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73" r:id="rId3"/>
    <p:sldId id="356" r:id="rId4"/>
    <p:sldId id="288" r:id="rId5"/>
    <p:sldId id="321" r:id="rId6"/>
    <p:sldId id="291" r:id="rId7"/>
    <p:sldId id="350" r:id="rId8"/>
    <p:sldId id="309" r:id="rId9"/>
    <p:sldId id="307" r:id="rId10"/>
    <p:sldId id="310" r:id="rId11"/>
    <p:sldId id="352" r:id="rId12"/>
    <p:sldId id="319" r:id="rId13"/>
    <p:sldId id="354" r:id="rId14"/>
    <p:sldId id="355" r:id="rId15"/>
    <p:sldId id="357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5A962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 showComments="0">
  <p:normalViewPr>
    <p:restoredLeft sz="15620"/>
    <p:restoredTop sz="94660"/>
  </p:normalViewPr>
  <p:slideViewPr>
    <p:cSldViewPr snapToGrid="0" snapToObjects="1">
      <p:cViewPr varScale="1">
        <p:scale>
          <a:sx n="144" d="100"/>
          <a:sy n="144" d="100"/>
        </p:scale>
        <p:origin x="-14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683EC-6A25-BC48-B94E-4B4D113667A3}" type="datetimeFigureOut">
              <a:rPr lang="en-US" smtClean="0"/>
              <a:pPr/>
              <a:t>4/30/14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AEF25-661F-3D40-B8F2-838FEDA83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CA9DE6-FD50-6844-ADBF-978E9EA913DE}" type="slidenum">
              <a:rPr lang="en-US">
                <a:latin typeface="Times New Roman" pitchFamily="-65" charset="0"/>
              </a:rPr>
              <a:pPr/>
              <a:t>2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AB97FE-EF9F-E843-A6B2-3A4DB1230305}" type="slidenum">
              <a:rPr lang="en-US"/>
              <a:pPr/>
              <a:t>3</a:t>
            </a:fld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1413" y="682625"/>
            <a:ext cx="4551362" cy="3413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Architecture of the Ginkgo foundry. A)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Ginkgo has 56 unit operations that can be reused in many different capabilities. Each node represents a unit operation and each edge indicates flow between unit operations.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the last 36 months, a total of ~300,000 requests have passed through these unit operations. The graph shows requests for the 19 most frequently used unit operations.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capability, RAD pathway assembly, uses a subset of the unit operations (shown in orange in A). Edge labels indicate the number of requests that have passed between unit operations.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D)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unit operation relies on software, hardware, and wetware to transform inputs into outputs according to a Standard Operating Procedure (SOP). Labor, materials, and overhead contribute to a cost model relating batch size to prototype cost.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F778E-8B00-844C-83AE-8FDA8B2525A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9442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F778E-8B00-844C-83AE-8FDA8B2525A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640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C7F0-4AF3-4542-B0A0-55497CB39F03}" type="datetimeFigureOut">
              <a:rPr lang="en-US" smtClean="0"/>
              <a:pPr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1059-1072-B44D-82E2-BFBF6EF8D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C7F0-4AF3-4542-B0A0-55497CB39F03}" type="datetimeFigureOut">
              <a:rPr lang="en-US" smtClean="0"/>
              <a:pPr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1059-1072-B44D-82E2-BFBF6EF8D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C7F0-4AF3-4542-B0A0-55497CB39F03}" type="datetimeFigureOut">
              <a:rPr lang="en-US" smtClean="0"/>
              <a:pPr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1059-1072-B44D-82E2-BFBF6EF8D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C7F0-4AF3-4542-B0A0-55497CB39F03}" type="datetimeFigureOut">
              <a:rPr lang="en-US" smtClean="0"/>
              <a:pPr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1059-1072-B44D-82E2-BFBF6EF8D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C7F0-4AF3-4542-B0A0-55497CB39F03}" type="datetimeFigureOut">
              <a:rPr lang="en-US" smtClean="0"/>
              <a:pPr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1059-1072-B44D-82E2-BFBF6EF8D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C7F0-4AF3-4542-B0A0-55497CB39F03}" type="datetimeFigureOut">
              <a:rPr lang="en-US" smtClean="0"/>
              <a:pPr/>
              <a:t>4/30/14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1059-1072-B44D-82E2-BFBF6EF8D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C7F0-4AF3-4542-B0A0-55497CB39F03}" type="datetimeFigureOut">
              <a:rPr lang="en-US" smtClean="0"/>
              <a:pPr/>
              <a:t>4/30/14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1059-1072-B44D-82E2-BFBF6EF8D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C7F0-4AF3-4542-B0A0-55497CB39F03}" type="datetimeFigureOut">
              <a:rPr lang="en-US" smtClean="0"/>
              <a:pPr/>
              <a:t>4/30/14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1059-1072-B44D-82E2-BFBF6EF8D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C7F0-4AF3-4542-B0A0-55497CB39F03}" type="datetimeFigureOut">
              <a:rPr lang="en-US" smtClean="0"/>
              <a:pPr/>
              <a:t>4/30/14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1059-1072-B44D-82E2-BFBF6EF8D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C7F0-4AF3-4542-B0A0-55497CB39F03}" type="datetimeFigureOut">
              <a:rPr lang="en-US" smtClean="0"/>
              <a:pPr/>
              <a:t>4/30/14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1059-1072-B44D-82E2-BFBF6EF8D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C7F0-4AF3-4542-B0A0-55497CB39F03}" type="datetimeFigureOut">
              <a:rPr lang="en-US" smtClean="0"/>
              <a:pPr/>
              <a:t>4/30/14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1059-1072-B44D-82E2-BFBF6EF8D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0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EC7F0-4AF3-4542-B0A0-55497CB39F03}" type="datetimeFigureOut">
              <a:rPr lang="en-US" smtClean="0"/>
              <a:pPr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31059-1072-B44D-82E2-BFBF6EF8DD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6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52401" y="152401"/>
            <a:ext cx="502292" cy="478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5A9623"/>
          </a:solidFill>
          <a:latin typeface="Baskerville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Baskerville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Baskerville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Baskerville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Baskerville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Baskerville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0"/>
            <a:ext cx="7010400" cy="668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4191000" y="5334000"/>
            <a:ext cx="30114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Baskerville" pitchFamily="-65" charset="0"/>
              </a:rPr>
              <a:t>Tom Knight</a:t>
            </a:r>
          </a:p>
          <a:p>
            <a:r>
              <a:rPr lang="en-US" sz="3200">
                <a:latin typeface="Baskerville" pitchFamily="-65" charset="0"/>
              </a:rPr>
              <a:t>Ginkgo Bioworks</a:t>
            </a: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613482" y="2628110"/>
            <a:ext cx="328808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Baskerville"/>
              </a:rPr>
              <a:t>Understanding</a:t>
            </a:r>
          </a:p>
          <a:p>
            <a:r>
              <a:rPr lang="en-US" sz="4000" dirty="0" smtClean="0">
                <a:latin typeface="Baskerville"/>
              </a:rPr>
              <a:t>Simple</a:t>
            </a:r>
          </a:p>
          <a:p>
            <a:r>
              <a:rPr lang="en-US" sz="4000" dirty="0" smtClean="0">
                <a:latin typeface="Baskerville"/>
              </a:rPr>
              <a:t>Cells</a:t>
            </a:r>
            <a:endParaRPr lang="en-US" sz="4000" dirty="0">
              <a:latin typeface="Baskervil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Comprehensive metabolic coverage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27DAA-6D30-E547-9DD9-C995DE2DDC9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2" descr="C:\Users\Jason\Dropbox\darpa 1000 molecules\facility\Figures\MetaboliteCoverage\Ginkgo_Global_Coverage_plus_Predicted_With_Labels_shrun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831" y="1086303"/>
            <a:ext cx="8769112" cy="5270047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466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777" y="274638"/>
            <a:ext cx="8229600" cy="6404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Ginkgo </a:t>
            </a:r>
            <a:r>
              <a:rPr lang="en-US" dirty="0" smtClean="0"/>
              <a:t>data-store </a:t>
            </a:r>
            <a:r>
              <a:rPr lang="en-US" dirty="0" smtClean="0"/>
              <a:t>&amp; analysis pipeline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27DAA-6D30-E547-9DD9-C995DE2DDC9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Screen Shot 2013-08-06 at 6.28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520063"/>
            <a:ext cx="9144000" cy="534188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60325138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04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Additional test pipe capabilities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77866" y="4803090"/>
            <a:ext cx="2133600" cy="365125"/>
          </a:xfrm>
        </p:spPr>
        <p:txBody>
          <a:bodyPr/>
          <a:lstStyle/>
          <a:p>
            <a:fld id="{ACF27DAA-6D30-E547-9DD9-C995DE2DDC9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676724" y="3754925"/>
            <a:ext cx="6056085" cy="1143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Avenir Black"/>
                <a:cs typeface="Avenir Black"/>
              </a:rPr>
              <a:t>High density culture evaluation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venir Book"/>
                <a:cs typeface="Avenir Book"/>
              </a:rPr>
              <a:t>Strain optimization for scale up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venir Book"/>
                <a:cs typeface="Avenir Book"/>
              </a:rPr>
              <a:t>Medium/feeding optimization</a:t>
            </a:r>
            <a:endParaRPr lang="en-US" sz="2000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83980" y="2486437"/>
            <a:ext cx="6056085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Avenir Black"/>
                <a:cs typeface="Avenir Black"/>
              </a:rPr>
              <a:t>Proteomics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venir Book"/>
                <a:cs typeface="Avenir Book"/>
              </a:rPr>
              <a:t>Enzyme expression and solubility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venir Book"/>
                <a:cs typeface="Avenir Book"/>
              </a:rPr>
              <a:t>Global native protein expression</a:t>
            </a:r>
            <a:endParaRPr lang="en-US" sz="2000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76724" y="1232755"/>
            <a:ext cx="6056085" cy="1143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Avenir Black"/>
                <a:cs typeface="Avenir Black"/>
              </a:rPr>
              <a:t>Metabolomics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venir Book"/>
                <a:cs typeface="Avenir Book"/>
              </a:rPr>
              <a:t>Global central and secondary metabolism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venir Book"/>
                <a:cs typeface="Avenir Book"/>
              </a:rPr>
              <a:t>Pathway/enzyme analysis and optimization</a:t>
            </a:r>
            <a:endParaRPr lang="en-US" sz="2000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pic>
        <p:nvPicPr>
          <p:cNvPr id="9" name="Picture 36" descr="http://www.placidbioedit.com/bacteria_white_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12" y="1941268"/>
            <a:ext cx="1620807" cy="1075454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/>
          <p:cNvSpPr/>
          <p:nvPr/>
        </p:nvSpPr>
        <p:spPr>
          <a:xfrm>
            <a:off x="2029678" y="1715307"/>
            <a:ext cx="457200" cy="13716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2047821" y="3016722"/>
            <a:ext cx="457200" cy="13716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2029678" y="4239551"/>
            <a:ext cx="457200" cy="13716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endCxn id="13" idx="1"/>
          </p:cNvCxnSpPr>
          <p:nvPr/>
        </p:nvCxnSpPr>
        <p:spPr>
          <a:xfrm>
            <a:off x="1450198" y="2701240"/>
            <a:ext cx="597623" cy="384062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2" idx="1"/>
          </p:cNvCxnSpPr>
          <p:nvPr/>
        </p:nvCxnSpPr>
        <p:spPr>
          <a:xfrm flipV="1">
            <a:off x="1450198" y="1783887"/>
            <a:ext cx="579480" cy="345853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4" idx="1"/>
          </p:cNvCxnSpPr>
          <p:nvPr/>
        </p:nvCxnSpPr>
        <p:spPr>
          <a:xfrm rot="16200000" flipH="1">
            <a:off x="1007586" y="3286038"/>
            <a:ext cx="1222829" cy="821356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683980" y="4962185"/>
            <a:ext cx="6056085" cy="11430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Avenir Black"/>
                <a:cs typeface="Avenir Black"/>
              </a:rPr>
              <a:t>Transcripts and Ribosome Profiling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venir Book"/>
                <a:cs typeface="Avenir Book"/>
              </a:rPr>
              <a:t>Organism Domestication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venir Book"/>
                <a:cs typeface="Avenir Book"/>
              </a:rPr>
              <a:t>Pathway optimization</a:t>
            </a:r>
            <a:endParaRPr lang="en-US" sz="2000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2047821" y="5495447"/>
            <a:ext cx="457200" cy="13716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rot="16200000" flipH="1">
            <a:off x="143941" y="3710897"/>
            <a:ext cx="2460897" cy="1346866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208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160292" y="1370363"/>
            <a:ext cx="1484493" cy="1588"/>
          </a:xfrm>
          <a:prstGeom prst="line">
            <a:avLst/>
          </a:prstGeom>
          <a:ln w="381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1311" y="1150255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PPP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44784" y="1151843"/>
            <a:ext cx="481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OH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6658808" y="1368775"/>
            <a:ext cx="1484493" cy="1588"/>
          </a:xfrm>
          <a:prstGeom prst="line">
            <a:avLst/>
          </a:prstGeom>
          <a:ln w="381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10311" y="1182521"/>
            <a:ext cx="481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OH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143301" y="1148667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21201" y="1587295"/>
            <a:ext cx="1961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Bacterial transcript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65362" y="1551853"/>
            <a:ext cx="228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Degradation Fragment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665087" y="1402629"/>
            <a:ext cx="1484493" cy="1588"/>
          </a:xfrm>
          <a:prstGeom prst="line">
            <a:avLst/>
          </a:prstGeom>
          <a:ln w="381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356415" y="1182521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149579" y="1184109"/>
            <a:ext cx="481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OH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640329" y="1587295"/>
            <a:ext cx="159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Processed RNA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3043717" y="2726039"/>
            <a:ext cx="1484493" cy="1588"/>
          </a:xfrm>
          <a:prstGeom prst="line">
            <a:avLst/>
          </a:prstGeom>
          <a:ln w="38100" cap="flat" cmpd="dbl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504737" y="249799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PPP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528210" y="2499579"/>
            <a:ext cx="481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OH</a:t>
            </a:r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6202974" y="2719687"/>
            <a:ext cx="1062679" cy="6352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532283" y="2499579"/>
            <a:ext cx="560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</a:t>
            </a:r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3525039" y="3726196"/>
            <a:ext cx="1484493" cy="1588"/>
          </a:xfrm>
          <a:prstGeom prst="line">
            <a:avLst/>
          </a:prstGeom>
          <a:ln w="38100" cap="flat" cmpd="dbl" algn="ctr">
            <a:solidFill>
              <a:srgbClr val="C0504D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986059" y="3498148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PPP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4948245" y="3715080"/>
            <a:ext cx="1062679" cy="6352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265653" y="2499579"/>
            <a:ext cx="59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NH2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509245" y="3498148"/>
            <a:ext cx="59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NH2</a:t>
            </a:r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935051" y="4606355"/>
            <a:ext cx="1484493" cy="1588"/>
          </a:xfrm>
          <a:prstGeom prst="line">
            <a:avLst/>
          </a:prstGeom>
          <a:ln w="38100" cap="flat" cmpd="dbl" algn="ctr">
            <a:solidFill>
              <a:srgbClr val="C0504D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391312" y="4378307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PPP</a:t>
            </a:r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3358257" y="4607943"/>
            <a:ext cx="1062679" cy="6352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353761" y="4386247"/>
            <a:ext cx="59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NH2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10800000">
            <a:off x="3358258" y="4920483"/>
            <a:ext cx="2397163" cy="1588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10800000">
            <a:off x="1939369" y="4918893"/>
            <a:ext cx="1418889" cy="1588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453729" y="4734227"/>
            <a:ext cx="481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OH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5730681" y="4734227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//</a:t>
            </a:r>
            <a:endParaRPr lang="en-US" dirty="0"/>
          </a:p>
        </p:txBody>
      </p:sp>
      <p:cxnSp>
        <p:nvCxnSpPr>
          <p:cNvPr id="60" name="Straight Connector 59"/>
          <p:cNvCxnSpPr>
            <a:stCxn id="58" idx="3"/>
          </p:cNvCxnSpPr>
          <p:nvPr/>
        </p:nvCxnSpPr>
        <p:spPr>
          <a:xfrm>
            <a:off x="6094883" y="4918893"/>
            <a:ext cx="1966030" cy="1590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8060913" y="4715373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cxnSp>
        <p:nvCxnSpPr>
          <p:cNvPr id="62" name="Straight Arrow Connector 61"/>
          <p:cNvCxnSpPr/>
          <p:nvPr/>
        </p:nvCxnSpPr>
        <p:spPr>
          <a:xfrm rot="10800000">
            <a:off x="6010925" y="6081942"/>
            <a:ext cx="1786612" cy="1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rot="10800000" flipV="1">
            <a:off x="4118882" y="6076704"/>
            <a:ext cx="1909045" cy="524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4528210" y="6462005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//</a:t>
            </a:r>
            <a:endParaRPr lang="en-US" dirty="0"/>
          </a:p>
        </p:txBody>
      </p:sp>
      <p:cxnSp>
        <p:nvCxnSpPr>
          <p:cNvPr id="68" name="Straight Connector 67"/>
          <p:cNvCxnSpPr/>
          <p:nvPr/>
        </p:nvCxnSpPr>
        <p:spPr>
          <a:xfrm rot="5400000">
            <a:off x="7515966" y="6358275"/>
            <a:ext cx="564730" cy="1588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10800000">
            <a:off x="4919257" y="6646667"/>
            <a:ext cx="2878281" cy="3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10800000">
            <a:off x="2039980" y="6641434"/>
            <a:ext cx="2515074" cy="5232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 flipH="1" flipV="1">
            <a:off x="1756821" y="6363510"/>
            <a:ext cx="564729" cy="1588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10800000">
            <a:off x="2039981" y="6081941"/>
            <a:ext cx="2078899" cy="5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1276199" y="5896804"/>
            <a:ext cx="2948519" cy="159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rot="10800000">
            <a:off x="6027926" y="5892042"/>
            <a:ext cx="2463919" cy="635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145431" y="148745"/>
            <a:ext cx="4944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>
                  <a:solidFill>
                    <a:srgbClr val="008000"/>
                  </a:solidFill>
                </a:ln>
              </a:rPr>
              <a:t>RNA Analysis Protocols</a:t>
            </a:r>
            <a:endParaRPr lang="en-US" sz="4000" dirty="0">
              <a:ln>
                <a:solidFill>
                  <a:srgbClr val="008000"/>
                </a:solidFill>
              </a:ln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729910" y="2027611"/>
            <a:ext cx="2192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Select Fragment Type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882310" y="3008407"/>
            <a:ext cx="1545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Ligate</a:t>
            </a:r>
            <a:r>
              <a:rPr lang="en-US" dirty="0" smtClean="0">
                <a:solidFill>
                  <a:srgbClr val="FF0000"/>
                </a:solidFill>
              </a:rPr>
              <a:t> Adapter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048476" y="4008975"/>
            <a:ext cx="3066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Bind primer, reverse transcribe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048476" y="5292569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Circular ligation, adapter primer PCR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05" y="118340"/>
            <a:ext cx="8229600" cy="1143000"/>
          </a:xfrm>
        </p:spPr>
        <p:txBody>
          <a:bodyPr/>
          <a:lstStyle/>
          <a:p>
            <a:r>
              <a:rPr lang="en-US" dirty="0" smtClean="0"/>
              <a:t>Ribosome  profiling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30367" y="2138144"/>
            <a:ext cx="6212557" cy="1588"/>
          </a:xfrm>
          <a:prstGeom prst="straightConnector1">
            <a:avLst/>
          </a:prstGeom>
          <a:ln w="38100" cap="flat" cmpd="dbl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3423771" y="2139732"/>
            <a:ext cx="506272" cy="1569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43903" y="1992275"/>
            <a:ext cx="266008" cy="14745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86477" y="3251408"/>
            <a:ext cx="832345" cy="1588"/>
          </a:xfrm>
          <a:prstGeom prst="straightConnector1">
            <a:avLst/>
          </a:prstGeom>
          <a:ln w="38100" cap="flat" cmpd="dbl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 flipV="1">
            <a:off x="3423771" y="2812313"/>
            <a:ext cx="506272" cy="43909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V="1">
            <a:off x="3543903" y="2691468"/>
            <a:ext cx="266008" cy="41248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286477" y="4139928"/>
            <a:ext cx="832345" cy="1588"/>
          </a:xfrm>
          <a:prstGeom prst="straightConnector1">
            <a:avLst/>
          </a:prstGeom>
          <a:ln w="38100" cap="flat" cmpd="dbl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30705" y="2442981"/>
            <a:ext cx="2181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Micrococcal</a:t>
            </a:r>
            <a:r>
              <a:rPr lang="en-US" dirty="0" smtClean="0"/>
              <a:t> nuclease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30705" y="3296148"/>
            <a:ext cx="1354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Proteinase</a:t>
            </a:r>
            <a:r>
              <a:rPr lang="en-US" dirty="0" smtClean="0"/>
              <a:t> K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86477" y="4367128"/>
            <a:ext cx="971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28-30 </a:t>
            </a:r>
            <a:r>
              <a:rPr lang="en-US" dirty="0" err="1" smtClean="0"/>
              <a:t>nt</a:t>
            </a:r>
            <a:endParaRPr lang="en-US" dirty="0"/>
          </a:p>
        </p:txBody>
      </p:sp>
      <p:pic>
        <p:nvPicPr>
          <p:cNvPr id="17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881" y="304800"/>
            <a:ext cx="6397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530705" y="1427049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mRNA transcript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40681" y="5547252"/>
            <a:ext cx="8180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Locate Translation starts, Ribosome stall locations, Frame shifts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530705" y="4736460"/>
            <a:ext cx="3902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NGS adapter ligation and sequencing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n>
                  <a:solidFill>
                    <a:srgbClr val="69BF54"/>
                  </a:solidFill>
                </a:ln>
              </a:rPr>
              <a:t>Pipeline for organism domestication</a:t>
            </a:r>
            <a:endParaRPr lang="en-US" dirty="0">
              <a:ln>
                <a:solidFill>
                  <a:srgbClr val="69BF54"/>
                </a:solidFill>
              </a:ln>
            </a:endParaRPr>
          </a:p>
        </p:txBody>
      </p:sp>
      <p:sp>
        <p:nvSpPr>
          <p:cNvPr id="37892" name="TextBox 5"/>
          <p:cNvSpPr txBox="1">
            <a:spLocks noChangeArrowheads="1"/>
          </p:cNvSpPr>
          <p:nvPr/>
        </p:nvSpPr>
        <p:spPr bwMode="auto">
          <a:xfrm>
            <a:off x="1117258" y="856358"/>
            <a:ext cx="7315200" cy="6370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-65" charset="0"/>
              <a:buChar char="•"/>
            </a:pPr>
            <a:r>
              <a:rPr lang="en-US" dirty="0"/>
              <a:t> </a:t>
            </a:r>
            <a:r>
              <a:rPr lang="en-US" sz="2400" dirty="0">
                <a:latin typeface="Baskerville"/>
              </a:rPr>
              <a:t>Genome</a:t>
            </a:r>
          </a:p>
          <a:p>
            <a:pPr lvl="1">
              <a:buFont typeface="Arial" pitchFamily="-65" charset="0"/>
              <a:buChar char="•"/>
            </a:pPr>
            <a:r>
              <a:rPr lang="en-US" sz="2400" dirty="0">
                <a:latin typeface="Baskerville"/>
              </a:rPr>
              <a:t> organism + all strains + all genus </a:t>
            </a:r>
            <a:r>
              <a:rPr lang="en-US" sz="2400" dirty="0" smtClean="0">
                <a:latin typeface="Baskerville"/>
              </a:rPr>
              <a:t>members</a:t>
            </a:r>
          </a:p>
          <a:p>
            <a:pPr>
              <a:buFont typeface="Arial" pitchFamily="-65" charset="0"/>
              <a:buChar char="•"/>
            </a:pPr>
            <a:r>
              <a:rPr lang="en-US" sz="2400" dirty="0" smtClean="0">
                <a:latin typeface="Baskerville"/>
              </a:rPr>
              <a:t> Comprehensive, online bibliography</a:t>
            </a:r>
          </a:p>
          <a:p>
            <a:pPr>
              <a:buFont typeface="Arial" pitchFamily="-65" charset="0"/>
              <a:buChar char="•"/>
            </a:pPr>
            <a:r>
              <a:rPr lang="en-US" sz="2400" dirty="0" smtClean="0">
                <a:latin typeface="Baskerville"/>
              </a:rPr>
              <a:t> Excellent annotations</a:t>
            </a:r>
            <a:r>
              <a:rPr lang="en-US" sz="2400" dirty="0">
                <a:latin typeface="Baskerville"/>
              </a:rPr>
              <a:t>, motif finding</a:t>
            </a:r>
          </a:p>
          <a:p>
            <a:pPr>
              <a:buFont typeface="Arial" pitchFamily="-65" charset="0"/>
              <a:buChar char="•"/>
            </a:pPr>
            <a:r>
              <a:rPr lang="en-US" sz="2400" dirty="0">
                <a:latin typeface="Baskerville"/>
              </a:rPr>
              <a:t> Knockout library</a:t>
            </a:r>
          </a:p>
          <a:p>
            <a:pPr lvl="1">
              <a:buFont typeface="Arial" pitchFamily="-65" charset="0"/>
              <a:buChar char="•"/>
            </a:pPr>
            <a:r>
              <a:rPr lang="en-US" sz="2400" dirty="0">
                <a:latin typeface="Baskerville"/>
              </a:rPr>
              <a:t> growth rate defects</a:t>
            </a:r>
          </a:p>
          <a:p>
            <a:pPr>
              <a:buFont typeface="Arial" pitchFamily="-65" charset="0"/>
              <a:buChar char="•"/>
            </a:pPr>
            <a:r>
              <a:rPr lang="en-US" sz="2400" dirty="0">
                <a:latin typeface="Baskerville"/>
              </a:rPr>
              <a:t> </a:t>
            </a:r>
            <a:r>
              <a:rPr lang="en-US" sz="2400" dirty="0" err="1">
                <a:latin typeface="Baskerville"/>
              </a:rPr>
              <a:t>RNAseq</a:t>
            </a:r>
            <a:endParaRPr lang="en-US" sz="2400" dirty="0">
              <a:latin typeface="Baskerville"/>
            </a:endParaRPr>
          </a:p>
          <a:p>
            <a:pPr lvl="1">
              <a:buFont typeface="Arial" pitchFamily="-65" charset="0"/>
              <a:buChar char="•"/>
            </a:pPr>
            <a:r>
              <a:rPr lang="en-US" sz="2400" dirty="0">
                <a:latin typeface="Baskerville"/>
              </a:rPr>
              <a:t> for transcript start, stop, abundance</a:t>
            </a:r>
          </a:p>
          <a:p>
            <a:pPr>
              <a:buFont typeface="Arial" pitchFamily="-65" charset="0"/>
              <a:buChar char="•"/>
            </a:pPr>
            <a:r>
              <a:rPr lang="en-US" sz="2400" dirty="0">
                <a:latin typeface="Baskerville"/>
              </a:rPr>
              <a:t> Ribosome protection assays</a:t>
            </a:r>
          </a:p>
          <a:p>
            <a:pPr>
              <a:buFont typeface="Arial" pitchFamily="-65" charset="0"/>
              <a:buChar char="•"/>
            </a:pPr>
            <a:r>
              <a:rPr lang="en-US" sz="2400" dirty="0">
                <a:latin typeface="Baskerville"/>
              </a:rPr>
              <a:t> </a:t>
            </a:r>
            <a:r>
              <a:rPr lang="en-US" sz="2400" dirty="0" smtClean="0">
                <a:latin typeface="Baskerville"/>
              </a:rPr>
              <a:t>Proteins, post</a:t>
            </a:r>
            <a:r>
              <a:rPr lang="en-US" sz="2400" dirty="0">
                <a:latin typeface="Baskerville"/>
              </a:rPr>
              <a:t>-translational </a:t>
            </a:r>
            <a:r>
              <a:rPr lang="en-US" sz="2400" dirty="0" smtClean="0">
                <a:latin typeface="Baskerville"/>
              </a:rPr>
              <a:t>modifications, positions</a:t>
            </a:r>
          </a:p>
          <a:p>
            <a:pPr>
              <a:buFont typeface="Arial" pitchFamily="-65" charset="0"/>
              <a:buChar char="•"/>
            </a:pPr>
            <a:r>
              <a:rPr lang="en-US" sz="2400" dirty="0">
                <a:latin typeface="Baskerville"/>
              </a:rPr>
              <a:t> Protein complexes</a:t>
            </a:r>
          </a:p>
          <a:p>
            <a:pPr>
              <a:buFont typeface="Arial" pitchFamily="-65" charset="0"/>
              <a:buChar char="•"/>
            </a:pPr>
            <a:r>
              <a:rPr lang="en-US" sz="2400" dirty="0">
                <a:latin typeface="Baskerville"/>
              </a:rPr>
              <a:t> Metabolic maps</a:t>
            </a:r>
          </a:p>
          <a:p>
            <a:pPr>
              <a:buFont typeface="Arial" pitchFamily="-65" charset="0"/>
              <a:buChar char="•"/>
            </a:pPr>
            <a:r>
              <a:rPr lang="en-US" sz="2400" dirty="0">
                <a:latin typeface="Baskerville"/>
              </a:rPr>
              <a:t> Chip </a:t>
            </a:r>
            <a:r>
              <a:rPr lang="en-US" sz="2400" dirty="0" err="1">
                <a:latin typeface="Baskerville"/>
              </a:rPr>
              <a:t>Seq</a:t>
            </a:r>
            <a:r>
              <a:rPr lang="en-US" sz="2400" dirty="0">
                <a:latin typeface="Baskerville"/>
              </a:rPr>
              <a:t> for all DNA binding protein</a:t>
            </a:r>
          </a:p>
          <a:p>
            <a:pPr>
              <a:buFont typeface="Arial" pitchFamily="-65" charset="0"/>
              <a:buChar char="•"/>
            </a:pPr>
            <a:r>
              <a:rPr lang="en-US" sz="2400" dirty="0">
                <a:latin typeface="Baskerville"/>
              </a:rPr>
              <a:t> Full scale molecular level simulation</a:t>
            </a:r>
          </a:p>
          <a:p>
            <a:pPr>
              <a:buFont typeface="Arial" pitchFamily="-65" charset="0"/>
              <a:buChar char="•"/>
            </a:pPr>
            <a:r>
              <a:rPr lang="en-US" sz="2400" dirty="0">
                <a:latin typeface="Baskerville"/>
              </a:rPr>
              <a:t> Simplified cell customized for engineering</a:t>
            </a:r>
            <a:endParaRPr lang="en-US" sz="2400" dirty="0" smtClean="0">
              <a:latin typeface="Baskerville"/>
            </a:endParaRPr>
          </a:p>
          <a:p>
            <a:pPr lvl="1">
              <a:buFont typeface="Arial" pitchFamily="-65" charset="0"/>
              <a:buChar char="•"/>
            </a:pPr>
            <a:r>
              <a:rPr lang="en-US" sz="2400" dirty="0" smtClean="0">
                <a:latin typeface="Baskerville"/>
              </a:rPr>
              <a:t> What I cannot create I do not understand</a:t>
            </a:r>
          </a:p>
          <a:p>
            <a:pPr>
              <a:buFont typeface="Arial" pitchFamily="-65" charset="0"/>
              <a:buChar char="•"/>
            </a:pPr>
            <a:endParaRPr lang="en-US" sz="2400" dirty="0">
              <a:latin typeface="Baskervil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29044" y="644712"/>
            <a:ext cx="6278144" cy="598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Box 5"/>
          <p:cNvSpPr txBox="1">
            <a:spLocks noChangeArrowheads="1"/>
          </p:cNvSpPr>
          <p:nvPr/>
        </p:nvSpPr>
        <p:spPr bwMode="auto">
          <a:xfrm>
            <a:off x="4876800" y="3124200"/>
            <a:ext cx="32115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Baskerville" pitchFamily="-65" charset="0"/>
              </a:rPr>
              <a:t>Thank you for</a:t>
            </a:r>
          </a:p>
          <a:p>
            <a:r>
              <a:rPr lang="en-US" sz="4000">
                <a:latin typeface="Baskerville" pitchFamily="-65" charset="0"/>
              </a:rPr>
              <a:t> your attention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>
                <a:ea typeface="ＭＳ Ｐゴシック" pitchFamily="-65" charset="-128"/>
                <a:cs typeface="ＭＳ Ｐゴシック" pitchFamily="-65" charset="-128"/>
              </a:rPr>
              <a:t>Key Engineering Ideas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014204"/>
            <a:ext cx="8178800" cy="5410200"/>
          </a:xfrm>
        </p:spPr>
        <p:txBody>
          <a:bodyPr>
            <a:normAutofit lnSpcReduction="10000"/>
          </a:bodyPr>
          <a:lstStyle/>
          <a:p>
            <a:pPr>
              <a:buClr>
                <a:srgbClr val="7DCA00"/>
              </a:buClr>
            </a:pP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Removal of unnecessary complexity</a:t>
            </a:r>
          </a:p>
          <a:p>
            <a:pPr>
              <a:buClr>
                <a:srgbClr val="7DCA00"/>
              </a:buClr>
            </a:pP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Simplification with standard reusable parts</a:t>
            </a:r>
          </a:p>
          <a:p>
            <a:pPr>
              <a:buClr>
                <a:srgbClr val="7DCA00"/>
              </a:buClr>
            </a:pP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Hierarchical design</a:t>
            </a:r>
          </a:p>
          <a:p>
            <a:pPr>
              <a:buClr>
                <a:srgbClr val="7DCA00"/>
              </a:buClr>
            </a:pP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Modular construction</a:t>
            </a:r>
          </a:p>
          <a:p>
            <a:pPr>
              <a:buClr>
                <a:srgbClr val="7DCA00"/>
              </a:buClr>
            </a:pP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Standards of construction and measurement</a:t>
            </a:r>
          </a:p>
          <a:p>
            <a:pPr>
              <a:buClr>
                <a:srgbClr val="7DCA00"/>
              </a:buClr>
            </a:pP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Design rules</a:t>
            </a:r>
          </a:p>
          <a:p>
            <a:pPr>
              <a:buClr>
                <a:srgbClr val="7DCA00"/>
              </a:buClr>
            </a:pP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Carefully defined interfaces</a:t>
            </a:r>
          </a:p>
          <a:p>
            <a:pPr>
              <a:buClr>
                <a:srgbClr val="7DCA00"/>
              </a:buClr>
            </a:pP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Modeling at the correct level</a:t>
            </a:r>
          </a:p>
          <a:p>
            <a:pPr>
              <a:buClr>
                <a:srgbClr val="7DCA00"/>
              </a:buClr>
            </a:pP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Isolation of unrelated parts</a:t>
            </a:r>
          </a:p>
          <a:p>
            <a:pPr>
              <a:buClr>
                <a:srgbClr val="7DCA00"/>
              </a:buClr>
            </a:pP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Flexibility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914400"/>
            <a:ext cx="6934200" cy="522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2286000"/>
            <a:ext cx="8001000" cy="543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444500" y="0"/>
            <a:ext cx="8229600" cy="928688"/>
          </a:xfrm>
        </p:spPr>
        <p:txBody>
          <a:bodyPr/>
          <a:lstStyle/>
          <a:p>
            <a:r>
              <a:rPr lang="en-US"/>
              <a:t>Harold  Morowitz 1962 &amp; 1984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27DAA-6D30-E547-9DD9-C995DE2DDC9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3507876"/>
            <a:ext cx="9258300" cy="335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45600" cy="364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7100" y="2553769"/>
            <a:ext cx="7150100" cy="954107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venir Heavy"/>
                <a:cs typeface="Avenir Heavy"/>
              </a:rPr>
              <a:t>We’ve invested &gt; $10M in building our organism engineering factory</a:t>
            </a:r>
            <a:endParaRPr lang="en-US" sz="2800" dirty="0"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581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n>
                  <a:solidFill>
                    <a:srgbClr val="69BF54"/>
                  </a:solidFill>
                </a:ln>
                <a:solidFill>
                  <a:srgbClr val="69BF54"/>
                </a:solidFill>
              </a:rPr>
              <a:t>Design, Build &amp; Test at Ginkgo</a:t>
            </a:r>
            <a:endParaRPr lang="en-US" dirty="0">
              <a:ln>
                <a:solidFill>
                  <a:srgbClr val="69BF54"/>
                </a:solidFill>
              </a:ln>
              <a:solidFill>
                <a:srgbClr val="69BF54"/>
              </a:solidFill>
            </a:endParaRPr>
          </a:p>
        </p:txBody>
      </p:sp>
      <p:pic>
        <p:nvPicPr>
          <p:cNvPr id="29700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0"/>
            <a:ext cx="8686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79322" cy="6404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Unit processes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27DAA-6D30-E547-9DD9-C995DE2DDC9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100" y="1401050"/>
            <a:ext cx="5155026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3979" y="279466"/>
            <a:ext cx="3622221" cy="620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172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n>
                  <a:solidFill>
                    <a:srgbClr val="69BF54"/>
                  </a:solidFill>
                </a:ln>
              </a:rPr>
              <a:t>Pipeline for organism domestication</a:t>
            </a:r>
            <a:endParaRPr lang="en-US" dirty="0">
              <a:ln>
                <a:solidFill>
                  <a:srgbClr val="69BF54"/>
                </a:solidFill>
              </a:ln>
            </a:endParaRPr>
          </a:p>
        </p:txBody>
      </p:sp>
      <p:sp>
        <p:nvSpPr>
          <p:cNvPr id="37892" name="TextBox 5"/>
          <p:cNvSpPr txBox="1">
            <a:spLocks noChangeArrowheads="1"/>
          </p:cNvSpPr>
          <p:nvPr/>
        </p:nvSpPr>
        <p:spPr bwMode="auto">
          <a:xfrm>
            <a:off x="1117258" y="856358"/>
            <a:ext cx="7315200" cy="6370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-65" charset="0"/>
              <a:buChar char="•"/>
            </a:pPr>
            <a:r>
              <a:rPr lang="en-US" dirty="0"/>
              <a:t> </a:t>
            </a:r>
            <a:r>
              <a:rPr lang="en-US" sz="2400" dirty="0">
                <a:latin typeface="Baskerville"/>
              </a:rPr>
              <a:t>Genome</a:t>
            </a:r>
          </a:p>
          <a:p>
            <a:pPr lvl="1">
              <a:buFont typeface="Arial" pitchFamily="-65" charset="0"/>
              <a:buChar char="•"/>
            </a:pPr>
            <a:r>
              <a:rPr lang="en-US" sz="2400" dirty="0">
                <a:latin typeface="Baskerville"/>
              </a:rPr>
              <a:t> organism + all strains + all genus </a:t>
            </a:r>
            <a:r>
              <a:rPr lang="en-US" sz="2400" dirty="0" smtClean="0">
                <a:latin typeface="Baskerville"/>
              </a:rPr>
              <a:t>members</a:t>
            </a:r>
          </a:p>
          <a:p>
            <a:pPr>
              <a:buFont typeface="Arial" pitchFamily="-65" charset="0"/>
              <a:buChar char="•"/>
            </a:pPr>
            <a:r>
              <a:rPr lang="en-US" sz="2400" dirty="0" smtClean="0">
                <a:latin typeface="Baskerville"/>
              </a:rPr>
              <a:t> Comprehensive, online bibliography</a:t>
            </a:r>
          </a:p>
          <a:p>
            <a:pPr>
              <a:buFont typeface="Arial" pitchFamily="-65" charset="0"/>
              <a:buChar char="•"/>
            </a:pPr>
            <a:r>
              <a:rPr lang="en-US" sz="2400" dirty="0" smtClean="0">
                <a:latin typeface="Baskerville"/>
              </a:rPr>
              <a:t> Excellent annotations</a:t>
            </a:r>
            <a:r>
              <a:rPr lang="en-US" sz="2400" dirty="0">
                <a:latin typeface="Baskerville"/>
              </a:rPr>
              <a:t>, motif finding</a:t>
            </a:r>
          </a:p>
          <a:p>
            <a:pPr>
              <a:buFont typeface="Arial" pitchFamily="-65" charset="0"/>
              <a:buChar char="•"/>
            </a:pPr>
            <a:r>
              <a:rPr lang="en-US" sz="2400" dirty="0">
                <a:latin typeface="Baskerville"/>
              </a:rPr>
              <a:t> Knockout library</a:t>
            </a:r>
          </a:p>
          <a:p>
            <a:pPr lvl="1">
              <a:buFont typeface="Arial" pitchFamily="-65" charset="0"/>
              <a:buChar char="•"/>
            </a:pPr>
            <a:r>
              <a:rPr lang="en-US" sz="2400" dirty="0">
                <a:latin typeface="Baskerville"/>
              </a:rPr>
              <a:t> growth rate defects</a:t>
            </a:r>
          </a:p>
          <a:p>
            <a:pPr>
              <a:buFont typeface="Arial" pitchFamily="-65" charset="0"/>
              <a:buChar char="•"/>
            </a:pPr>
            <a:r>
              <a:rPr lang="en-US" sz="2400" dirty="0">
                <a:latin typeface="Baskerville"/>
              </a:rPr>
              <a:t> </a:t>
            </a:r>
            <a:r>
              <a:rPr lang="en-US" sz="2400" dirty="0" err="1">
                <a:latin typeface="Baskerville"/>
              </a:rPr>
              <a:t>RNAseq</a:t>
            </a:r>
            <a:endParaRPr lang="en-US" sz="2400" dirty="0">
              <a:latin typeface="Baskerville"/>
            </a:endParaRPr>
          </a:p>
          <a:p>
            <a:pPr lvl="1">
              <a:buFont typeface="Arial" pitchFamily="-65" charset="0"/>
              <a:buChar char="•"/>
            </a:pPr>
            <a:r>
              <a:rPr lang="en-US" sz="2400" dirty="0">
                <a:latin typeface="Baskerville"/>
              </a:rPr>
              <a:t> for transcript start, stop, abundance</a:t>
            </a:r>
          </a:p>
          <a:p>
            <a:pPr>
              <a:buFont typeface="Arial" pitchFamily="-65" charset="0"/>
              <a:buChar char="•"/>
            </a:pPr>
            <a:r>
              <a:rPr lang="en-US" sz="2400" dirty="0">
                <a:latin typeface="Baskerville"/>
              </a:rPr>
              <a:t> Ribosome protection assays</a:t>
            </a:r>
          </a:p>
          <a:p>
            <a:pPr>
              <a:buFont typeface="Arial" pitchFamily="-65" charset="0"/>
              <a:buChar char="•"/>
            </a:pPr>
            <a:r>
              <a:rPr lang="en-US" sz="2400" dirty="0">
                <a:latin typeface="Baskerville"/>
              </a:rPr>
              <a:t> </a:t>
            </a:r>
            <a:r>
              <a:rPr lang="en-US" sz="2400" dirty="0" smtClean="0">
                <a:latin typeface="Baskerville"/>
              </a:rPr>
              <a:t>Proteins, post</a:t>
            </a:r>
            <a:r>
              <a:rPr lang="en-US" sz="2400" dirty="0">
                <a:latin typeface="Baskerville"/>
              </a:rPr>
              <a:t>-translational </a:t>
            </a:r>
            <a:r>
              <a:rPr lang="en-US" sz="2400" dirty="0" smtClean="0">
                <a:latin typeface="Baskerville"/>
              </a:rPr>
              <a:t>modifications, positions</a:t>
            </a:r>
          </a:p>
          <a:p>
            <a:pPr>
              <a:buFont typeface="Arial" pitchFamily="-65" charset="0"/>
              <a:buChar char="•"/>
            </a:pPr>
            <a:r>
              <a:rPr lang="en-US" sz="2400" dirty="0">
                <a:latin typeface="Baskerville"/>
              </a:rPr>
              <a:t> Protein complexes</a:t>
            </a:r>
          </a:p>
          <a:p>
            <a:pPr>
              <a:buFont typeface="Arial" pitchFamily="-65" charset="0"/>
              <a:buChar char="•"/>
            </a:pPr>
            <a:r>
              <a:rPr lang="en-US" sz="2400" dirty="0">
                <a:latin typeface="Baskerville"/>
              </a:rPr>
              <a:t> Metabolic maps</a:t>
            </a:r>
          </a:p>
          <a:p>
            <a:pPr>
              <a:buFont typeface="Arial" pitchFamily="-65" charset="0"/>
              <a:buChar char="•"/>
            </a:pPr>
            <a:r>
              <a:rPr lang="en-US" sz="2400" dirty="0">
                <a:latin typeface="Baskerville"/>
              </a:rPr>
              <a:t> Chip </a:t>
            </a:r>
            <a:r>
              <a:rPr lang="en-US" sz="2400" dirty="0" err="1">
                <a:latin typeface="Baskerville"/>
              </a:rPr>
              <a:t>Seq</a:t>
            </a:r>
            <a:r>
              <a:rPr lang="en-US" sz="2400" dirty="0">
                <a:latin typeface="Baskerville"/>
              </a:rPr>
              <a:t> for all DNA binding protein</a:t>
            </a:r>
          </a:p>
          <a:p>
            <a:pPr>
              <a:buFont typeface="Arial" pitchFamily="-65" charset="0"/>
              <a:buChar char="•"/>
            </a:pPr>
            <a:r>
              <a:rPr lang="en-US" sz="2400" dirty="0">
                <a:latin typeface="Baskerville"/>
              </a:rPr>
              <a:t> Full scale molecular level simulation</a:t>
            </a:r>
          </a:p>
          <a:p>
            <a:pPr>
              <a:buFont typeface="Arial" pitchFamily="-65" charset="0"/>
              <a:buChar char="•"/>
            </a:pPr>
            <a:r>
              <a:rPr lang="en-US" sz="2400" dirty="0">
                <a:latin typeface="Baskerville"/>
              </a:rPr>
              <a:t> Simplified cell customized for engineering</a:t>
            </a:r>
            <a:endParaRPr lang="en-US" sz="2400" dirty="0" smtClean="0">
              <a:latin typeface="Baskerville"/>
            </a:endParaRPr>
          </a:p>
          <a:p>
            <a:pPr lvl="1">
              <a:buFont typeface="Arial" pitchFamily="-65" charset="0"/>
              <a:buChar char="•"/>
            </a:pPr>
            <a:r>
              <a:rPr lang="en-US" sz="2400" dirty="0" smtClean="0">
                <a:latin typeface="Baskerville"/>
              </a:rPr>
              <a:t> What I cannot create I do not understand</a:t>
            </a:r>
          </a:p>
          <a:p>
            <a:pPr>
              <a:buFont typeface="Arial" pitchFamily="-65" charset="0"/>
              <a:buChar char="•"/>
            </a:pPr>
            <a:endParaRPr lang="en-US" sz="2400" dirty="0">
              <a:latin typeface="Baskervil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Automated sample prep &amp; extraction methods demonstrated for many hosts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Metabolite extraction</a:t>
            </a:r>
          </a:p>
          <a:p>
            <a:r>
              <a:rPr lang="en-US" dirty="0" smtClean="0"/>
              <a:t>Enzyme activity</a:t>
            </a:r>
          </a:p>
          <a:p>
            <a:r>
              <a:rPr lang="en-US" dirty="0" smtClean="0"/>
              <a:t>Protein lysate preps</a:t>
            </a:r>
          </a:p>
          <a:p>
            <a:r>
              <a:rPr lang="en-US" dirty="0" smtClean="0"/>
              <a:t>HT growth assay</a:t>
            </a:r>
          </a:p>
          <a:p>
            <a:r>
              <a:rPr lang="en-US" dirty="0" smtClean="0"/>
              <a:t>Product screen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i="1" dirty="0" smtClean="0"/>
              <a:t>E. coli</a:t>
            </a:r>
          </a:p>
          <a:p>
            <a:r>
              <a:rPr lang="en-US" i="1" dirty="0" smtClean="0"/>
              <a:t>Saccharomyces </a:t>
            </a:r>
            <a:r>
              <a:rPr lang="en-US" i="1" dirty="0" err="1" smtClean="0"/>
              <a:t>cerevisiae</a:t>
            </a:r>
            <a:endParaRPr lang="en-US" dirty="0"/>
          </a:p>
          <a:p>
            <a:r>
              <a:rPr lang="en-US" dirty="0" smtClean="0"/>
              <a:t>Microalgae</a:t>
            </a:r>
          </a:p>
          <a:p>
            <a:r>
              <a:rPr lang="en-US" i="1" dirty="0" err="1" smtClean="0"/>
              <a:t>Mesoplasma</a:t>
            </a:r>
            <a:r>
              <a:rPr lang="en-US" i="1" dirty="0" smtClean="0"/>
              <a:t> </a:t>
            </a:r>
            <a:r>
              <a:rPr lang="en-US" i="1" dirty="0" err="1" smtClean="0"/>
              <a:t>florum</a:t>
            </a:r>
            <a:endParaRPr lang="en-US" i="1" dirty="0" smtClean="0"/>
          </a:p>
          <a:p>
            <a:r>
              <a:rPr lang="en-US" dirty="0" smtClean="0"/>
              <a:t>Alpha-</a:t>
            </a:r>
            <a:r>
              <a:rPr lang="en-US" dirty="0" err="1" smtClean="0"/>
              <a:t>proteobacteria</a:t>
            </a:r>
            <a:endParaRPr lang="en-US" dirty="0" smtClean="0"/>
          </a:p>
          <a:p>
            <a:r>
              <a:rPr lang="en-US" i="1" dirty="0" err="1"/>
              <a:t>Saccharopolyspora</a:t>
            </a:r>
            <a:r>
              <a:rPr lang="en-US" i="1" dirty="0"/>
              <a:t> </a:t>
            </a:r>
            <a:r>
              <a:rPr lang="en-US" i="1" dirty="0" err="1"/>
              <a:t>erythraea</a:t>
            </a:r>
            <a:endParaRPr lang="en-US" i="1" dirty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27DAA-6D30-E547-9DD9-C995DE2DDC9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1111"/>
          <a:stretch/>
        </p:blipFill>
        <p:spPr>
          <a:xfrm>
            <a:off x="203200" y="4348058"/>
            <a:ext cx="4292600" cy="221784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258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Automated metabolomics pipeline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1" cy="281940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HR-AM </a:t>
            </a:r>
            <a:r>
              <a:rPr lang="en-US" dirty="0" err="1" smtClean="0"/>
              <a:t>uHPLC</a:t>
            </a:r>
            <a:r>
              <a:rPr lang="en-US" dirty="0" smtClean="0"/>
              <a:t>-MS on the Thermo Q-</a:t>
            </a:r>
            <a:r>
              <a:rPr lang="en-US" dirty="0" err="1" smtClean="0"/>
              <a:t>Exactive</a:t>
            </a:r>
            <a:r>
              <a:rPr lang="en-US" dirty="0" smtClean="0"/>
              <a:t> </a:t>
            </a:r>
          </a:p>
          <a:p>
            <a:r>
              <a:rPr lang="en-US" dirty="0" smtClean="0"/>
              <a:t>Ppm mass accuracy in the full scan at ~3Hz</a:t>
            </a:r>
          </a:p>
          <a:p>
            <a:r>
              <a:rPr lang="en-US" dirty="0" smtClean="0"/>
              <a:t>Data-dependent and targeted tandem MS/MS fragmentation at ~15Hz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27DAA-6D30-E547-9DD9-C995DE2DDC9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Content Placeholder 6" descr="Screen Shot 2012-05-24 at 1.15.2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410" b="-411"/>
          <a:stretch/>
        </p:blipFill>
        <p:spPr>
          <a:xfrm>
            <a:off x="451755" y="1600201"/>
            <a:ext cx="4038600" cy="28194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457200" y="4635500"/>
            <a:ext cx="8229600" cy="172085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skerville"/>
                <a:ea typeface="+mn-ea"/>
                <a:cs typeface="+mn-cs"/>
              </a:rPr>
              <a:t>Parallel column switching for increasing coverage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skerville"/>
                <a:ea typeface="+mn-ea"/>
                <a:cs typeface="+mn-cs"/>
              </a:rPr>
              <a:t>Routinely quantify 60-100 central and secondary metabolites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skerville"/>
                <a:ea typeface="+mn-ea"/>
                <a:cs typeface="+mn-cs"/>
              </a:rPr>
              <a:t>Unbiased feature searching and quantification: 2,500-4000 features detected in the full scan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skervill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440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</TotalTime>
  <Words>654</Words>
  <Application>Microsoft Macintosh PowerPoint</Application>
  <PresentationFormat>On-screen Show (4:3)</PresentationFormat>
  <Paragraphs>135</Paragraphs>
  <Slides>16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Key Engineering Ideas</vt:lpstr>
      <vt:lpstr>Harold  Morowitz 1962 &amp; 1984</vt:lpstr>
      <vt:lpstr>Slide 4</vt:lpstr>
      <vt:lpstr>Design, Build &amp; Test at Ginkgo</vt:lpstr>
      <vt:lpstr>Unit processes</vt:lpstr>
      <vt:lpstr>Pipeline for organism domestication</vt:lpstr>
      <vt:lpstr>Automated sample prep &amp; extraction methods demonstrated for many hosts</vt:lpstr>
      <vt:lpstr>Automated metabolomics pipeline</vt:lpstr>
      <vt:lpstr>Comprehensive metabolic coverage</vt:lpstr>
      <vt:lpstr>Ginkgo data-store &amp; analysis pipeline</vt:lpstr>
      <vt:lpstr>Additional test pipe capabilities</vt:lpstr>
      <vt:lpstr>Slide 13</vt:lpstr>
      <vt:lpstr>Ribosome  profiling</vt:lpstr>
      <vt:lpstr>Pipeline for organism domestication</vt:lpstr>
      <vt:lpstr>Slide 16</vt:lpstr>
    </vt:vector>
  </TitlesOfParts>
  <Company>MIT CSAIL 32-312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Thomas Knight</dc:creator>
  <cp:lastModifiedBy>Thomas Knight</cp:lastModifiedBy>
  <cp:revision>12</cp:revision>
  <dcterms:created xsi:type="dcterms:W3CDTF">2014-04-30T21:33:58Z</dcterms:created>
  <dcterms:modified xsi:type="dcterms:W3CDTF">2014-05-01T01:58:59Z</dcterms:modified>
</cp:coreProperties>
</file>