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76" r:id="rId2"/>
    <p:sldMasterId id="2147484141" r:id="rId3"/>
    <p:sldMasterId id="2147484153" r:id="rId4"/>
    <p:sldMasterId id="2147484165" r:id="rId5"/>
    <p:sldMasterId id="2147484177" r:id="rId6"/>
    <p:sldMasterId id="2147484201" r:id="rId7"/>
    <p:sldMasterId id="2147484249" r:id="rId8"/>
    <p:sldMasterId id="2147484261" r:id="rId9"/>
    <p:sldMasterId id="2147484273" r:id="rId10"/>
  </p:sldMasterIdLst>
  <p:notesMasterIdLst>
    <p:notesMasterId r:id="rId41"/>
  </p:notesMasterIdLst>
  <p:handoutMasterIdLst>
    <p:handoutMasterId r:id="rId42"/>
  </p:handoutMasterIdLst>
  <p:sldIdLst>
    <p:sldId id="385" r:id="rId11"/>
    <p:sldId id="832" r:id="rId12"/>
    <p:sldId id="789" r:id="rId13"/>
    <p:sldId id="851" r:id="rId14"/>
    <p:sldId id="684" r:id="rId15"/>
    <p:sldId id="836" r:id="rId16"/>
    <p:sldId id="834" r:id="rId17"/>
    <p:sldId id="837" r:id="rId18"/>
    <p:sldId id="746" r:id="rId19"/>
    <p:sldId id="734" r:id="rId20"/>
    <p:sldId id="796" r:id="rId21"/>
    <p:sldId id="797" r:id="rId22"/>
    <p:sldId id="850" r:id="rId23"/>
    <p:sldId id="845" r:id="rId24"/>
    <p:sldId id="803" r:id="rId25"/>
    <p:sldId id="842" r:id="rId26"/>
    <p:sldId id="741" r:id="rId27"/>
    <p:sldId id="672" r:id="rId28"/>
    <p:sldId id="673" r:id="rId29"/>
    <p:sldId id="862" r:id="rId30"/>
    <p:sldId id="856" r:id="rId31"/>
    <p:sldId id="861" r:id="rId32"/>
    <p:sldId id="857" r:id="rId33"/>
    <p:sldId id="858" r:id="rId34"/>
    <p:sldId id="859" r:id="rId35"/>
    <p:sldId id="860" r:id="rId36"/>
    <p:sldId id="855" r:id="rId37"/>
    <p:sldId id="819" r:id="rId38"/>
    <p:sldId id="826" r:id="rId39"/>
    <p:sldId id="715"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A82828"/>
    <a:srgbClr val="FFFFCC"/>
    <a:srgbClr val="B971BB"/>
    <a:srgbClr val="C35855"/>
    <a:srgbClr val="E6B9B8"/>
    <a:srgbClr val="000000"/>
    <a:srgbClr val="B8AA6C"/>
    <a:srgbClr val="B9CDE5"/>
    <a:srgbClr val="D9D9D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737" autoAdjust="0"/>
  </p:normalViewPr>
  <p:slideViewPr>
    <p:cSldViewPr>
      <p:cViewPr varScale="1">
        <p:scale>
          <a:sx n="66" d="100"/>
          <a:sy n="66" d="100"/>
        </p:scale>
        <p:origin x="-142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8" rIns="93177" bIns="46588"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4820"/>
          </a:xfrm>
          <a:prstGeom prst="rect">
            <a:avLst/>
          </a:prstGeom>
        </p:spPr>
        <p:txBody>
          <a:bodyPr vert="horz" lIns="93177" tIns="46588" rIns="93177" bIns="46588" rtlCol="0"/>
          <a:lstStyle>
            <a:lvl1pPr algn="r">
              <a:defRPr sz="1200"/>
            </a:lvl1pPr>
          </a:lstStyle>
          <a:p>
            <a:fld id="{35039E19-1A6A-4E4F-B890-E641413189DF}" type="datetimeFigureOut">
              <a:rPr lang="en-US" smtClean="0"/>
              <a:pPr/>
              <a:t>5/1/2014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8" rIns="93177"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7" tIns="46588" rIns="93177" bIns="46588" rtlCol="0" anchor="b"/>
          <a:lstStyle>
            <a:lvl1pPr algn="r">
              <a:defRPr sz="1200"/>
            </a:lvl1pPr>
          </a:lstStyle>
          <a:p>
            <a:fld id="{33205043-589B-4BAB-8D50-E774FECCFDB2}" type="slidenum">
              <a:rPr lang="en-US" smtClean="0"/>
              <a:pPr/>
              <a:t>‹#›</a:t>
            </a:fld>
            <a:endParaRPr lang="en-US"/>
          </a:p>
        </p:txBody>
      </p:sp>
    </p:spTree>
    <p:extLst>
      <p:ext uri="{BB962C8B-B14F-4D97-AF65-F5344CB8AC3E}">
        <p14:creationId xmlns:p14="http://schemas.microsoft.com/office/powerpoint/2010/main" xmlns="" val="4037506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8" rIns="93177" bIns="46588" rtlCol="0"/>
          <a:lstStyle>
            <a:lvl1pPr algn="l">
              <a:defRPr sz="1200"/>
            </a:lvl1pPr>
          </a:lstStyle>
          <a:p>
            <a:endParaRPr lang="en-US"/>
          </a:p>
        </p:txBody>
      </p:sp>
      <p:sp>
        <p:nvSpPr>
          <p:cNvPr id="3" name="Date Placeholder 2"/>
          <p:cNvSpPr>
            <a:spLocks noGrp="1"/>
          </p:cNvSpPr>
          <p:nvPr>
            <p:ph type="dt" idx="1"/>
          </p:nvPr>
        </p:nvSpPr>
        <p:spPr>
          <a:xfrm>
            <a:off x="3970937" y="0"/>
            <a:ext cx="3037840" cy="464820"/>
          </a:xfrm>
          <a:prstGeom prst="rect">
            <a:avLst/>
          </a:prstGeom>
        </p:spPr>
        <p:txBody>
          <a:bodyPr vert="horz" lIns="93177" tIns="46588" rIns="93177" bIns="46588" rtlCol="0"/>
          <a:lstStyle>
            <a:lvl1pPr algn="r">
              <a:defRPr sz="1200"/>
            </a:lvl1pPr>
          </a:lstStyle>
          <a:p>
            <a:fld id="{3D604C17-F8B5-454B-A508-CAE6BC46A60A}" type="datetimeFigureOut">
              <a:rPr lang="en-US" smtClean="0"/>
              <a:pPr/>
              <a:t>5/1/2014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7" tIns="46588" rIns="93177"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8" rIns="93177" bIns="465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8" rIns="93177"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7" tIns="46588" rIns="93177" bIns="46588" rtlCol="0" anchor="b"/>
          <a:lstStyle>
            <a:lvl1pPr algn="r">
              <a:defRPr sz="1200"/>
            </a:lvl1pPr>
          </a:lstStyle>
          <a:p>
            <a:fld id="{6A11B6D0-C01D-4A55-9BCF-0685FF0820C6}" type="slidenum">
              <a:rPr lang="en-US" smtClean="0"/>
              <a:pPr/>
              <a:t>‹#›</a:t>
            </a:fld>
            <a:endParaRPr lang="en-US"/>
          </a:p>
        </p:txBody>
      </p:sp>
    </p:spTree>
    <p:extLst>
      <p:ext uri="{BB962C8B-B14F-4D97-AF65-F5344CB8AC3E}">
        <p14:creationId xmlns:p14="http://schemas.microsoft.com/office/powerpoint/2010/main" xmlns="" val="426537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28575"/>
            <a:fld id="{24B98EC4-60F3-4561-834E-8DA918EB9841}" type="slidenum">
              <a:rPr lang="en-US">
                <a:solidFill>
                  <a:srgbClr val="000000"/>
                </a:solidFill>
                <a:latin typeface="Calibri"/>
              </a:rPr>
              <a:pPr defTabSz="928575"/>
              <a:t>1</a:t>
            </a:fld>
            <a:endParaRPr lang="en-US" dirty="0">
              <a:solidFill>
                <a:srgbClr val="000000"/>
              </a:solidFill>
              <a:latin typeface="Calibri"/>
            </a:endParaRPr>
          </a:p>
        </p:txBody>
      </p:sp>
      <p:sp>
        <p:nvSpPr>
          <p:cNvPr id="89091" name="Rectangle 2"/>
          <p:cNvSpPr>
            <a:spLocks noGrp="1" noRot="1" noChangeAspect="1" noChangeArrowheads="1" noTextEdit="1"/>
          </p:cNvSpPr>
          <p:nvPr>
            <p:ph type="sldImg"/>
          </p:nvPr>
        </p:nvSpPr>
        <p:spPr>
          <a:xfrm>
            <a:off x="1182688" y="695325"/>
            <a:ext cx="4649787" cy="3487738"/>
          </a:xfrm>
          <a:ln/>
        </p:spPr>
      </p:sp>
      <p:sp>
        <p:nvSpPr>
          <p:cNvPr id="89092" name="Rectangle 3"/>
          <p:cNvSpPr>
            <a:spLocks noGrp="1" noChangeArrowheads="1"/>
          </p:cNvSpPr>
          <p:nvPr>
            <p:ph type="body" idx="1"/>
          </p:nvPr>
        </p:nvSpPr>
        <p:spPr>
          <a:xfrm>
            <a:off x="935040" y="4416427"/>
            <a:ext cx="5140325" cy="4186237"/>
          </a:xfrm>
          <a:noFill/>
          <a:ln/>
        </p:spPr>
        <p:txBody>
          <a:bodyPr lIns="90424" tIns="45210" rIns="90424" bIns="45210"/>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11B6D0-C01D-4A55-9BCF-0685FF0820C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xmlns="" val="312177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u="sng" dirty="0" smtClean="0"/>
              <a:t>Key points to make: </a:t>
            </a:r>
          </a:p>
          <a:p>
            <a:pPr marL="228481" indent="-228481">
              <a:buFontTx/>
              <a:buAutoNum type="arabicParenBoth"/>
              <a:defRPr/>
            </a:pPr>
            <a:r>
              <a:rPr lang="en-US" dirty="0" smtClean="0"/>
              <a:t>Chromatin states enabled us to study the dynamic nature of chromatin across many cell types. </a:t>
            </a:r>
          </a:p>
          <a:p>
            <a:pPr marL="228481" indent="-228481">
              <a:buFontTx/>
              <a:buAutoNum type="arabicParenBoth"/>
              <a:defRPr/>
            </a:pPr>
            <a:r>
              <a:rPr lang="en-US" dirty="0" smtClean="0"/>
              <a:t>By distinguishing 15 different types of chromatin states, we could summarize all significant combinations of 81 different chromatin tracks and 2.4 billion reads in just nine chromatin annotation tracks, one for each cell type. </a:t>
            </a:r>
          </a:p>
          <a:p>
            <a:pPr marL="228481" indent="-228481">
              <a:buFontTx/>
              <a:buAutoNum type="arabicParenBoth"/>
              <a:defRPr/>
            </a:pPr>
            <a:r>
              <a:rPr lang="en-US" dirty="0" smtClean="0"/>
              <a:t>For example, the same gene (WLS), is ‘poised’ in embryonic stem cells (ES), repressed in three other cell types (K562, blood, and liver), and active in the other five cell types. </a:t>
            </a:r>
          </a:p>
          <a:p>
            <a:pPr marL="228481" indent="-228481">
              <a:buFontTx/>
              <a:buAutoNum type="arabicParenBoth"/>
              <a:defRPr/>
            </a:pPr>
            <a:r>
              <a:rPr lang="en-US" dirty="0" smtClean="0"/>
              <a:t>This allows us to now define ‘vectors’ of activity for each region of the genome, based on the chromatin annotation in the nine cell types. </a:t>
            </a:r>
            <a:endParaRPr lang="en-US" dirty="0"/>
          </a:p>
        </p:txBody>
      </p:sp>
      <p:sp>
        <p:nvSpPr>
          <p:cNvPr id="81924" name="Slide Number Placeholder 3"/>
          <p:cNvSpPr>
            <a:spLocks noGrp="1"/>
          </p:cNvSpPr>
          <p:nvPr>
            <p:ph type="sldNum" sz="quarter" idx="5"/>
          </p:nvPr>
        </p:nvSpPr>
        <p:spPr>
          <a:noFill/>
        </p:spPr>
        <p:txBody>
          <a:bodyPr/>
          <a:lstStyle/>
          <a:p>
            <a:pPr defTabSz="928688"/>
            <a:fld id="{1ADD9618-6084-45F2-AE70-2F686D1D1544}" type="slidenum">
              <a:rPr lang="en-US">
                <a:solidFill>
                  <a:srgbClr val="000000"/>
                </a:solidFill>
              </a:rPr>
              <a:pPr defTabSz="928688"/>
              <a:t>8</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Intuitively, the model ranks all SNPs by</a:t>
            </a:r>
            <a:r>
              <a:rPr lang="en-US" baseline="0" dirty="0" smtClean="0"/>
              <a:t> </a:t>
            </a:r>
            <a:r>
              <a:rPr lang="en-US" baseline="0" dirty="0" err="1" smtClean="0"/>
              <a:t>pvalue</a:t>
            </a:r>
            <a:r>
              <a:rPr lang="en-US" baseline="0" dirty="0" smtClean="0"/>
              <a:t>, and walks down the ranked SNP list.  As it adds each SNP in turn to a growing “disease SNP list”, it considers genes proximal to the added disease SNP as part of a “disease gene list”, and walks down the list as long as the connectivity of the “disease gene list” remains high (relative to connectivity between disease and background genes), and as long as the P-value distribution of the disease SNPs remain skewed towards 0.</a:t>
            </a:r>
            <a:endParaRPr lang="en-US" dirty="0"/>
          </a:p>
        </p:txBody>
      </p:sp>
      <p:sp>
        <p:nvSpPr>
          <p:cNvPr id="4" name="Slide Number Placeholder 3"/>
          <p:cNvSpPr>
            <a:spLocks noGrp="1"/>
          </p:cNvSpPr>
          <p:nvPr>
            <p:ph type="sldNum" sz="quarter" idx="10"/>
          </p:nvPr>
        </p:nvSpPr>
        <p:spPr/>
        <p:txBody>
          <a:bodyPr/>
          <a:lstStyle/>
          <a:p>
            <a:fld id="{15467363-4E98-B846-BA63-DF46F7884EE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251099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t>
            </a:r>
            <a:r>
              <a:rPr lang="en-US" baseline="0" dirty="0" smtClean="0"/>
              <a:t>or a type 1 diabetes dataset in </a:t>
            </a:r>
            <a:r>
              <a:rPr lang="en-US" baseline="0" dirty="0" err="1" smtClean="0"/>
              <a:t>dbGap</a:t>
            </a:r>
            <a:r>
              <a:rPr lang="en-US" baseline="0" dirty="0" smtClean="0"/>
              <a:t>, our model also identifies few relatively SNPs and genes relevant to disease.  Here, the model marks the MAZ regulator (which is a regulator of insulin expression) as being relevant, which also is not near any significant SNP in the study but is important for connecting the disease modules.</a:t>
            </a:r>
            <a:endParaRPr lang="en-US" dirty="0"/>
          </a:p>
        </p:txBody>
      </p:sp>
      <p:sp>
        <p:nvSpPr>
          <p:cNvPr id="4" name="Slide Number Placeholder 3"/>
          <p:cNvSpPr>
            <a:spLocks noGrp="1"/>
          </p:cNvSpPr>
          <p:nvPr>
            <p:ph type="sldNum" sz="quarter" idx="10"/>
          </p:nvPr>
        </p:nvSpPr>
        <p:spPr/>
        <p:txBody>
          <a:bodyPr/>
          <a:lstStyle/>
          <a:p>
            <a:fld id="{15467363-4E98-B846-BA63-DF46F7884EE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xmlns="" val="16810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results of training this model on a </a:t>
            </a:r>
            <a:r>
              <a:rPr lang="en-US" baseline="0" dirty="0" err="1" smtClean="0"/>
              <a:t>dbGaP</a:t>
            </a:r>
            <a:r>
              <a:rPr lang="en-US" baseline="0" dirty="0" smtClean="0"/>
              <a:t> dataset on multiple sclerosis. The histograms on the left indicate that there is a small number of SNPs and genes that are predicted as probably relevant.  I’ve shown the corresponding gene network on the right for the probable genes, and interestingly, our model pulls down the SP3 transcription factor as being highly relevant because it connects many disease gene modules, even though there’s no associated SNP physically nearby.  SP3 is an important regulator that may activate or suppress various immune related genes like IL-10 and TGF-beta, and has been shown previously to be substantially down-regulated in immune cell types of MS patients, compared to both healthy populations as well as a limited number of other autoimmune disease patients.</a:t>
            </a:r>
            <a:endParaRPr lang="en-US" dirty="0"/>
          </a:p>
        </p:txBody>
      </p:sp>
      <p:sp>
        <p:nvSpPr>
          <p:cNvPr id="4" name="Slide Number Placeholder 3"/>
          <p:cNvSpPr>
            <a:spLocks noGrp="1"/>
          </p:cNvSpPr>
          <p:nvPr>
            <p:ph type="sldNum" sz="quarter" idx="10"/>
          </p:nvPr>
        </p:nvSpPr>
        <p:spPr/>
        <p:txBody>
          <a:bodyPr/>
          <a:lstStyle/>
          <a:p>
            <a:fld id="{15467363-4E98-B846-BA63-DF46F7884EE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xmlns="" val="2812343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43783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58507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34524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796874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479700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27035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109038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824812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584679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2074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72E09-0B5D-DB41-9DDF-6BB4886E098F}"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8787C-F407-E34A-AD4C-FE8FD78C77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9939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93A4B2A5-8D27-47C9-835C-8529DC2C10F3}"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DC175459-6EAC-4936-9C5F-3987657F81D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8D58270C-0766-457A-B121-30DC27A1EB1C}"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1C96713E-2568-4D7F-8D64-3963621515F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FB46188D-E61E-48F8-8998-ED8EC4560F6F}"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980F57C9-DF27-4DBB-A2EE-236BA6B44FE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1AFDF525-ADD2-4CEC-A820-85D308B550C9}" type="datetime1">
              <a:rPr lang="en-US"/>
              <a:pPr>
                <a:defRPr/>
              </a:pPr>
              <a:t>5/1/2014</a:t>
            </a:fld>
            <a:endParaRPr lang="en-US"/>
          </a:p>
        </p:txBody>
      </p:sp>
      <p:sp>
        <p:nvSpPr>
          <p:cNvPr id="6" name="Footer Placeholder 5"/>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944F124D-0966-4454-B192-22A4AF49F46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B0B89081-1AD9-4255-B2C8-1BD36294AEB2}" type="datetime1">
              <a:rPr lang="en-US"/>
              <a:pPr>
                <a:defRPr/>
              </a:pPr>
              <a:t>5/1/2014</a:t>
            </a:fld>
            <a:endParaRPr lang="en-US"/>
          </a:p>
        </p:txBody>
      </p:sp>
      <p:sp>
        <p:nvSpPr>
          <p:cNvPr id="8" name="Footer Placeholder 7"/>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66ADD047-75AE-476E-A85A-ED642850823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96C2C49D-FF3A-49B5-AD83-8CD9B4F1819E}" type="datetime1">
              <a:rPr lang="en-US"/>
              <a:pPr>
                <a:defRPr/>
              </a:pPr>
              <a:t>5/1/2014</a:t>
            </a:fld>
            <a:endParaRPr lang="en-US"/>
          </a:p>
        </p:txBody>
      </p:sp>
      <p:sp>
        <p:nvSpPr>
          <p:cNvPr id="4" name="Footer Placeholder 3"/>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E4190A34-7C76-43CB-9097-E0C9F5C00B4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7B4026B9-C0AC-4572-A001-9CAB31883964}" type="datetime1">
              <a:rPr lang="en-US"/>
              <a:pPr>
                <a:defRPr/>
              </a:pPr>
              <a:t>5/1/2014</a:t>
            </a:fld>
            <a:endParaRPr lang="en-US"/>
          </a:p>
        </p:txBody>
      </p:sp>
      <p:sp>
        <p:nvSpPr>
          <p:cNvPr id="3" name="Footer Placeholder 2"/>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C4ED92D2-9FA0-4408-9D85-D78EDD22E99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00D916B6-15DC-4216-91D9-D3FB3D36FEA1}" type="datetime1">
              <a:rPr lang="en-US"/>
              <a:pPr>
                <a:defRPr/>
              </a:pPr>
              <a:t>5/1/2014</a:t>
            </a:fld>
            <a:endParaRPr lang="en-US"/>
          </a:p>
        </p:txBody>
      </p:sp>
      <p:sp>
        <p:nvSpPr>
          <p:cNvPr id="6" name="Footer Placeholder 5"/>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5C68EA93-784D-4FAA-9EAB-DEDD444C69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30B94E42-0259-4FEA-93A2-4DF67CF04247}" type="datetime1">
              <a:rPr lang="en-US"/>
              <a:pPr>
                <a:defRPr/>
              </a:pPr>
              <a:t>5/1/2014</a:t>
            </a:fld>
            <a:endParaRPr lang="en-US"/>
          </a:p>
        </p:txBody>
      </p:sp>
      <p:sp>
        <p:nvSpPr>
          <p:cNvPr id="6" name="Footer Placeholder 5"/>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CA5342F6-A742-48BD-9E51-43A8EB7F1F0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F83198F7-BF6A-428B-8A9F-308A8E7A4A37}"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7D4DFAE6-70DC-411A-A11A-46998BF2C36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AC137AF5-207A-44BE-BA48-09DC97B57003}"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0FE6D3CA-72C5-4127-B8FE-644600256DF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49C428-192B-41D4-9D43-B0EBAB73D3B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08196-0024-4141-967F-F36BFA288B25}" type="datetimeFigureOut">
              <a:rPr lang="en-US">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D8321-5C7F-4DE5-A98C-F5F292EC31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93A4B2A5-8D27-47C9-835C-8529DC2C10F3}"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DC175459-6EAC-4936-9C5F-3987657F81D7}"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8D58270C-0766-457A-B121-30DC27A1EB1C}"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1C96713E-2568-4D7F-8D64-3963621515FF}"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FB46188D-E61E-48F8-8998-ED8EC4560F6F}"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980F57C9-DF27-4DBB-A2EE-236BA6B44FE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1AFDF525-ADD2-4CEC-A820-85D308B550C9}" type="datetime1">
              <a:rPr lang="en-US"/>
              <a:pPr>
                <a:defRPr/>
              </a:pPr>
              <a:t>5/1/2014</a:t>
            </a:fld>
            <a:endParaRPr lang="en-US"/>
          </a:p>
        </p:txBody>
      </p:sp>
      <p:sp>
        <p:nvSpPr>
          <p:cNvPr id="6" name="Footer Placeholder 5"/>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944F124D-0966-4454-B192-22A4AF49F4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B0B89081-1AD9-4255-B2C8-1BD36294AEB2}" type="datetime1">
              <a:rPr lang="en-US"/>
              <a:pPr>
                <a:defRPr/>
              </a:pPr>
              <a:t>5/1/2014</a:t>
            </a:fld>
            <a:endParaRPr lang="en-US"/>
          </a:p>
        </p:txBody>
      </p:sp>
      <p:sp>
        <p:nvSpPr>
          <p:cNvPr id="8" name="Footer Placeholder 7"/>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66ADD047-75AE-476E-A85A-ED6428508239}"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96C2C49D-FF3A-49B5-AD83-8CD9B4F1819E}" type="datetime1">
              <a:rPr lang="en-US"/>
              <a:pPr>
                <a:defRPr/>
              </a:pPr>
              <a:t>5/1/2014</a:t>
            </a:fld>
            <a:endParaRPr lang="en-US"/>
          </a:p>
        </p:txBody>
      </p:sp>
      <p:sp>
        <p:nvSpPr>
          <p:cNvPr id="4" name="Footer Placeholder 3"/>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E4190A34-7C76-43CB-9097-E0C9F5C00B48}"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7B4026B9-C0AC-4572-A001-9CAB31883964}" type="datetime1">
              <a:rPr lang="en-US"/>
              <a:pPr>
                <a:defRPr/>
              </a:pPr>
              <a:t>5/1/2014</a:t>
            </a:fld>
            <a:endParaRPr lang="en-US"/>
          </a:p>
        </p:txBody>
      </p:sp>
      <p:sp>
        <p:nvSpPr>
          <p:cNvPr id="3" name="Footer Placeholder 2"/>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C4ED92D2-9FA0-4408-9D85-D78EDD22E998}"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00D916B6-15DC-4216-91D9-D3FB3D36FEA1}" type="datetime1">
              <a:rPr lang="en-US"/>
              <a:pPr>
                <a:defRPr/>
              </a:pPr>
              <a:t>5/1/2014</a:t>
            </a:fld>
            <a:endParaRPr lang="en-US"/>
          </a:p>
        </p:txBody>
      </p:sp>
      <p:sp>
        <p:nvSpPr>
          <p:cNvPr id="6" name="Footer Placeholder 5"/>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5C68EA93-784D-4FAA-9EAB-DEDD444C69CD}"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30B94E42-0259-4FEA-93A2-4DF67CF04247}" type="datetime1">
              <a:rPr lang="en-US"/>
              <a:pPr>
                <a:defRPr/>
              </a:pPr>
              <a:t>5/1/2014</a:t>
            </a:fld>
            <a:endParaRPr lang="en-US"/>
          </a:p>
        </p:txBody>
      </p:sp>
      <p:sp>
        <p:nvSpPr>
          <p:cNvPr id="6" name="Footer Placeholder 5"/>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CA5342F6-A742-48BD-9E51-43A8EB7F1F07}"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F83198F7-BF6A-428B-8A9F-308A8E7A4A37}"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7D4DFAE6-70DC-411A-A11A-46998BF2C367}"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20000"/>
              </a:spcBef>
              <a:spcAft>
                <a:spcPct val="0"/>
              </a:spcAft>
              <a:defRPr>
                <a:latin typeface="Helvetica" pitchFamily="34" charset="0"/>
              </a:defRPr>
            </a:lvl1pPr>
          </a:lstStyle>
          <a:p>
            <a:pPr>
              <a:defRPr/>
            </a:pPr>
            <a:fld id="{AC137AF5-207A-44BE-BA48-09DC97B57003}" type="datetime1">
              <a:rPr lang="en-US"/>
              <a:pPr>
                <a:defRPr/>
              </a:pPr>
              <a:t>5/1/2014</a:t>
            </a:fld>
            <a:endParaRPr lang="en-US"/>
          </a:p>
        </p:txBody>
      </p:sp>
      <p:sp>
        <p:nvSpPr>
          <p:cNvPr id="5" name="Footer Placeholder 4"/>
          <p:cNvSpPr>
            <a:spLocks noGrp="1"/>
          </p:cNvSpPr>
          <p:nvPr>
            <p:ph type="ftr" sz="quarter" idx="11"/>
          </p:nvPr>
        </p:nvSpPr>
        <p:spPr/>
        <p:txBody>
          <a:bodyPr/>
          <a:lstStyle>
            <a:lvl1pPr eaLnBrk="0" fontAlgn="base" hangingPunct="0">
              <a:spcBef>
                <a:spcPct val="20000"/>
              </a:spcBef>
              <a:spcAft>
                <a:spcPct val="0"/>
              </a:spcAft>
              <a:defRPr>
                <a:latin typeface="Helvetic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20000"/>
              </a:spcBef>
              <a:spcAft>
                <a:spcPct val="0"/>
              </a:spcAft>
              <a:defRPr>
                <a:latin typeface="Helvetica" pitchFamily="34" charset="0"/>
              </a:defRPr>
            </a:lvl1pPr>
          </a:lstStyle>
          <a:p>
            <a:pPr>
              <a:defRPr/>
            </a:pPr>
            <a:fld id="{0FE6D3CA-72C5-4127-B8FE-644600256DF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3962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1D1D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200"/>
            <a:ext cx="9144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762000"/>
            <a:ext cx="8077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b="1">
          <a:solidFill>
            <a:schemeClr val="tx1"/>
          </a:solidFill>
          <a:latin typeface="Arial" charset="0"/>
        </a:defRPr>
      </a:lvl6pPr>
      <a:lvl7pPr marL="914400" algn="ctr" rtl="0" fontAlgn="base">
        <a:spcBef>
          <a:spcPct val="0"/>
        </a:spcBef>
        <a:spcAft>
          <a:spcPct val="0"/>
        </a:spcAft>
        <a:defRPr sz="2800" b="1">
          <a:solidFill>
            <a:schemeClr val="tx1"/>
          </a:solidFill>
          <a:latin typeface="Arial" charset="0"/>
        </a:defRPr>
      </a:lvl7pPr>
      <a:lvl8pPr marL="1371600" algn="ctr" rtl="0" fontAlgn="base">
        <a:spcBef>
          <a:spcPct val="0"/>
        </a:spcBef>
        <a:spcAft>
          <a:spcPct val="0"/>
        </a:spcAft>
        <a:defRPr sz="2800" b="1">
          <a:solidFill>
            <a:schemeClr val="tx1"/>
          </a:solidFill>
          <a:latin typeface="Arial" charset="0"/>
        </a:defRPr>
      </a:lvl8pPr>
      <a:lvl9pPr marL="1828800" algn="ctr"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2172E09-0B5D-DB41-9DDF-6BB4886E098F}" type="datetimeFigureOut">
              <a:rPr lang="en-US" smtClean="0">
                <a:solidFill>
                  <a:prstClr val="black">
                    <a:tint val="75000"/>
                  </a:prstClr>
                </a:solidFill>
              </a:rPr>
              <a:pPr defTabSz="457200"/>
              <a:t>5/1/2014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A78787C-F407-E34A-AD4C-FE8FD78C770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405203504"/>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85000"/>
              </a:schemeClr>
            </a:gs>
            <a:gs pos="71000">
              <a:schemeClr val="bg1"/>
            </a:gs>
          </a:gsLst>
          <a:lin ang="16200000" scaled="1"/>
          <a:tileRect/>
        </a:gra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F05233C-8103-4B75-B873-B1EF4D974FE6}" type="datetime1">
              <a:rPr lang="en-US"/>
              <a:pPr>
                <a:defRPr/>
              </a:pPr>
              <a:t>5/1/2014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F98D4351-D302-43D5-B6B0-29A05064FB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5059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F51B6-468B-46F5-A38C-B9084ED6F54D}"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9C428-192B-41D4-9D43-B0EBAB73D3B1}"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08196-0024-4141-967F-F36BFA288B25}"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D8321-5C7F-4DE5-A98C-F5F292EC31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08196-0024-4141-967F-F36BFA288B25}"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D8321-5C7F-4DE5-A98C-F5F292EC31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85000"/>
              </a:schemeClr>
            </a:gs>
            <a:gs pos="71000">
              <a:schemeClr val="bg1"/>
            </a:gs>
          </a:gsLst>
          <a:lin ang="16200000" scaled="1"/>
          <a:tileRect/>
        </a:gra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F05233C-8103-4B75-B873-B1EF4D974FE6}" type="datetime1">
              <a:rPr lang="en-US"/>
              <a:pPr>
                <a:defRPr/>
              </a:pPr>
              <a:t>5/1/2014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F98D4351-D302-43D5-B6B0-29A05064FB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1D1D1"/>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76200"/>
            <a:ext cx="9144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533400" y="762000"/>
            <a:ext cx="8077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ransition/>
  <p:timing>
    <p:tnLst>
      <p:par>
        <p:cTn id="1" dur="indefinite" restart="never" nodeType="tmRoot"/>
      </p:par>
    </p:tnLst>
  </p:timing>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b="1">
          <a:solidFill>
            <a:schemeClr val="tx1"/>
          </a:solidFill>
          <a:latin typeface="Arial" charset="0"/>
        </a:defRPr>
      </a:lvl6pPr>
      <a:lvl7pPr marL="914400" algn="ctr" rtl="0" fontAlgn="base">
        <a:spcBef>
          <a:spcPct val="0"/>
        </a:spcBef>
        <a:spcAft>
          <a:spcPct val="0"/>
        </a:spcAft>
        <a:defRPr sz="2800" b="1">
          <a:solidFill>
            <a:schemeClr val="tx1"/>
          </a:solidFill>
          <a:latin typeface="Arial" charset="0"/>
        </a:defRPr>
      </a:lvl7pPr>
      <a:lvl8pPr marL="1371600" algn="ctr" rtl="0" fontAlgn="base">
        <a:spcBef>
          <a:spcPct val="0"/>
        </a:spcBef>
        <a:spcAft>
          <a:spcPct val="0"/>
        </a:spcAft>
        <a:defRPr sz="2800" b="1">
          <a:solidFill>
            <a:schemeClr val="tx1"/>
          </a:solidFill>
          <a:latin typeface="Arial" charset="0"/>
        </a:defRPr>
      </a:lvl8pPr>
      <a:lvl9pPr marL="1828800" algn="ctr"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1D1D1"/>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76200"/>
            <a:ext cx="9144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533400" y="762000"/>
            <a:ext cx="8077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p:timing>
    <p:tnLst>
      <p:par>
        <p:cTn id="1" dur="indefinite" restart="never" nodeType="tmRoot"/>
      </p:par>
    </p:tnLst>
  </p:timing>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b="1">
          <a:solidFill>
            <a:schemeClr val="tx1"/>
          </a:solidFill>
          <a:latin typeface="Arial" charset="0"/>
        </a:defRPr>
      </a:lvl6pPr>
      <a:lvl7pPr marL="914400" algn="ctr" rtl="0" fontAlgn="base">
        <a:spcBef>
          <a:spcPct val="0"/>
        </a:spcBef>
        <a:spcAft>
          <a:spcPct val="0"/>
        </a:spcAft>
        <a:defRPr sz="2800" b="1">
          <a:solidFill>
            <a:schemeClr val="tx1"/>
          </a:solidFill>
          <a:latin typeface="Arial" charset="0"/>
        </a:defRPr>
      </a:lvl7pPr>
      <a:lvl8pPr marL="1371600" algn="ctr" rtl="0" fontAlgn="base">
        <a:spcBef>
          <a:spcPct val="0"/>
        </a:spcBef>
        <a:spcAft>
          <a:spcPct val="0"/>
        </a:spcAft>
        <a:defRPr sz="2800" b="1">
          <a:solidFill>
            <a:schemeClr val="tx1"/>
          </a:solidFill>
          <a:latin typeface="Arial" charset="0"/>
        </a:defRPr>
      </a:lvl8pPr>
      <a:lvl9pPr marL="1828800" algn="ctr"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1D1D1"/>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76200"/>
            <a:ext cx="9144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533400" y="762000"/>
            <a:ext cx="8077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timing>
    <p:tnLst>
      <p:par>
        <p:cTn id="1" dur="indefinite" restart="never" nodeType="tmRoot"/>
      </p:par>
    </p:tnLst>
  </p:timing>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b="1">
          <a:solidFill>
            <a:schemeClr val="tx1"/>
          </a:solidFill>
          <a:latin typeface="Arial" charset="0"/>
        </a:defRPr>
      </a:lvl6pPr>
      <a:lvl7pPr marL="914400" algn="ctr" rtl="0" fontAlgn="base">
        <a:spcBef>
          <a:spcPct val="0"/>
        </a:spcBef>
        <a:spcAft>
          <a:spcPct val="0"/>
        </a:spcAft>
        <a:defRPr sz="2800" b="1">
          <a:solidFill>
            <a:schemeClr val="tx1"/>
          </a:solidFill>
          <a:latin typeface="Arial" charset="0"/>
        </a:defRPr>
      </a:lvl7pPr>
      <a:lvl8pPr marL="1371600" algn="ctr" rtl="0" fontAlgn="base">
        <a:spcBef>
          <a:spcPct val="0"/>
        </a:spcBef>
        <a:spcAft>
          <a:spcPct val="0"/>
        </a:spcAft>
        <a:defRPr sz="2800" b="1">
          <a:solidFill>
            <a:schemeClr val="tx1"/>
          </a:solidFill>
          <a:latin typeface="Arial" charset="0"/>
        </a:defRPr>
      </a:lvl8pPr>
      <a:lvl9pPr marL="1828800" algn="ctr"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9.em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2.emf"/><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0" y="1828800"/>
            <a:ext cx="9144000" cy="2133600"/>
          </a:xfrm>
          <a:noFill/>
        </p:spPr>
        <p:txBody>
          <a:bodyPr/>
          <a:lstStyle/>
          <a:p>
            <a:pPr eaLnBrk="1" hangingPunct="1">
              <a:lnSpc>
                <a:spcPct val="110000"/>
              </a:lnSpc>
            </a:pPr>
            <a:r>
              <a:rPr lang="en-US" sz="4000" b="1" dirty="0" smtClean="0">
                <a:latin typeface="Calibri" pitchFamily="34" charset="0"/>
              </a:rPr>
              <a:t>Epigenomic and regulatory genomics </a:t>
            </a:r>
            <a:br>
              <a:rPr lang="en-US" sz="4000" b="1" dirty="0" smtClean="0">
                <a:latin typeface="Calibri" pitchFamily="34" charset="0"/>
              </a:rPr>
            </a:br>
            <a:r>
              <a:rPr lang="en-US" sz="4000" b="1" dirty="0" smtClean="0">
                <a:latin typeface="Calibri" pitchFamily="34" charset="0"/>
              </a:rPr>
              <a:t>of complex human disease</a:t>
            </a:r>
          </a:p>
        </p:txBody>
      </p:sp>
      <p:sp>
        <p:nvSpPr>
          <p:cNvPr id="39939" name="Rectangle 3"/>
          <p:cNvSpPr>
            <a:spLocks noGrp="1" noChangeArrowheads="1"/>
          </p:cNvSpPr>
          <p:nvPr>
            <p:ph type="subTitle" idx="1"/>
          </p:nvPr>
        </p:nvSpPr>
        <p:spPr>
          <a:xfrm>
            <a:off x="114300" y="3657600"/>
            <a:ext cx="8915400" cy="685800"/>
          </a:xfrm>
        </p:spPr>
        <p:txBody>
          <a:bodyPr/>
          <a:lstStyle/>
          <a:p>
            <a:pPr eaLnBrk="1" hangingPunct="1"/>
            <a:r>
              <a:rPr lang="en-US" dirty="0" smtClean="0"/>
              <a:t>Manolis Kellis</a:t>
            </a:r>
            <a:endParaRPr lang="en-US" b="0" dirty="0" smtClean="0"/>
          </a:p>
        </p:txBody>
      </p:sp>
      <p:pic>
        <p:nvPicPr>
          <p:cNvPr id="39941" name="Picture 5"/>
          <p:cNvPicPr>
            <a:picLocks noChangeAspect="1" noChangeArrowheads="1"/>
          </p:cNvPicPr>
          <p:nvPr/>
        </p:nvPicPr>
        <p:blipFill>
          <a:blip r:embed="rId4" cstate="print"/>
          <a:srcRect/>
          <a:stretch>
            <a:fillRect/>
          </a:stretch>
        </p:blipFill>
        <p:spPr bwMode="auto">
          <a:xfrm>
            <a:off x="7391400" y="5334000"/>
            <a:ext cx="1524000" cy="1274763"/>
          </a:xfrm>
          <a:prstGeom prst="rect">
            <a:avLst/>
          </a:prstGeom>
          <a:noFill/>
          <a:ln w="9525">
            <a:solidFill>
              <a:schemeClr val="tx1"/>
            </a:solidFill>
            <a:miter lim="800000"/>
            <a:headEnd/>
            <a:tailEnd/>
          </a:ln>
        </p:spPr>
      </p:pic>
      <p:sp>
        <p:nvSpPr>
          <p:cNvPr id="39943" name="Text Box 9"/>
          <p:cNvSpPr txBox="1">
            <a:spLocks noChangeArrowheads="1"/>
          </p:cNvSpPr>
          <p:nvPr/>
        </p:nvSpPr>
        <p:spPr bwMode="auto">
          <a:xfrm>
            <a:off x="119064" y="6234113"/>
            <a:ext cx="7178696" cy="400110"/>
          </a:xfrm>
          <a:prstGeom prst="rect">
            <a:avLst/>
          </a:prstGeom>
          <a:noFill/>
          <a:ln w="9525">
            <a:noFill/>
            <a:miter lim="800000"/>
            <a:headEnd/>
            <a:tailEnd/>
          </a:ln>
        </p:spPr>
        <p:txBody>
          <a:bodyPr wrap="none">
            <a:spAutoFit/>
          </a:bodyPr>
          <a:lstStyle/>
          <a:p>
            <a:pPr algn="l" rtl="0" eaLnBrk="0" fontAlgn="base" hangingPunct="0">
              <a:spcBef>
                <a:spcPct val="20000"/>
              </a:spcBef>
              <a:spcAft>
                <a:spcPct val="0"/>
              </a:spcAft>
            </a:pPr>
            <a:r>
              <a:rPr lang="en-US" sz="2000" b="1" kern="1200">
                <a:solidFill>
                  <a:srgbClr val="000000"/>
                </a:solidFill>
                <a:latin typeface="Arial"/>
                <a:ea typeface="ヒラギノ角ゴ Pro W3"/>
                <a:cs typeface="ヒラギノ角ゴ Pro W3"/>
              </a:rPr>
              <a:t>MIT Computer Science &amp; Artificial Intelligence Laboratory</a:t>
            </a:r>
          </a:p>
        </p:txBody>
      </p:sp>
      <p:sp>
        <p:nvSpPr>
          <p:cNvPr id="39944" name="Text Box 10"/>
          <p:cNvSpPr txBox="1">
            <a:spLocks noChangeArrowheads="1"/>
          </p:cNvSpPr>
          <p:nvPr/>
        </p:nvSpPr>
        <p:spPr bwMode="auto">
          <a:xfrm>
            <a:off x="119063" y="5867401"/>
            <a:ext cx="4384534" cy="400110"/>
          </a:xfrm>
          <a:prstGeom prst="rect">
            <a:avLst/>
          </a:prstGeom>
          <a:noFill/>
          <a:ln w="9525">
            <a:noFill/>
            <a:miter lim="800000"/>
            <a:headEnd/>
            <a:tailEnd/>
          </a:ln>
        </p:spPr>
        <p:txBody>
          <a:bodyPr wrap="none">
            <a:spAutoFit/>
          </a:bodyPr>
          <a:lstStyle/>
          <a:p>
            <a:pPr algn="l" rtl="0" eaLnBrk="0" fontAlgn="base" hangingPunct="0">
              <a:spcBef>
                <a:spcPct val="20000"/>
              </a:spcBef>
              <a:spcAft>
                <a:spcPct val="0"/>
              </a:spcAft>
            </a:pPr>
            <a:r>
              <a:rPr lang="en-US" sz="2000" b="1" kern="1200">
                <a:solidFill>
                  <a:srgbClr val="000000"/>
                </a:solidFill>
                <a:latin typeface="Arial"/>
                <a:ea typeface="ヒラギノ角ゴ Pro W3"/>
                <a:cs typeface="ヒラギノ角ゴ Pro W3"/>
              </a:rPr>
              <a:t>Broad Institute of MIT and Harvard</a:t>
            </a:r>
          </a:p>
        </p:txBody>
      </p:sp>
      <p:pic>
        <p:nvPicPr>
          <p:cNvPr id="11" name="Picture 5" descr="http://www.roadmapepigenomics.org/media/images/layout/logo.png"/>
          <p:cNvPicPr>
            <a:picLocks noChangeAspect="1" noChangeArrowheads="1"/>
          </p:cNvPicPr>
          <p:nvPr/>
        </p:nvPicPr>
        <p:blipFill>
          <a:blip r:embed="rId5" cstate="print"/>
          <a:srcRect l="34138"/>
          <a:stretch>
            <a:fillRect/>
          </a:stretch>
        </p:blipFill>
        <p:spPr bwMode="auto">
          <a:xfrm>
            <a:off x="228600" y="228600"/>
            <a:ext cx="2209800" cy="730716"/>
          </a:xfrm>
          <a:prstGeom prst="rect">
            <a:avLst/>
          </a:prstGeom>
          <a:noFill/>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lstStyle/>
          <a:p>
            <a:r>
              <a:rPr lang="en-US" altLang="zh-CN" dirty="0" smtClean="0">
                <a:solidFill>
                  <a:prstClr val="black"/>
                </a:solidFill>
              </a:rPr>
              <a:t>2.3M enhancer regions </a:t>
            </a:r>
            <a:r>
              <a:rPr lang="en-US" altLang="zh-CN" dirty="0" smtClean="0">
                <a:solidFill>
                  <a:prstClr val="black"/>
                </a:solidFill>
                <a:sym typeface="Wingdings" pitchFamily="2" charset="2"/>
              </a:rPr>
              <a:t> only ~200 activity patterns</a:t>
            </a:r>
            <a:endParaRPr lang="en-US" altLang="zh-CN" b="0" dirty="0" smtClean="0">
              <a:solidFill>
                <a:prstClr val="black"/>
              </a:solidFill>
            </a:endParaRP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tretch>
            <a:fillRect/>
          </a:stretch>
        </p:blipFill>
        <p:spPr>
          <a:xfrm>
            <a:off x="76200" y="457200"/>
            <a:ext cx="9030978" cy="6400800"/>
          </a:xfrm>
          <a:prstGeom prst="rect">
            <a:avLst/>
          </a:prstGeom>
        </p:spPr>
      </p:pic>
      <p:sp>
        <p:nvSpPr>
          <p:cNvPr id="5" name="TextBox 4"/>
          <p:cNvSpPr txBox="1"/>
          <p:nvPr/>
        </p:nvSpPr>
        <p:spPr>
          <a:xfrm>
            <a:off x="1066800" y="6488668"/>
            <a:ext cx="2168222" cy="369332"/>
          </a:xfrm>
          <a:prstGeom prst="rect">
            <a:avLst/>
          </a:prstGeom>
          <a:noFill/>
        </p:spPr>
        <p:txBody>
          <a:bodyPr wrap="none" rtlCol="0">
            <a:spAutoFit/>
          </a:bodyPr>
          <a:lstStyle/>
          <a:p>
            <a:pPr algn="r"/>
            <a:r>
              <a:rPr lang="en-US" b="1" dirty="0" err="1" smtClean="0"/>
              <a:t>Wouter</a:t>
            </a:r>
            <a:r>
              <a:rPr lang="en-US" b="1" dirty="0" smtClean="0"/>
              <a:t> </a:t>
            </a:r>
            <a:r>
              <a:rPr lang="en-US" b="1" dirty="0" err="1" smtClean="0"/>
              <a:t>Meuleman</a:t>
            </a:r>
            <a:endParaRPr lang="en-US" b="1" dirty="0"/>
          </a:p>
        </p:txBody>
      </p:sp>
      <p:sp>
        <p:nvSpPr>
          <p:cNvPr id="6" name="TextBox 5"/>
          <p:cNvSpPr txBox="1"/>
          <p:nvPr/>
        </p:nvSpPr>
        <p:spPr>
          <a:xfrm>
            <a:off x="3124200" y="4419600"/>
            <a:ext cx="1005403" cy="369332"/>
          </a:xfrm>
          <a:prstGeom prst="rect">
            <a:avLst/>
          </a:prstGeom>
          <a:noFill/>
        </p:spPr>
        <p:txBody>
          <a:bodyPr wrap="none" rtlCol="0">
            <a:spAutoFit/>
          </a:bodyPr>
          <a:lstStyle/>
          <a:p>
            <a:r>
              <a:rPr lang="en-US" dirty="0" smtClean="0"/>
              <a:t>immune</a:t>
            </a:r>
            <a:endParaRPr lang="en-US" dirty="0"/>
          </a:p>
        </p:txBody>
      </p:sp>
      <p:sp>
        <p:nvSpPr>
          <p:cNvPr id="7" name="TextBox 6"/>
          <p:cNvSpPr txBox="1"/>
          <p:nvPr/>
        </p:nvSpPr>
        <p:spPr>
          <a:xfrm>
            <a:off x="1353820" y="4572000"/>
            <a:ext cx="1313180" cy="369332"/>
          </a:xfrm>
          <a:prstGeom prst="rect">
            <a:avLst/>
          </a:prstGeom>
          <a:noFill/>
        </p:spPr>
        <p:txBody>
          <a:bodyPr wrap="none" rtlCol="0">
            <a:spAutoFit/>
          </a:bodyPr>
          <a:lstStyle/>
          <a:p>
            <a:r>
              <a:rPr lang="en-US" dirty="0" smtClean="0"/>
              <a:t>dev/morph</a:t>
            </a:r>
            <a:endParaRPr lang="en-US" dirty="0"/>
          </a:p>
        </p:txBody>
      </p:sp>
      <p:sp>
        <p:nvSpPr>
          <p:cNvPr id="8" name="TextBox 7"/>
          <p:cNvSpPr txBox="1"/>
          <p:nvPr/>
        </p:nvSpPr>
        <p:spPr>
          <a:xfrm>
            <a:off x="4038600" y="5181600"/>
            <a:ext cx="838691" cy="369332"/>
          </a:xfrm>
          <a:prstGeom prst="rect">
            <a:avLst/>
          </a:prstGeom>
          <a:noFill/>
        </p:spPr>
        <p:txBody>
          <a:bodyPr wrap="none" rtlCol="0">
            <a:spAutoFit/>
          </a:bodyPr>
          <a:lstStyle/>
          <a:p>
            <a:r>
              <a:rPr lang="en-US" dirty="0" smtClean="0"/>
              <a:t>morph</a:t>
            </a:r>
            <a:endParaRPr lang="en-US" dirty="0"/>
          </a:p>
        </p:txBody>
      </p:sp>
      <p:sp>
        <p:nvSpPr>
          <p:cNvPr id="9" name="TextBox 8"/>
          <p:cNvSpPr txBox="1"/>
          <p:nvPr/>
        </p:nvSpPr>
        <p:spPr>
          <a:xfrm>
            <a:off x="5257800" y="5410200"/>
            <a:ext cx="1005403" cy="369332"/>
          </a:xfrm>
          <a:prstGeom prst="rect">
            <a:avLst/>
          </a:prstGeom>
          <a:noFill/>
        </p:spPr>
        <p:txBody>
          <a:bodyPr wrap="none" rtlCol="0">
            <a:spAutoFit/>
          </a:bodyPr>
          <a:lstStyle/>
          <a:p>
            <a:r>
              <a:rPr lang="en-US" dirty="0" smtClean="0"/>
              <a:t>learning</a:t>
            </a:r>
            <a:endParaRPr lang="en-US" dirty="0"/>
          </a:p>
        </p:txBody>
      </p:sp>
      <p:sp>
        <p:nvSpPr>
          <p:cNvPr id="10" name="TextBox 9"/>
          <p:cNvSpPr txBox="1"/>
          <p:nvPr/>
        </p:nvSpPr>
        <p:spPr>
          <a:xfrm>
            <a:off x="6170965" y="5029200"/>
            <a:ext cx="915635" cy="369332"/>
          </a:xfrm>
          <a:prstGeom prst="rect">
            <a:avLst/>
          </a:prstGeom>
          <a:noFill/>
        </p:spPr>
        <p:txBody>
          <a:bodyPr wrap="none" rtlCol="0">
            <a:spAutoFit/>
          </a:bodyPr>
          <a:lstStyle/>
          <a:p>
            <a:r>
              <a:rPr lang="en-US" dirty="0" smtClean="0"/>
              <a:t>muscle</a:t>
            </a:r>
            <a:endParaRPr lang="en-US" dirty="0"/>
          </a:p>
        </p:txBody>
      </p:sp>
      <p:sp>
        <p:nvSpPr>
          <p:cNvPr id="11" name="TextBox 10"/>
          <p:cNvSpPr txBox="1"/>
          <p:nvPr/>
        </p:nvSpPr>
        <p:spPr>
          <a:xfrm>
            <a:off x="6639042" y="5486400"/>
            <a:ext cx="447558" cy="369332"/>
          </a:xfrm>
          <a:prstGeom prst="rect">
            <a:avLst/>
          </a:prstGeom>
          <a:noFill/>
        </p:spPr>
        <p:txBody>
          <a:bodyPr wrap="none" rtlCol="0">
            <a:spAutoFit/>
          </a:bodyPr>
          <a:lstStyle/>
          <a:p>
            <a:r>
              <a:rPr lang="en-US" dirty="0" smtClean="0"/>
              <a:t>&lt;3</a:t>
            </a:r>
            <a:endParaRPr lang="en-US" dirty="0"/>
          </a:p>
        </p:txBody>
      </p:sp>
      <p:sp>
        <p:nvSpPr>
          <p:cNvPr id="12" name="TextBox 11"/>
          <p:cNvSpPr txBox="1"/>
          <p:nvPr/>
        </p:nvSpPr>
        <p:spPr>
          <a:xfrm>
            <a:off x="6858000" y="5791200"/>
            <a:ext cx="941283" cy="646331"/>
          </a:xfrm>
          <a:prstGeom prst="rect">
            <a:avLst/>
          </a:prstGeom>
          <a:noFill/>
        </p:spPr>
        <p:txBody>
          <a:bodyPr wrap="none" rtlCol="0">
            <a:spAutoFit/>
          </a:bodyPr>
          <a:lstStyle/>
          <a:p>
            <a:r>
              <a:rPr lang="en-US" dirty="0" smtClean="0"/>
              <a:t>smooth</a:t>
            </a:r>
            <a:br>
              <a:rPr lang="en-US" dirty="0" smtClean="0"/>
            </a:br>
            <a:r>
              <a:rPr lang="en-US" dirty="0" smtClean="0"/>
              <a:t>muscle</a:t>
            </a:r>
            <a:endParaRPr lang="en-US" dirty="0"/>
          </a:p>
        </p:txBody>
      </p:sp>
      <p:sp>
        <p:nvSpPr>
          <p:cNvPr id="13" name="TextBox 12"/>
          <p:cNvSpPr txBox="1"/>
          <p:nvPr/>
        </p:nvSpPr>
        <p:spPr>
          <a:xfrm>
            <a:off x="7911485" y="5421868"/>
            <a:ext cx="851515" cy="369332"/>
          </a:xfrm>
          <a:prstGeom prst="rect">
            <a:avLst/>
          </a:prstGeom>
          <a:noFill/>
        </p:spPr>
        <p:txBody>
          <a:bodyPr wrap="none" rtlCol="0">
            <a:spAutoFit/>
          </a:bodyPr>
          <a:lstStyle/>
          <a:p>
            <a:r>
              <a:rPr lang="en-US" dirty="0" smtClean="0"/>
              <a:t>kidney</a:t>
            </a:r>
            <a:endParaRPr lang="en-US" dirty="0"/>
          </a:p>
        </p:txBody>
      </p:sp>
      <p:sp>
        <p:nvSpPr>
          <p:cNvPr id="14" name="TextBox 13"/>
          <p:cNvSpPr txBox="1"/>
          <p:nvPr/>
        </p:nvSpPr>
        <p:spPr>
          <a:xfrm>
            <a:off x="8458200" y="5867400"/>
            <a:ext cx="607859" cy="369332"/>
          </a:xfrm>
          <a:prstGeom prst="rect">
            <a:avLst/>
          </a:prstGeom>
          <a:noFill/>
        </p:spPr>
        <p:txBody>
          <a:bodyPr wrap="none" rtlCol="0">
            <a:spAutoFit/>
          </a:bodyPr>
          <a:lstStyle/>
          <a:p>
            <a:r>
              <a:rPr lang="en-US" dirty="0" smtClean="0"/>
              <a:t>liver</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9" name="Picture 2" descr="C:\Users\pouyak\Desktop\g62820.png"/>
          <p:cNvPicPr>
            <a:picLocks noChangeAspect="1" noChangeArrowheads="1"/>
          </p:cNvPicPr>
          <p:nvPr/>
        </p:nvPicPr>
        <p:blipFill>
          <a:blip r:embed="rId2" cstate="print"/>
          <a:srcRect/>
          <a:stretch>
            <a:fillRect/>
          </a:stretch>
        </p:blipFill>
        <p:spPr bwMode="auto">
          <a:xfrm>
            <a:off x="165100" y="990600"/>
            <a:ext cx="4406900" cy="2497138"/>
          </a:xfrm>
          <a:prstGeom prst="rect">
            <a:avLst/>
          </a:prstGeom>
          <a:noFill/>
          <a:ln w="9525">
            <a:noFill/>
            <a:miter lim="800000"/>
            <a:headEnd/>
            <a:tailEnd/>
          </a:ln>
        </p:spPr>
      </p:pic>
      <p:pic>
        <p:nvPicPr>
          <p:cNvPr id="5" name="6" descr="C:\Users\pouyak\Desktop\diagram\1.pdf.png"/>
          <p:cNvPicPr>
            <a:picLocks noChangeAspect="1" noChangeArrowheads="1"/>
          </p:cNvPicPr>
          <p:nvPr/>
        </p:nvPicPr>
        <p:blipFill>
          <a:blip r:embed="rId3" cstate="print"/>
          <a:srcRect/>
          <a:stretch>
            <a:fillRect/>
          </a:stretch>
        </p:blipFill>
        <p:spPr bwMode="auto">
          <a:xfrm>
            <a:off x="4953000" y="838200"/>
            <a:ext cx="4191000" cy="5343525"/>
          </a:xfrm>
          <a:prstGeom prst="rect">
            <a:avLst/>
          </a:prstGeom>
          <a:noFill/>
          <a:ln w="9525">
            <a:noFill/>
            <a:miter lim="800000"/>
            <a:headEnd/>
            <a:tailEnd/>
          </a:ln>
        </p:spPr>
      </p:pic>
      <p:sp>
        <p:nvSpPr>
          <p:cNvPr id="70661" name="TextBox 5"/>
          <p:cNvSpPr txBox="1">
            <a:spLocks noChangeArrowheads="1"/>
          </p:cNvSpPr>
          <p:nvPr/>
        </p:nvSpPr>
        <p:spPr bwMode="auto">
          <a:xfrm>
            <a:off x="5105400" y="6062662"/>
            <a:ext cx="4095750" cy="338138"/>
          </a:xfrm>
          <a:prstGeom prst="rect">
            <a:avLst/>
          </a:prstGeom>
          <a:noFill/>
          <a:ln w="9525">
            <a:noFill/>
            <a:miter lim="800000"/>
            <a:headEnd/>
            <a:tailEnd/>
          </a:ln>
        </p:spPr>
        <p:txBody>
          <a:bodyPr wrap="none">
            <a:spAutoFit/>
          </a:bodyPr>
          <a:lstStyle/>
          <a:p>
            <a:pPr algn="ctr" eaLnBrk="0" fontAlgn="base" hangingPunct="0">
              <a:spcBef>
                <a:spcPct val="20000"/>
              </a:spcBef>
              <a:spcAft>
                <a:spcPct val="0"/>
              </a:spcAft>
            </a:pPr>
            <a:r>
              <a:rPr lang="en-US" sz="1600" b="1" dirty="0">
                <a:solidFill>
                  <a:prstClr val="black"/>
                </a:solidFill>
                <a:latin typeface="Helvetica" charset="0"/>
              </a:rPr>
              <a:t>54000+ measurements (x2 cells, 2x </a:t>
            </a:r>
            <a:r>
              <a:rPr lang="en-US" sz="1600" b="1" dirty="0" err="1">
                <a:solidFill>
                  <a:prstClr val="black"/>
                </a:solidFill>
                <a:latin typeface="Helvetica" charset="0"/>
              </a:rPr>
              <a:t>repl</a:t>
            </a:r>
            <a:r>
              <a:rPr lang="en-US" sz="1600" b="1" dirty="0">
                <a:solidFill>
                  <a:prstClr val="black"/>
                </a:solidFill>
                <a:latin typeface="Helvetica" charset="0"/>
              </a:rPr>
              <a:t>)</a:t>
            </a:r>
          </a:p>
        </p:txBody>
      </p:sp>
      <p:pic>
        <p:nvPicPr>
          <p:cNvPr id="70662" name="Picture 7"/>
          <p:cNvPicPr>
            <a:picLocks noChangeAspect="1" noChangeArrowheads="1"/>
          </p:cNvPicPr>
          <p:nvPr/>
        </p:nvPicPr>
        <p:blipFill>
          <a:blip r:embed="rId4" cstate="print"/>
          <a:srcRect/>
          <a:stretch>
            <a:fillRect/>
          </a:stretch>
        </p:blipFill>
        <p:spPr bwMode="auto">
          <a:xfrm>
            <a:off x="0" y="3643313"/>
            <a:ext cx="5116513" cy="3062287"/>
          </a:xfrm>
          <a:prstGeom prst="rect">
            <a:avLst/>
          </a:prstGeom>
          <a:noFill/>
          <a:ln w="9525" algn="ctr">
            <a:noFill/>
            <a:miter lim="800000"/>
            <a:headEnd/>
            <a:tailEnd/>
          </a:ln>
        </p:spPr>
      </p:pic>
      <p:sp>
        <p:nvSpPr>
          <p:cNvPr id="7" name="TextBox 9"/>
          <p:cNvSpPr txBox="1">
            <a:spLocks noChangeArrowheads="1"/>
          </p:cNvSpPr>
          <p:nvPr/>
        </p:nvSpPr>
        <p:spPr bwMode="auto">
          <a:xfrm>
            <a:off x="5034439" y="6519446"/>
            <a:ext cx="4185761" cy="338554"/>
          </a:xfrm>
          <a:prstGeom prst="rect">
            <a:avLst/>
          </a:prstGeom>
          <a:noFill/>
          <a:ln w="9525">
            <a:noFill/>
            <a:miter lim="800000"/>
            <a:headEnd/>
            <a:tailEnd/>
          </a:ln>
        </p:spPr>
        <p:txBody>
          <a:bodyPr wrap="none">
            <a:spAutoFit/>
          </a:bodyPr>
          <a:lstStyle/>
          <a:p>
            <a:pPr algn="r" fontAlgn="base">
              <a:spcBef>
                <a:spcPct val="0"/>
              </a:spcBef>
              <a:spcAft>
                <a:spcPct val="0"/>
              </a:spcAft>
            </a:pPr>
            <a:r>
              <a:rPr lang="en-US" sz="1600" b="1" dirty="0" err="1" smtClean="0">
                <a:solidFill>
                  <a:srgbClr val="000000"/>
                </a:solidFill>
                <a:latin typeface="Arial"/>
              </a:rPr>
              <a:t>Kheradpour</a:t>
            </a:r>
            <a:r>
              <a:rPr lang="en-US" sz="1600" b="1" dirty="0" smtClean="0">
                <a:solidFill>
                  <a:srgbClr val="000000"/>
                </a:solidFill>
                <a:latin typeface="Arial"/>
              </a:rPr>
              <a:t> </a:t>
            </a:r>
            <a:r>
              <a:rPr lang="en-US" sz="1600" b="1" i="1" dirty="0" smtClean="0">
                <a:solidFill>
                  <a:srgbClr val="000000"/>
                </a:solidFill>
                <a:latin typeface="Arial"/>
              </a:rPr>
              <a:t>et al</a:t>
            </a:r>
            <a:r>
              <a:rPr lang="en-US" sz="1600" b="1" dirty="0" smtClean="0">
                <a:solidFill>
                  <a:srgbClr val="000000"/>
                </a:solidFill>
                <a:latin typeface="Arial"/>
              </a:rPr>
              <a:t> </a:t>
            </a:r>
            <a:r>
              <a:rPr lang="en-US" sz="1600" b="1" u="sng" dirty="0" smtClean="0">
                <a:solidFill>
                  <a:srgbClr val="000000"/>
                </a:solidFill>
                <a:latin typeface="Arial"/>
              </a:rPr>
              <a:t>Genome Research</a:t>
            </a:r>
            <a:r>
              <a:rPr lang="en-US" sz="1600" b="1" dirty="0" smtClean="0">
                <a:solidFill>
                  <a:srgbClr val="000000"/>
                </a:solidFill>
                <a:latin typeface="Arial"/>
              </a:rPr>
              <a:t> 2013</a:t>
            </a:r>
            <a:endParaRPr lang="en-US" sz="1600" b="1" dirty="0">
              <a:solidFill>
                <a:srgbClr val="000000"/>
              </a:solidFill>
              <a:latin typeface="Arial"/>
            </a:endParaRPr>
          </a:p>
        </p:txBody>
      </p:sp>
      <p:sp>
        <p:nvSpPr>
          <p:cNvPr id="2" name="Title 1"/>
          <p:cNvSpPr>
            <a:spLocks noGrp="1"/>
          </p:cNvSpPr>
          <p:nvPr>
            <p:ph type="title"/>
          </p:nvPr>
        </p:nvSpPr>
        <p:spPr>
          <a:xfrm>
            <a:off x="0" y="0"/>
            <a:ext cx="9144000" cy="990600"/>
          </a:xfrm>
        </p:spPr>
        <p:txBody>
          <a:bodyPr rtlCol="0">
            <a:noAutofit/>
          </a:bodyPr>
          <a:lstStyle/>
          <a:p>
            <a:pPr eaLnBrk="1" fontAlgn="auto" hangingPunct="1">
              <a:lnSpc>
                <a:spcPts val="3800"/>
              </a:lnSpc>
              <a:spcAft>
                <a:spcPts val="0"/>
              </a:spcAft>
              <a:defRPr/>
            </a:pPr>
            <a:r>
              <a:rPr lang="en-US" sz="3600" b="1" dirty="0" smtClean="0"/>
              <a:t>Systematic motif dissection in 2000 enhancers: </a:t>
            </a:r>
            <a:br>
              <a:rPr lang="en-US" sz="3600" b="1" dirty="0" smtClean="0"/>
            </a:br>
            <a:r>
              <a:rPr lang="en-US" sz="3600" b="1" dirty="0" smtClean="0"/>
              <a:t>5 activators and 2 repressors in 2 cell lines</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3581400" cy="1417637"/>
          </a:xfrm>
        </p:spPr>
        <p:txBody>
          <a:bodyPr rtlCol="0">
            <a:normAutofit fontScale="90000"/>
          </a:bodyPr>
          <a:lstStyle/>
          <a:p>
            <a:pPr eaLnBrk="1" fontAlgn="auto" hangingPunct="1">
              <a:spcAft>
                <a:spcPts val="0"/>
              </a:spcAft>
              <a:defRPr/>
            </a:pPr>
            <a:r>
              <a:rPr lang="en-US" sz="3600" b="1" dirty="0" smtClean="0"/>
              <a:t>Example activator: conserved HNF4 motif match</a:t>
            </a:r>
            <a:endParaRPr lang="en-US" sz="3600" b="1" dirty="0"/>
          </a:p>
        </p:txBody>
      </p:sp>
      <p:pic>
        <p:nvPicPr>
          <p:cNvPr id="71683" name="Picture 2"/>
          <p:cNvPicPr>
            <a:picLocks noChangeAspect="1" noChangeArrowheads="1"/>
          </p:cNvPicPr>
          <p:nvPr/>
        </p:nvPicPr>
        <p:blipFill>
          <a:blip r:embed="rId2" cstate="print"/>
          <a:srcRect/>
          <a:stretch>
            <a:fillRect/>
          </a:stretch>
        </p:blipFill>
        <p:spPr bwMode="auto">
          <a:xfrm>
            <a:off x="3505200" y="0"/>
            <a:ext cx="5638800" cy="2362200"/>
          </a:xfrm>
          <a:prstGeom prst="rect">
            <a:avLst/>
          </a:prstGeom>
          <a:noFill/>
          <a:ln w="9525">
            <a:noFill/>
            <a:miter lim="800000"/>
            <a:headEnd/>
            <a:tailEnd/>
          </a:ln>
        </p:spPr>
      </p:pic>
      <p:pic>
        <p:nvPicPr>
          <p:cNvPr id="71684" name="Picture 2"/>
          <p:cNvPicPr>
            <a:picLocks noChangeAspect="1" noChangeArrowheads="1"/>
          </p:cNvPicPr>
          <p:nvPr/>
        </p:nvPicPr>
        <p:blipFill>
          <a:blip r:embed="rId3" cstate="print"/>
          <a:srcRect t="1569" r="2602" b="3290"/>
          <a:stretch>
            <a:fillRect/>
          </a:stretch>
        </p:blipFill>
        <p:spPr bwMode="auto">
          <a:xfrm>
            <a:off x="2590800" y="2406650"/>
            <a:ext cx="6553200" cy="4414838"/>
          </a:xfrm>
          <a:prstGeom prst="rect">
            <a:avLst/>
          </a:prstGeom>
          <a:noFill/>
          <a:ln w="9525">
            <a:noFill/>
            <a:miter lim="800000"/>
            <a:headEnd/>
            <a:tailEnd/>
          </a:ln>
        </p:spPr>
      </p:pic>
      <p:grpSp>
        <p:nvGrpSpPr>
          <p:cNvPr id="3" name="Group 46"/>
          <p:cNvGrpSpPr>
            <a:grpSpLocks/>
          </p:cNvGrpSpPr>
          <p:nvPr/>
        </p:nvGrpSpPr>
        <p:grpSpPr bwMode="auto">
          <a:xfrm>
            <a:off x="0" y="1447800"/>
            <a:ext cx="5867400" cy="1219200"/>
            <a:chOff x="0" y="1447800"/>
            <a:chExt cx="5867400" cy="1219200"/>
          </a:xfrm>
        </p:grpSpPr>
        <p:sp>
          <p:nvSpPr>
            <p:cNvPr id="71702" name="TextBox 9"/>
            <p:cNvSpPr txBox="1">
              <a:spLocks noChangeArrowheads="1"/>
            </p:cNvSpPr>
            <p:nvPr/>
          </p:nvSpPr>
          <p:spPr bwMode="auto">
            <a:xfrm>
              <a:off x="0" y="1447800"/>
              <a:ext cx="2465804" cy="861774"/>
            </a:xfrm>
            <a:prstGeom prst="rect">
              <a:avLst/>
            </a:prstGeom>
            <a:solidFill>
              <a:schemeClr val="bg1"/>
            </a:solidFill>
            <a:ln w="9525">
              <a:solidFill>
                <a:schemeClr val="tx1"/>
              </a:solidFill>
              <a:miter lim="800000"/>
              <a:headEnd/>
              <a:tailEnd/>
            </a:ln>
          </p:spPr>
          <p:txBody>
            <a:bodyPr wrap="none">
              <a:spAutoFit/>
            </a:bodyPr>
            <a:lstStyle/>
            <a:p>
              <a:pPr algn="ctr" fontAlgn="base">
                <a:spcBef>
                  <a:spcPct val="0"/>
                </a:spcBef>
                <a:spcAft>
                  <a:spcPct val="0"/>
                </a:spcAft>
              </a:pPr>
              <a:r>
                <a:rPr lang="en-US" sz="2500">
                  <a:solidFill>
                    <a:srgbClr val="000000"/>
                  </a:solidFill>
                </a:rPr>
                <a:t>WT expression </a:t>
              </a:r>
            </a:p>
            <a:p>
              <a:pPr algn="ctr" fontAlgn="base">
                <a:spcBef>
                  <a:spcPct val="0"/>
                </a:spcBef>
                <a:spcAft>
                  <a:spcPct val="0"/>
                </a:spcAft>
              </a:pPr>
              <a:r>
                <a:rPr lang="en-US" sz="2500">
                  <a:solidFill>
                    <a:srgbClr val="000000"/>
                  </a:solidFill>
                </a:rPr>
                <a:t>specific to HepG2</a:t>
              </a:r>
            </a:p>
          </p:txBody>
        </p:sp>
        <p:cxnSp>
          <p:nvCxnSpPr>
            <p:cNvPr id="12" name="Straight Arrow Connector 11"/>
            <p:cNvCxnSpPr/>
            <p:nvPr/>
          </p:nvCxnSpPr>
          <p:spPr>
            <a:xfrm>
              <a:off x="2452688" y="1884363"/>
              <a:ext cx="3414712" cy="782637"/>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1702" idx="3"/>
            </p:cNvCxnSpPr>
            <p:nvPr/>
          </p:nvCxnSpPr>
          <p:spPr>
            <a:xfrm>
              <a:off x="2465388" y="1878013"/>
              <a:ext cx="1725612" cy="636587"/>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oup 47"/>
          <p:cNvGrpSpPr>
            <a:grpSpLocks/>
          </p:cNvGrpSpPr>
          <p:nvPr/>
        </p:nvGrpSpPr>
        <p:grpSpPr bwMode="auto">
          <a:xfrm>
            <a:off x="0" y="4164013"/>
            <a:ext cx="2971800" cy="1246187"/>
            <a:chOff x="0" y="4163705"/>
            <a:chExt cx="2971800" cy="1246495"/>
          </a:xfrm>
        </p:grpSpPr>
        <p:sp>
          <p:nvSpPr>
            <p:cNvPr id="71698" name="TextBox 10"/>
            <p:cNvSpPr txBox="1">
              <a:spLocks noChangeArrowheads="1"/>
            </p:cNvSpPr>
            <p:nvPr/>
          </p:nvSpPr>
          <p:spPr bwMode="auto">
            <a:xfrm>
              <a:off x="0" y="4163705"/>
              <a:ext cx="2667000" cy="1246495"/>
            </a:xfrm>
            <a:prstGeom prst="rect">
              <a:avLst/>
            </a:prstGeom>
            <a:solidFill>
              <a:schemeClr val="bg1"/>
            </a:solidFill>
            <a:ln w="9525">
              <a:solidFill>
                <a:schemeClr val="tx1"/>
              </a:solidFill>
              <a:miter lim="800000"/>
              <a:headEnd/>
              <a:tailEnd/>
            </a:ln>
          </p:spPr>
          <p:txBody>
            <a:bodyPr>
              <a:spAutoFit/>
            </a:bodyPr>
            <a:lstStyle/>
            <a:p>
              <a:pPr algn="ctr" fontAlgn="base">
                <a:spcBef>
                  <a:spcPct val="0"/>
                </a:spcBef>
                <a:spcAft>
                  <a:spcPct val="0"/>
                </a:spcAft>
              </a:pPr>
              <a:r>
                <a:rPr lang="en-US" sz="2500">
                  <a:solidFill>
                    <a:srgbClr val="000000"/>
                  </a:solidFill>
                </a:rPr>
                <a:t>Non-disruptive changes maintain expression</a:t>
              </a:r>
            </a:p>
          </p:txBody>
        </p:sp>
        <p:grpSp>
          <p:nvGrpSpPr>
            <p:cNvPr id="5" name="Group 34"/>
            <p:cNvGrpSpPr>
              <a:grpSpLocks/>
            </p:cNvGrpSpPr>
            <p:nvPr/>
          </p:nvGrpSpPr>
          <p:grpSpPr bwMode="auto">
            <a:xfrm>
              <a:off x="2667000" y="4800600"/>
              <a:ext cx="304800" cy="533400"/>
              <a:chOff x="2667000" y="4876800"/>
              <a:chExt cx="1219200" cy="457200"/>
            </a:xfrm>
          </p:grpSpPr>
          <p:cxnSp>
            <p:nvCxnSpPr>
              <p:cNvPr id="31" name="Straight Arrow Connector 30"/>
              <p:cNvCxnSpPr/>
              <p:nvPr/>
            </p:nvCxnSpPr>
            <p:spPr>
              <a:xfrm flipV="1">
                <a:off x="2667000" y="4876671"/>
                <a:ext cx="1219200" cy="152438"/>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67000" y="5029108"/>
                <a:ext cx="1143000" cy="304875"/>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6" name="Group 44"/>
          <p:cNvGrpSpPr>
            <a:grpSpLocks/>
          </p:cNvGrpSpPr>
          <p:nvPr/>
        </p:nvGrpSpPr>
        <p:grpSpPr bwMode="auto">
          <a:xfrm>
            <a:off x="0" y="2362200"/>
            <a:ext cx="2895600" cy="1830388"/>
            <a:chOff x="0" y="2362200"/>
            <a:chExt cx="2895600" cy="1829594"/>
          </a:xfrm>
        </p:grpSpPr>
        <p:sp>
          <p:nvSpPr>
            <p:cNvPr id="71693" name="TextBox 8"/>
            <p:cNvSpPr txBox="1">
              <a:spLocks noChangeArrowheads="1"/>
            </p:cNvSpPr>
            <p:nvPr/>
          </p:nvSpPr>
          <p:spPr bwMode="auto">
            <a:xfrm>
              <a:off x="0" y="2362200"/>
              <a:ext cx="2819400" cy="1631216"/>
            </a:xfrm>
            <a:prstGeom prst="rect">
              <a:avLst/>
            </a:prstGeom>
            <a:solidFill>
              <a:schemeClr val="bg1"/>
            </a:solidFill>
            <a:ln w="9525">
              <a:solidFill>
                <a:schemeClr val="tx1"/>
              </a:solidFill>
              <a:miter lim="800000"/>
              <a:headEnd/>
              <a:tailEnd/>
            </a:ln>
          </p:spPr>
          <p:txBody>
            <a:bodyPr>
              <a:spAutoFit/>
            </a:bodyPr>
            <a:lstStyle/>
            <a:p>
              <a:pPr algn="ctr" fontAlgn="base">
                <a:spcBef>
                  <a:spcPct val="0"/>
                </a:spcBef>
                <a:spcAft>
                  <a:spcPct val="0"/>
                </a:spcAft>
              </a:pPr>
              <a:r>
                <a:rPr lang="en-US" sz="2500">
                  <a:solidFill>
                    <a:srgbClr val="000000"/>
                  </a:solidFill>
                </a:rPr>
                <a:t>Motif match disruptions reduce expression to background</a:t>
              </a:r>
            </a:p>
          </p:txBody>
        </p:sp>
        <p:cxnSp>
          <p:nvCxnSpPr>
            <p:cNvPr id="17" name="Straight Arrow Connector 16"/>
            <p:cNvCxnSpPr/>
            <p:nvPr/>
          </p:nvCxnSpPr>
          <p:spPr>
            <a:xfrm rot="16200000" flipH="1">
              <a:off x="2398846" y="3772826"/>
              <a:ext cx="610923" cy="227013"/>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37"/>
            <p:cNvGrpSpPr>
              <a:grpSpLocks/>
            </p:cNvGrpSpPr>
            <p:nvPr/>
          </p:nvGrpSpPr>
          <p:grpSpPr bwMode="auto">
            <a:xfrm>
              <a:off x="2590800" y="3352800"/>
              <a:ext cx="304800" cy="533400"/>
              <a:chOff x="2667000" y="4876800"/>
              <a:chExt cx="1219200" cy="457200"/>
            </a:xfrm>
          </p:grpSpPr>
          <p:cxnSp>
            <p:nvCxnSpPr>
              <p:cNvPr id="39" name="Straight Arrow Connector 38"/>
              <p:cNvCxnSpPr/>
              <p:nvPr/>
            </p:nvCxnSpPr>
            <p:spPr>
              <a:xfrm flipV="1">
                <a:off x="2667000" y="4876432"/>
                <a:ext cx="1219200" cy="152334"/>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667000" y="5028766"/>
                <a:ext cx="1143000" cy="304668"/>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8" name="Group 48"/>
          <p:cNvGrpSpPr>
            <a:grpSpLocks/>
          </p:cNvGrpSpPr>
          <p:nvPr/>
        </p:nvGrpSpPr>
        <p:grpSpPr bwMode="auto">
          <a:xfrm>
            <a:off x="0" y="5562600"/>
            <a:ext cx="2667000" cy="1246188"/>
            <a:chOff x="0" y="5562600"/>
            <a:chExt cx="2667000" cy="1246494"/>
          </a:xfrm>
        </p:grpSpPr>
        <p:sp>
          <p:nvSpPr>
            <p:cNvPr id="71689" name="TextBox 7"/>
            <p:cNvSpPr txBox="1">
              <a:spLocks noChangeArrowheads="1"/>
            </p:cNvSpPr>
            <p:nvPr/>
          </p:nvSpPr>
          <p:spPr bwMode="auto">
            <a:xfrm>
              <a:off x="0" y="5562600"/>
              <a:ext cx="2514602" cy="1246494"/>
            </a:xfrm>
            <a:prstGeom prst="rect">
              <a:avLst/>
            </a:prstGeom>
            <a:solidFill>
              <a:schemeClr val="bg1"/>
            </a:solidFill>
            <a:ln w="9525">
              <a:solidFill>
                <a:schemeClr val="tx1"/>
              </a:solidFill>
              <a:miter lim="800000"/>
              <a:headEnd/>
              <a:tailEnd/>
            </a:ln>
          </p:spPr>
          <p:txBody>
            <a:bodyPr>
              <a:spAutoFit/>
            </a:bodyPr>
            <a:lstStyle/>
            <a:p>
              <a:pPr algn="ctr" fontAlgn="base">
                <a:spcBef>
                  <a:spcPct val="0"/>
                </a:spcBef>
                <a:spcAft>
                  <a:spcPct val="0"/>
                </a:spcAft>
              </a:pPr>
              <a:r>
                <a:rPr lang="en-US" sz="2500">
                  <a:solidFill>
                    <a:srgbClr val="000000"/>
                  </a:solidFill>
                </a:rPr>
                <a:t>Random changes depend on effect to motif match</a:t>
              </a:r>
            </a:p>
          </p:txBody>
        </p:sp>
        <p:grpSp>
          <p:nvGrpSpPr>
            <p:cNvPr id="9" name="Group 41"/>
            <p:cNvGrpSpPr>
              <a:grpSpLocks/>
            </p:cNvGrpSpPr>
            <p:nvPr/>
          </p:nvGrpSpPr>
          <p:grpSpPr bwMode="auto">
            <a:xfrm>
              <a:off x="2362200" y="5715000"/>
              <a:ext cx="304800" cy="533400"/>
              <a:chOff x="2667000" y="4876800"/>
              <a:chExt cx="1219200" cy="457200"/>
            </a:xfrm>
          </p:grpSpPr>
          <p:cxnSp>
            <p:nvCxnSpPr>
              <p:cNvPr id="43" name="Straight Arrow Connector 42"/>
              <p:cNvCxnSpPr/>
              <p:nvPr/>
            </p:nvCxnSpPr>
            <p:spPr>
              <a:xfrm flipV="1">
                <a:off x="2667000" y="4876832"/>
                <a:ext cx="1219200" cy="152437"/>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667000" y="5029269"/>
                <a:ext cx="1143000" cy="304875"/>
              </a:xfrm>
              <a:prstGeom prst="straightConnector1">
                <a:avLst/>
              </a:prstGeom>
              <a:ln w="571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686300" y="609600"/>
            <a:ext cx="4000500" cy="5524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28600" y="609600"/>
            <a:ext cx="3873500" cy="5524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ounded Rectangle 37"/>
          <p:cNvSpPr/>
          <p:nvPr/>
        </p:nvSpPr>
        <p:spPr>
          <a:xfrm>
            <a:off x="4800600" y="2100943"/>
            <a:ext cx="3581400" cy="1219200"/>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7"/>
          <p:cNvGrpSpPr/>
          <p:nvPr/>
        </p:nvGrpSpPr>
        <p:grpSpPr>
          <a:xfrm>
            <a:off x="533400" y="2209800"/>
            <a:ext cx="990600" cy="983907"/>
            <a:chOff x="68580" y="82893"/>
            <a:chExt cx="990600" cy="983907"/>
          </a:xfrm>
        </p:grpSpPr>
        <p:pic>
          <p:nvPicPr>
            <p:cNvPr id="14"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15" name="Oval 14"/>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16" name="TextBox 15"/>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1</a:t>
              </a:r>
            </a:p>
          </p:txBody>
        </p:sp>
      </p:grpSp>
      <p:grpSp>
        <p:nvGrpSpPr>
          <p:cNvPr id="3" name="Group 16"/>
          <p:cNvGrpSpPr/>
          <p:nvPr/>
        </p:nvGrpSpPr>
        <p:grpSpPr>
          <a:xfrm>
            <a:off x="535421" y="3470447"/>
            <a:ext cx="990600" cy="983907"/>
            <a:chOff x="68580" y="82893"/>
            <a:chExt cx="990600" cy="983907"/>
          </a:xfrm>
        </p:grpSpPr>
        <p:pic>
          <p:nvPicPr>
            <p:cNvPr id="18"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19" name="Oval 18"/>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20" name="TextBox 19"/>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2</a:t>
              </a:r>
            </a:p>
          </p:txBody>
        </p:sp>
      </p:grpSp>
      <p:sp>
        <p:nvSpPr>
          <p:cNvPr id="9" name="Title 1"/>
          <p:cNvSpPr txBox="1">
            <a:spLocks/>
          </p:cNvSpPr>
          <p:nvPr/>
        </p:nvSpPr>
        <p:spPr bwMode="auto">
          <a:xfrm>
            <a:off x="1551421" y="4876800"/>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Causal Regulators</a:t>
            </a:r>
          </a:p>
        </p:txBody>
      </p:sp>
      <p:grpSp>
        <p:nvGrpSpPr>
          <p:cNvPr id="7" name="Group 9"/>
          <p:cNvGrpSpPr/>
          <p:nvPr/>
        </p:nvGrpSpPr>
        <p:grpSpPr>
          <a:xfrm>
            <a:off x="535421" y="4670597"/>
            <a:ext cx="990600" cy="983907"/>
            <a:chOff x="68580" y="82893"/>
            <a:chExt cx="990600" cy="983907"/>
          </a:xfrm>
        </p:grpSpPr>
        <p:pic>
          <p:nvPicPr>
            <p:cNvPr id="21"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22" name="Oval 21"/>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23" name="TextBox 22"/>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3</a:t>
              </a:r>
            </a:p>
          </p:txBody>
        </p:sp>
      </p:grpSp>
      <p:sp>
        <p:nvSpPr>
          <p:cNvPr id="24" name="Title 1"/>
          <p:cNvSpPr txBox="1">
            <a:spLocks/>
          </p:cNvSpPr>
          <p:nvPr/>
        </p:nvSpPr>
        <p:spPr bwMode="auto">
          <a:xfrm>
            <a:off x="1551421" y="2435053"/>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Chromatin states</a:t>
            </a:r>
          </a:p>
        </p:txBody>
      </p:sp>
      <p:sp>
        <p:nvSpPr>
          <p:cNvPr id="25" name="Title 1"/>
          <p:cNvSpPr txBox="1">
            <a:spLocks/>
          </p:cNvSpPr>
          <p:nvPr/>
        </p:nvSpPr>
        <p:spPr bwMode="auto">
          <a:xfrm>
            <a:off x="1551421" y="3695700"/>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Enhancer linking</a:t>
            </a:r>
          </a:p>
        </p:txBody>
      </p:sp>
      <p:sp>
        <p:nvSpPr>
          <p:cNvPr id="5" name="TextBox 4"/>
          <p:cNvSpPr txBox="1"/>
          <p:nvPr/>
        </p:nvSpPr>
        <p:spPr>
          <a:xfrm>
            <a:off x="152400" y="484257"/>
            <a:ext cx="4000069" cy="1323439"/>
          </a:xfrm>
          <a:prstGeom prst="rect">
            <a:avLst/>
          </a:prstGeom>
          <a:noFill/>
        </p:spPr>
        <p:txBody>
          <a:bodyPr wrap="none" rtlCol="0">
            <a:spAutoFit/>
          </a:bodyPr>
          <a:lstStyle/>
          <a:p>
            <a:pPr algn="ctr"/>
            <a:r>
              <a:rPr lang="en-US" sz="4000" b="1" dirty="0" smtClean="0">
                <a:solidFill>
                  <a:prstClr val="black"/>
                </a:solidFill>
              </a:rPr>
              <a:t>Regulatory and</a:t>
            </a:r>
            <a:br>
              <a:rPr lang="en-US" sz="4000" b="1" dirty="0" smtClean="0">
                <a:solidFill>
                  <a:prstClr val="black"/>
                </a:solidFill>
              </a:rPr>
            </a:br>
            <a:r>
              <a:rPr lang="en-US" sz="4000" b="1" dirty="0" smtClean="0">
                <a:solidFill>
                  <a:prstClr val="black"/>
                </a:solidFill>
              </a:rPr>
              <a:t>systems genomics</a:t>
            </a:r>
            <a:endParaRPr lang="en-US" sz="4000" b="1" dirty="0">
              <a:solidFill>
                <a:prstClr val="black"/>
              </a:solidFill>
            </a:endParaRPr>
          </a:p>
        </p:txBody>
      </p:sp>
      <p:sp>
        <p:nvSpPr>
          <p:cNvPr id="26" name="TextBox 25"/>
          <p:cNvSpPr txBox="1"/>
          <p:nvPr/>
        </p:nvSpPr>
        <p:spPr>
          <a:xfrm>
            <a:off x="4703813" y="484257"/>
            <a:ext cx="4005135" cy="1323439"/>
          </a:xfrm>
          <a:prstGeom prst="rect">
            <a:avLst/>
          </a:prstGeom>
          <a:noFill/>
        </p:spPr>
        <p:txBody>
          <a:bodyPr wrap="none" rtlCol="0">
            <a:spAutoFit/>
          </a:bodyPr>
          <a:lstStyle/>
          <a:p>
            <a:pPr algn="ctr"/>
            <a:r>
              <a:rPr lang="en-US" sz="4000" b="1" dirty="0" smtClean="0">
                <a:solidFill>
                  <a:prstClr val="black"/>
                </a:solidFill>
              </a:rPr>
              <a:t>Apply to complex </a:t>
            </a:r>
          </a:p>
          <a:p>
            <a:pPr algn="ctr"/>
            <a:r>
              <a:rPr lang="en-US" sz="4000" b="1" dirty="0" smtClean="0">
                <a:solidFill>
                  <a:prstClr val="black"/>
                </a:solidFill>
              </a:rPr>
              <a:t>disease</a:t>
            </a:r>
            <a:endParaRPr lang="en-US" sz="4000" b="1" dirty="0">
              <a:solidFill>
                <a:prstClr val="black"/>
              </a:solidFill>
            </a:endParaRPr>
          </a:p>
        </p:txBody>
      </p:sp>
      <p:sp>
        <p:nvSpPr>
          <p:cNvPr id="27" name="Title 1"/>
          <p:cNvSpPr txBox="1">
            <a:spLocks/>
          </p:cNvSpPr>
          <p:nvPr/>
        </p:nvSpPr>
        <p:spPr bwMode="auto">
          <a:xfrm>
            <a:off x="6019800" y="4876800"/>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2600" b="1" kern="0" dirty="0" smtClean="0">
              <a:solidFill>
                <a:prstClr val="black"/>
              </a:solidFill>
              <a:latin typeface="Arial" pitchFamily="34" charset="0"/>
              <a:cs typeface="Arial" pitchFamily="34" charset="0"/>
            </a:endParaRPr>
          </a:p>
        </p:txBody>
      </p:sp>
      <p:sp>
        <p:nvSpPr>
          <p:cNvPr id="28" name="Title 1"/>
          <p:cNvSpPr txBox="1">
            <a:spLocks/>
          </p:cNvSpPr>
          <p:nvPr/>
        </p:nvSpPr>
        <p:spPr bwMode="auto">
          <a:xfrm>
            <a:off x="6019800" y="2416003"/>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Interpret </a:t>
            </a:r>
            <a:br>
              <a:rPr lang="en-US" sz="2600" b="1" kern="0" dirty="0" smtClean="0">
                <a:solidFill>
                  <a:prstClr val="black"/>
                </a:solidFill>
                <a:latin typeface="Arial" pitchFamily="34" charset="0"/>
                <a:cs typeface="Arial" pitchFamily="34" charset="0"/>
              </a:rPr>
            </a:br>
            <a:r>
              <a:rPr lang="en-US" sz="2600" b="1" u="sng" kern="0" dirty="0" smtClean="0">
                <a:solidFill>
                  <a:prstClr val="black"/>
                </a:solidFill>
                <a:latin typeface="Arial" pitchFamily="34" charset="0"/>
                <a:cs typeface="Arial" pitchFamily="34" charset="0"/>
              </a:rPr>
              <a:t>GW</a:t>
            </a:r>
            <a:r>
              <a:rPr lang="en-US" sz="2600" b="1" kern="0" dirty="0" smtClean="0">
                <a:solidFill>
                  <a:prstClr val="black"/>
                </a:solidFill>
                <a:latin typeface="Arial" pitchFamily="34" charset="0"/>
                <a:cs typeface="Arial" pitchFamily="34" charset="0"/>
              </a:rPr>
              <a:t>AS</a:t>
            </a:r>
          </a:p>
        </p:txBody>
      </p:sp>
      <p:sp>
        <p:nvSpPr>
          <p:cNvPr id="29" name="Title 1"/>
          <p:cNvSpPr txBox="1">
            <a:spLocks/>
          </p:cNvSpPr>
          <p:nvPr/>
        </p:nvSpPr>
        <p:spPr bwMode="auto">
          <a:xfrm>
            <a:off x="6019800" y="3676882"/>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Epigenomics </a:t>
            </a:r>
            <a:br>
              <a:rPr lang="en-US" sz="2600" b="1" kern="0" dirty="0" smtClean="0">
                <a:solidFill>
                  <a:prstClr val="black"/>
                </a:solidFill>
                <a:latin typeface="Arial" pitchFamily="34" charset="0"/>
                <a:cs typeface="Arial" pitchFamily="34" charset="0"/>
              </a:rPr>
            </a:br>
            <a:r>
              <a:rPr lang="en-US" sz="2600" b="1" kern="0" dirty="0" smtClean="0">
                <a:solidFill>
                  <a:prstClr val="black"/>
                </a:solidFill>
                <a:latin typeface="Arial" pitchFamily="34" charset="0"/>
                <a:cs typeface="Arial" pitchFamily="34" charset="0"/>
              </a:rPr>
              <a:t>in patients</a:t>
            </a:r>
          </a:p>
        </p:txBody>
      </p:sp>
      <p:grpSp>
        <p:nvGrpSpPr>
          <p:cNvPr id="8" name="Group 7"/>
          <p:cNvGrpSpPr/>
          <p:nvPr/>
        </p:nvGrpSpPr>
        <p:grpSpPr>
          <a:xfrm>
            <a:off x="5029200" y="2209800"/>
            <a:ext cx="990600" cy="983907"/>
            <a:chOff x="68580" y="82893"/>
            <a:chExt cx="990600" cy="983907"/>
          </a:xfrm>
        </p:grpSpPr>
        <p:pic>
          <p:nvPicPr>
            <p:cNvPr id="31"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32" name="Oval 31"/>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33" name="TextBox 32"/>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1</a:t>
              </a:r>
            </a:p>
          </p:txBody>
        </p:sp>
      </p:grpSp>
      <p:grpSp>
        <p:nvGrpSpPr>
          <p:cNvPr id="10" name="Group 16"/>
          <p:cNvGrpSpPr/>
          <p:nvPr/>
        </p:nvGrpSpPr>
        <p:grpSpPr>
          <a:xfrm>
            <a:off x="5031221" y="3429000"/>
            <a:ext cx="990600" cy="983907"/>
            <a:chOff x="68580" y="82893"/>
            <a:chExt cx="990600" cy="983907"/>
          </a:xfrm>
        </p:grpSpPr>
        <p:pic>
          <p:nvPicPr>
            <p:cNvPr id="35"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36" name="Oval 35"/>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37" name="TextBox 36"/>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2</a:t>
              </a:r>
            </a:p>
          </p:txBody>
        </p:sp>
      </p:grpSp>
      <p:grpSp>
        <p:nvGrpSpPr>
          <p:cNvPr id="11" name="Group 9"/>
          <p:cNvGrpSpPr/>
          <p:nvPr/>
        </p:nvGrpSpPr>
        <p:grpSpPr>
          <a:xfrm>
            <a:off x="5031221" y="4670597"/>
            <a:ext cx="990600" cy="983907"/>
            <a:chOff x="68580" y="82893"/>
            <a:chExt cx="990600" cy="983907"/>
          </a:xfrm>
        </p:grpSpPr>
        <p:pic>
          <p:nvPicPr>
            <p:cNvPr id="39"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40" name="Oval 39"/>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41" name="TextBox 40"/>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3</a:t>
              </a:r>
            </a:p>
          </p:txBody>
        </p:sp>
      </p:grpSp>
      <p:sp>
        <p:nvSpPr>
          <p:cNvPr id="4" name="Right Arrow 3"/>
          <p:cNvSpPr/>
          <p:nvPr/>
        </p:nvSpPr>
        <p:spPr>
          <a:xfrm>
            <a:off x="4112397" y="2971800"/>
            <a:ext cx="688203"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itle 1"/>
          <p:cNvSpPr txBox="1">
            <a:spLocks/>
          </p:cNvSpPr>
          <p:nvPr/>
        </p:nvSpPr>
        <p:spPr bwMode="auto">
          <a:xfrm>
            <a:off x="6019800" y="4876800"/>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Disease</a:t>
            </a:r>
          </a:p>
          <a:p>
            <a:pPr fontAlgn="base">
              <a:spcBef>
                <a:spcPct val="0"/>
              </a:spcBef>
              <a:spcAft>
                <a:spcPct val="0"/>
              </a:spcAft>
              <a:defRPr/>
            </a:pPr>
            <a:r>
              <a:rPr lang="en-US" sz="2600" b="1" kern="0" dirty="0" smtClean="0">
                <a:solidFill>
                  <a:prstClr val="black"/>
                </a:solidFill>
                <a:latin typeface="Arial" pitchFamily="34" charset="0"/>
                <a:cs typeface="Arial" pitchFamily="34" charset="0"/>
              </a:rPr>
              <a:t>Networks</a:t>
            </a:r>
            <a:endParaRPr lang="en-US" sz="2600" b="1" kern="0" dirty="0" smtClean="0">
              <a:solidFill>
                <a:prstClr val="black"/>
              </a:solidFill>
              <a:latin typeface="Arial" pitchFamily="34" charset="0"/>
              <a:cs typeface="Arial" pitchFamily="34" charset="0"/>
            </a:endParaRPr>
          </a:p>
        </p:txBody>
      </p:sp>
    </p:spTree>
    <p:extLst>
      <p:ext uri="{BB962C8B-B14F-4D97-AF65-F5344CB8AC3E}">
        <p14:creationId xmlns="" xmlns:p14="http://schemas.microsoft.com/office/powerpoint/2010/main" val="5722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p:cNvPicPr>
            <a:picLocks noChangeAspect="1"/>
          </p:cNvPicPr>
          <p:nvPr/>
        </p:nvPicPr>
        <p:blipFill>
          <a:blip r:embed="rId2" cstate="print"/>
          <a:srcRect l="6195" t="20864" r="11150"/>
          <a:stretch>
            <a:fillRect/>
          </a:stretch>
        </p:blipFill>
        <p:spPr bwMode="auto">
          <a:xfrm>
            <a:off x="4501616" y="1752600"/>
            <a:ext cx="4261383" cy="3406010"/>
          </a:xfrm>
          <a:prstGeom prst="rect">
            <a:avLst/>
          </a:prstGeom>
          <a:noFill/>
          <a:ln w="9525">
            <a:solidFill>
              <a:schemeClr val="tx1"/>
            </a:solidFill>
            <a:miter lim="800000"/>
            <a:headEnd/>
            <a:tailEnd/>
          </a:ln>
        </p:spPr>
      </p:pic>
      <p:pic>
        <p:nvPicPr>
          <p:cNvPr id="30" name="Picture 4"/>
          <p:cNvPicPr>
            <a:picLocks noChangeAspect="1"/>
          </p:cNvPicPr>
          <p:nvPr/>
        </p:nvPicPr>
        <p:blipFill>
          <a:blip r:embed="rId3" cstate="print"/>
          <a:srcRect l="5103" t="4082" r="3754" b="53469"/>
          <a:stretch>
            <a:fillRect/>
          </a:stretch>
        </p:blipFill>
        <p:spPr bwMode="auto">
          <a:xfrm>
            <a:off x="1752600" y="4114800"/>
            <a:ext cx="3873333" cy="1555315"/>
          </a:xfrm>
          <a:prstGeom prst="rect">
            <a:avLst/>
          </a:prstGeom>
          <a:noFill/>
          <a:ln w="9525">
            <a:solidFill>
              <a:schemeClr val="tx1"/>
            </a:solidFill>
            <a:miter lim="800000"/>
            <a:headEnd/>
            <a:tailEnd/>
          </a:ln>
        </p:spPr>
      </p:pic>
      <p:sp>
        <p:nvSpPr>
          <p:cNvPr id="90125" name="Title 27"/>
          <p:cNvSpPr>
            <a:spLocks noGrp="1"/>
          </p:cNvSpPr>
          <p:nvPr>
            <p:ph type="title" idx="4294967295"/>
          </p:nvPr>
        </p:nvSpPr>
        <p:spPr>
          <a:xfrm>
            <a:off x="0" y="0"/>
            <a:ext cx="9144000" cy="533400"/>
          </a:xfrm>
        </p:spPr>
        <p:txBody>
          <a:bodyPr>
            <a:normAutofit fontScale="90000"/>
          </a:bodyPr>
          <a:lstStyle/>
          <a:p>
            <a:r>
              <a:rPr lang="en-US" sz="3200" b="1" dirty="0" smtClean="0"/>
              <a:t>The challenge of interpreting disease-association studies</a:t>
            </a:r>
            <a:endParaRPr lang="en-US" sz="3200" b="1" dirty="0" smtClean="0">
              <a:solidFill>
                <a:srgbClr val="808080"/>
              </a:solidFill>
            </a:endParaRPr>
          </a:p>
        </p:txBody>
      </p:sp>
      <p:sp>
        <p:nvSpPr>
          <p:cNvPr id="33" name="TextBox 32"/>
          <p:cNvSpPr txBox="1"/>
          <p:nvPr/>
        </p:nvSpPr>
        <p:spPr>
          <a:xfrm>
            <a:off x="0" y="5657671"/>
            <a:ext cx="9144000" cy="1200329"/>
          </a:xfrm>
          <a:prstGeom prst="rect">
            <a:avLst/>
          </a:prstGeom>
          <a:noFill/>
        </p:spPr>
        <p:txBody>
          <a:bodyPr wrap="square" rtlCol="0">
            <a:spAutoFit/>
          </a:bodyPr>
          <a:lstStyle/>
          <a:p>
            <a:pPr marL="171450" indent="-171450">
              <a:buFont typeface="Arial" pitchFamily="34" charset="0"/>
              <a:buChar char="•"/>
            </a:pPr>
            <a:r>
              <a:rPr lang="en-US" sz="2400" b="1" dirty="0" smtClean="0"/>
              <a:t>Large associated blocks with many variants: Fine-mapping challenge</a:t>
            </a:r>
          </a:p>
          <a:p>
            <a:pPr marL="171450" indent="-171450">
              <a:buFont typeface="Arial" pitchFamily="34" charset="0"/>
              <a:buChar char="•"/>
            </a:pPr>
            <a:r>
              <a:rPr lang="en-US" sz="2400" b="1" dirty="0" smtClean="0"/>
              <a:t>No information on cell type/mechanism, most variants non-coding</a:t>
            </a:r>
          </a:p>
          <a:p>
            <a:pPr marL="171450" indent="-171450"/>
            <a:r>
              <a:rPr lang="en-US" sz="2400" b="1" dirty="0" smtClean="0">
                <a:sym typeface="Wingdings" pitchFamily="2" charset="2"/>
              </a:rPr>
              <a:t> Epigenomic annotations help find relevant cell types / nucleotides</a:t>
            </a:r>
            <a:endParaRPr lang="en-US" sz="2400" b="1" dirty="0" smtClean="0"/>
          </a:p>
        </p:txBody>
      </p:sp>
      <p:cxnSp>
        <p:nvCxnSpPr>
          <p:cNvPr id="36" name="Straight Connector 35"/>
          <p:cNvCxnSpPr/>
          <p:nvPr/>
        </p:nvCxnSpPr>
        <p:spPr>
          <a:xfrm flipV="1">
            <a:off x="2124075" y="1771795"/>
            <a:ext cx="3092570" cy="2462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176463" y="3336223"/>
            <a:ext cx="3054579" cy="89764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129847" y="4236243"/>
            <a:ext cx="45719" cy="1129427"/>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2400" y="533400"/>
            <a:ext cx="3962400" cy="3514613"/>
          </a:xfrm>
          <a:prstGeom prst="rect">
            <a:avLst/>
          </a:prstGeom>
          <a:noFill/>
          <a:ln w="9525">
            <a:noFill/>
            <a:miter lim="800000"/>
            <a:headEnd/>
            <a:tailEnd/>
          </a:ln>
        </p:spPr>
      </p:pic>
      <p:sp>
        <p:nvSpPr>
          <p:cNvPr id="49" name="Bent Arrow 48"/>
          <p:cNvSpPr/>
          <p:nvPr/>
        </p:nvSpPr>
        <p:spPr>
          <a:xfrm flipV="1">
            <a:off x="761999" y="4114800"/>
            <a:ext cx="831273" cy="762000"/>
          </a:xfrm>
          <a:prstGeom prst="bentArrow">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7315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r>
              <a:rPr lang="en-US" sz="1600">
                <a:solidFill>
                  <a:srgbClr val="FFFFFF"/>
                </a:solidFill>
              </a:rPr>
              <a:t>xx</a:t>
            </a:r>
          </a:p>
        </p:txBody>
      </p:sp>
      <p:sp>
        <p:nvSpPr>
          <p:cNvPr id="56323" name="Content Placeholder 4"/>
          <p:cNvSpPr>
            <a:spLocks noGrp="1"/>
          </p:cNvSpPr>
          <p:nvPr>
            <p:ph idx="1"/>
          </p:nvPr>
        </p:nvSpPr>
        <p:spPr>
          <a:xfrm>
            <a:off x="9525" y="6019800"/>
            <a:ext cx="9144000" cy="838200"/>
          </a:xfrm>
        </p:spPr>
        <p:txBody>
          <a:bodyPr/>
          <a:lstStyle/>
          <a:p>
            <a:r>
              <a:rPr lang="en-US" sz="2000" smtClean="0"/>
              <a:t>Disease-associated SNPs enriched for enhancers in relevant cell types</a:t>
            </a:r>
          </a:p>
          <a:p>
            <a:r>
              <a:rPr lang="en-US" sz="2000" smtClean="0"/>
              <a:t>E.g. </a:t>
            </a:r>
            <a:r>
              <a:rPr lang="en-US" sz="2000" smtClean="0">
                <a:solidFill>
                  <a:srgbClr val="C00000"/>
                </a:solidFill>
              </a:rPr>
              <a:t>lupus </a:t>
            </a:r>
            <a:r>
              <a:rPr lang="en-US" sz="2000" smtClean="0"/>
              <a:t>SNP in </a:t>
            </a:r>
            <a:r>
              <a:rPr lang="en-US" sz="2000" smtClean="0">
                <a:solidFill>
                  <a:srgbClr val="C00000"/>
                </a:solidFill>
              </a:rPr>
              <a:t>GM enhancer </a:t>
            </a:r>
            <a:r>
              <a:rPr lang="en-US" sz="2000" smtClean="0"/>
              <a:t>disrupts </a:t>
            </a:r>
            <a:r>
              <a:rPr lang="en-US" sz="2000" smtClean="0">
                <a:solidFill>
                  <a:srgbClr val="C00000"/>
                </a:solidFill>
              </a:rPr>
              <a:t>Ets1 </a:t>
            </a:r>
            <a:r>
              <a:rPr lang="en-US" sz="2000" smtClean="0"/>
              <a:t>predicted </a:t>
            </a:r>
            <a:r>
              <a:rPr lang="en-US" sz="2000" smtClean="0">
                <a:solidFill>
                  <a:srgbClr val="C00000"/>
                </a:solidFill>
              </a:rPr>
              <a:t>activator</a:t>
            </a:r>
          </a:p>
        </p:txBody>
      </p:sp>
      <p:pic>
        <p:nvPicPr>
          <p:cNvPr id="56324" name="Picture 6"/>
          <p:cNvPicPr>
            <a:picLocks noChangeAspect="1" noChangeArrowheads="1"/>
          </p:cNvPicPr>
          <p:nvPr/>
        </p:nvPicPr>
        <p:blipFill>
          <a:blip r:embed="rId2" cstate="print"/>
          <a:srcRect/>
          <a:stretch>
            <a:fillRect/>
          </a:stretch>
        </p:blipFill>
        <p:spPr bwMode="auto">
          <a:xfrm>
            <a:off x="0" y="47625"/>
            <a:ext cx="9144000" cy="3338513"/>
          </a:xfrm>
          <a:prstGeom prst="rect">
            <a:avLst/>
          </a:prstGeom>
          <a:noFill/>
          <a:ln w="9525">
            <a:noFill/>
            <a:miter lim="800000"/>
            <a:headEnd/>
            <a:tailEnd/>
          </a:ln>
        </p:spPr>
      </p:pic>
      <p:sp>
        <p:nvSpPr>
          <p:cNvPr id="56325" name="Title 3"/>
          <p:cNvSpPr>
            <a:spLocks noGrp="1"/>
          </p:cNvSpPr>
          <p:nvPr>
            <p:ph type="title"/>
          </p:nvPr>
        </p:nvSpPr>
        <p:spPr>
          <a:xfrm>
            <a:off x="0" y="0"/>
            <a:ext cx="3886200" cy="838200"/>
          </a:xfrm>
        </p:spPr>
        <p:txBody>
          <a:bodyPr/>
          <a:lstStyle/>
          <a:p>
            <a:pPr algn="l"/>
            <a:r>
              <a:rPr lang="en-US" dirty="0" smtClean="0"/>
              <a:t>Revisiting disease- </a:t>
            </a:r>
            <a:br>
              <a:rPr lang="en-US" dirty="0" smtClean="0"/>
            </a:br>
            <a:r>
              <a:rPr lang="en-US" dirty="0" smtClean="0"/>
              <a:t>associated variants</a:t>
            </a:r>
          </a:p>
        </p:txBody>
      </p:sp>
      <p:grpSp>
        <p:nvGrpSpPr>
          <p:cNvPr id="2" name="Group 25"/>
          <p:cNvGrpSpPr>
            <a:grpSpLocks/>
          </p:cNvGrpSpPr>
          <p:nvPr/>
        </p:nvGrpSpPr>
        <p:grpSpPr bwMode="auto">
          <a:xfrm>
            <a:off x="4763" y="1981200"/>
            <a:ext cx="5510212" cy="3810000"/>
            <a:chOff x="5213" y="1981200"/>
            <a:chExt cx="5510216" cy="3810000"/>
          </a:xfrm>
        </p:grpSpPr>
        <p:pic>
          <p:nvPicPr>
            <p:cNvPr id="56332" name="Picture 8"/>
            <p:cNvPicPr>
              <a:picLocks noChangeAspect="1" noChangeArrowheads="1"/>
            </p:cNvPicPr>
            <p:nvPr/>
          </p:nvPicPr>
          <p:blipFill>
            <a:blip r:embed="rId3" cstate="print"/>
            <a:srcRect l="50433" t="62267"/>
            <a:stretch>
              <a:fillRect/>
            </a:stretch>
          </p:blipFill>
          <p:spPr bwMode="auto">
            <a:xfrm>
              <a:off x="5213" y="3745821"/>
              <a:ext cx="4261987" cy="2045379"/>
            </a:xfrm>
            <a:prstGeom prst="rect">
              <a:avLst/>
            </a:prstGeom>
            <a:noFill/>
            <a:ln w="9525">
              <a:noFill/>
              <a:miter lim="800000"/>
              <a:headEnd/>
              <a:tailEnd/>
            </a:ln>
          </p:spPr>
        </p:pic>
        <p:grpSp>
          <p:nvGrpSpPr>
            <p:cNvPr id="4" name="Group 24"/>
            <p:cNvGrpSpPr>
              <a:grpSpLocks/>
            </p:cNvGrpSpPr>
            <p:nvPr/>
          </p:nvGrpSpPr>
          <p:grpSpPr bwMode="auto">
            <a:xfrm>
              <a:off x="152400" y="1981200"/>
              <a:ext cx="5363029" cy="1981200"/>
              <a:chOff x="152400" y="1981200"/>
              <a:chExt cx="5363029" cy="1981200"/>
            </a:xfrm>
          </p:grpSpPr>
          <p:sp>
            <p:nvSpPr>
              <p:cNvPr id="12" name="Rectangle 11"/>
              <p:cNvSpPr/>
              <p:nvPr/>
            </p:nvSpPr>
            <p:spPr>
              <a:xfrm>
                <a:off x="3524703" y="1989138"/>
                <a:ext cx="1990726" cy="2397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6" name="Straight Connector 15"/>
              <p:cNvCxnSpPr/>
              <p:nvPr/>
            </p:nvCxnSpPr>
            <p:spPr>
              <a:xfrm rot="10800000" flipV="1">
                <a:off x="152850" y="1981200"/>
                <a:ext cx="3352803" cy="1981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4024767" y="2471737"/>
                <a:ext cx="1733550" cy="124777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5" name="Group 26"/>
          <p:cNvGrpSpPr>
            <a:grpSpLocks/>
          </p:cNvGrpSpPr>
          <p:nvPr/>
        </p:nvGrpSpPr>
        <p:grpSpPr bwMode="auto">
          <a:xfrm>
            <a:off x="66675" y="3644900"/>
            <a:ext cx="8924925" cy="2374900"/>
            <a:chOff x="66676" y="3645350"/>
            <a:chExt cx="8924924" cy="2374450"/>
          </a:xfrm>
        </p:grpSpPr>
        <p:pic>
          <p:nvPicPr>
            <p:cNvPr id="56328" name="Picture 10"/>
            <p:cNvPicPr>
              <a:picLocks noChangeAspect="1" noChangeArrowheads="1"/>
            </p:cNvPicPr>
            <p:nvPr/>
          </p:nvPicPr>
          <p:blipFill>
            <a:blip r:embed="rId4" cstate="print">
              <a:clrChange>
                <a:clrFrom>
                  <a:srgbClr val="FFFFFF"/>
                </a:clrFrom>
                <a:clrTo>
                  <a:srgbClr val="FFFFFF">
                    <a:alpha val="0"/>
                  </a:srgbClr>
                </a:clrTo>
              </a:clrChange>
            </a:blip>
            <a:srcRect t="12292" r="7617"/>
            <a:stretch>
              <a:fillRect/>
            </a:stretch>
          </p:blipFill>
          <p:spPr bwMode="auto">
            <a:xfrm>
              <a:off x="4475571" y="3645350"/>
              <a:ext cx="4516029" cy="2374450"/>
            </a:xfrm>
            <a:prstGeom prst="rect">
              <a:avLst/>
            </a:prstGeom>
            <a:noFill/>
            <a:ln w="9525">
              <a:noFill/>
              <a:miter lim="800000"/>
              <a:headEnd/>
              <a:tailEnd/>
            </a:ln>
          </p:spPr>
        </p:pic>
        <p:sp>
          <p:nvSpPr>
            <p:cNvPr id="14" name="Rectangle 13"/>
            <p:cNvSpPr/>
            <p:nvPr/>
          </p:nvSpPr>
          <p:spPr>
            <a:xfrm>
              <a:off x="66676" y="4940505"/>
              <a:ext cx="4162425" cy="1745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9" name="Straight Connector 18"/>
            <p:cNvCxnSpPr/>
            <p:nvPr/>
          </p:nvCxnSpPr>
          <p:spPr>
            <a:xfrm rot="16200000" flipV="1">
              <a:off x="3995823" y="5367422"/>
              <a:ext cx="895180" cy="40957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919652" y="4062732"/>
              <a:ext cx="1209446" cy="55245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381000"/>
          </a:xfrm>
        </p:spPr>
        <p:txBody>
          <a:bodyPr/>
          <a:lstStyle/>
          <a:p>
            <a:r>
              <a:rPr lang="en-US" sz="2500" smtClean="0"/>
              <a:t>Mechanistic predictions for top disease-associated SNPs</a:t>
            </a:r>
          </a:p>
        </p:txBody>
      </p:sp>
      <p:sp>
        <p:nvSpPr>
          <p:cNvPr id="63491" name="Content Placeholder 2"/>
          <p:cNvSpPr>
            <a:spLocks noGrp="1"/>
          </p:cNvSpPr>
          <p:nvPr>
            <p:ph idx="1"/>
          </p:nvPr>
        </p:nvSpPr>
        <p:spPr>
          <a:xfrm>
            <a:off x="0" y="5486400"/>
            <a:ext cx="4648200" cy="1447800"/>
          </a:xfrm>
        </p:spPr>
        <p:txBody>
          <a:bodyPr/>
          <a:lstStyle/>
          <a:p>
            <a:pPr marL="0" indent="0">
              <a:spcBef>
                <a:spcPts val="600"/>
              </a:spcBef>
              <a:buFontTx/>
              <a:buNone/>
            </a:pPr>
            <a:r>
              <a:rPr lang="en-US" sz="2200" smtClean="0"/>
              <a:t>Disrupt activator Ets-1 motif </a:t>
            </a:r>
            <a:br>
              <a:rPr lang="en-US" sz="2200" smtClean="0"/>
            </a:br>
            <a:r>
              <a:rPr lang="en-US" sz="2200" smtClean="0">
                <a:sym typeface="Wingdings" pitchFamily="2" charset="2"/>
              </a:rPr>
              <a:t> </a:t>
            </a:r>
            <a:r>
              <a:rPr lang="en-US" sz="2200" smtClean="0"/>
              <a:t>Loss of GM-specific activation</a:t>
            </a:r>
            <a:br>
              <a:rPr lang="en-US" sz="2200" smtClean="0"/>
            </a:br>
            <a:r>
              <a:rPr lang="en-US" sz="2200" smtClean="0">
                <a:sym typeface="Wingdings" pitchFamily="2" charset="2"/>
              </a:rPr>
              <a:t> Loss of enhancer function</a:t>
            </a:r>
            <a:br>
              <a:rPr lang="en-US" sz="2200" smtClean="0">
                <a:sym typeface="Wingdings" pitchFamily="2" charset="2"/>
              </a:rPr>
            </a:br>
            <a:r>
              <a:rPr lang="en-US" sz="2200" smtClean="0">
                <a:sym typeface="Wingdings" pitchFamily="2" charset="2"/>
              </a:rPr>
              <a:t> Loss of HLA-DRB1 expression</a:t>
            </a:r>
            <a:endParaRPr lang="en-US" sz="2200" smtClean="0"/>
          </a:p>
        </p:txBody>
      </p:sp>
      <p:grpSp>
        <p:nvGrpSpPr>
          <p:cNvPr id="2" name="Group 8"/>
          <p:cNvGrpSpPr>
            <a:grpSpLocks/>
          </p:cNvGrpSpPr>
          <p:nvPr/>
        </p:nvGrpSpPr>
        <p:grpSpPr bwMode="auto">
          <a:xfrm>
            <a:off x="41275" y="609600"/>
            <a:ext cx="4530725" cy="2895600"/>
            <a:chOff x="41275" y="609600"/>
            <a:chExt cx="9026525" cy="4572000"/>
          </a:xfrm>
        </p:grpSpPr>
        <p:pic>
          <p:nvPicPr>
            <p:cNvPr id="51228" name="Picture 2"/>
            <p:cNvPicPr>
              <a:picLocks noChangeAspect="1" noChangeArrowheads="1"/>
            </p:cNvPicPr>
            <p:nvPr/>
          </p:nvPicPr>
          <p:blipFill>
            <a:blip r:embed="rId2" cstate="print"/>
            <a:srcRect/>
            <a:stretch>
              <a:fillRect/>
            </a:stretch>
          </p:blipFill>
          <p:spPr bwMode="auto">
            <a:xfrm>
              <a:off x="41275" y="654050"/>
              <a:ext cx="9026525" cy="4527550"/>
            </a:xfrm>
            <a:prstGeom prst="rect">
              <a:avLst/>
            </a:prstGeom>
            <a:noFill/>
            <a:ln w="3175" algn="ctr">
              <a:solidFill>
                <a:schemeClr val="tx1"/>
              </a:solidFill>
              <a:miter lim="800000"/>
              <a:headEnd/>
              <a:tailEnd/>
            </a:ln>
          </p:spPr>
        </p:pic>
        <p:cxnSp>
          <p:nvCxnSpPr>
            <p:cNvPr id="5" name="Straight Connector 4"/>
            <p:cNvCxnSpPr/>
            <p:nvPr/>
          </p:nvCxnSpPr>
          <p:spPr>
            <a:xfrm rot="5400000">
              <a:off x="2398211" y="2895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066010" y="857752"/>
              <a:ext cx="3811130" cy="4323848"/>
            </a:xfrm>
            <a:prstGeom prst="rect">
              <a:avLst/>
            </a:prstGeom>
            <a:solidFill>
              <a:srgbClr val="191966">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pic>
          <p:nvPicPr>
            <p:cNvPr id="51231" name="Picture 3"/>
            <p:cNvPicPr>
              <a:picLocks noChangeAspect="1" noChangeArrowheads="1"/>
            </p:cNvPicPr>
            <p:nvPr/>
          </p:nvPicPr>
          <p:blipFill>
            <a:blip r:embed="rId3" cstate="print"/>
            <a:srcRect/>
            <a:stretch>
              <a:fillRect/>
            </a:stretch>
          </p:blipFill>
          <p:spPr bwMode="auto">
            <a:xfrm>
              <a:off x="7239000" y="1295400"/>
              <a:ext cx="1708150" cy="1244600"/>
            </a:xfrm>
            <a:prstGeom prst="rect">
              <a:avLst/>
            </a:prstGeom>
            <a:noFill/>
            <a:ln w="9525" algn="ctr">
              <a:noFill/>
              <a:miter lim="800000"/>
              <a:headEnd/>
              <a:tailEnd/>
            </a:ln>
          </p:spPr>
        </p:pic>
      </p:grpSp>
      <p:grpSp>
        <p:nvGrpSpPr>
          <p:cNvPr id="3" name="Group 34"/>
          <p:cNvGrpSpPr>
            <a:grpSpLocks/>
          </p:cNvGrpSpPr>
          <p:nvPr/>
        </p:nvGrpSpPr>
        <p:grpSpPr bwMode="auto">
          <a:xfrm>
            <a:off x="50800" y="3505200"/>
            <a:ext cx="4521200" cy="1981200"/>
            <a:chOff x="51141" y="3505200"/>
            <a:chExt cx="4520859" cy="1981200"/>
          </a:xfrm>
        </p:grpSpPr>
        <p:grpSp>
          <p:nvGrpSpPr>
            <p:cNvPr id="4" name="Group 36"/>
            <p:cNvGrpSpPr>
              <a:grpSpLocks/>
            </p:cNvGrpSpPr>
            <p:nvPr/>
          </p:nvGrpSpPr>
          <p:grpSpPr bwMode="auto">
            <a:xfrm>
              <a:off x="51141" y="3505200"/>
              <a:ext cx="4520859" cy="1981200"/>
              <a:chOff x="174207" y="1115567"/>
              <a:chExt cx="8752129" cy="5462653"/>
            </a:xfrm>
          </p:grpSpPr>
          <p:pic>
            <p:nvPicPr>
              <p:cNvPr id="51226" name="Picture 9"/>
              <p:cNvPicPr>
                <a:picLocks noChangeAspect="1" noChangeArrowheads="1"/>
              </p:cNvPicPr>
              <p:nvPr/>
            </p:nvPicPr>
            <p:blipFill>
              <a:blip r:embed="rId4" cstate="print"/>
              <a:srcRect l="50484" t="4259" b="20554"/>
              <a:stretch>
                <a:fillRect/>
              </a:stretch>
            </p:blipFill>
            <p:spPr bwMode="auto">
              <a:xfrm>
                <a:off x="2313709" y="1115567"/>
                <a:ext cx="6612627" cy="5456132"/>
              </a:xfrm>
              <a:prstGeom prst="rect">
                <a:avLst/>
              </a:prstGeom>
              <a:noFill/>
              <a:ln w="3175">
                <a:solidFill>
                  <a:schemeClr val="tx1"/>
                </a:solidFill>
                <a:miter lim="800000"/>
                <a:headEnd/>
                <a:tailEnd/>
              </a:ln>
            </p:spPr>
          </p:pic>
          <p:pic>
            <p:nvPicPr>
              <p:cNvPr id="51227" name="Picture 9"/>
              <p:cNvPicPr>
                <a:picLocks noChangeAspect="1" noChangeArrowheads="1"/>
              </p:cNvPicPr>
              <p:nvPr/>
            </p:nvPicPr>
            <p:blipFill>
              <a:blip r:embed="rId5" cstate="print"/>
              <a:srcRect t="4259" r="83926" b="20876"/>
              <a:stretch>
                <a:fillRect/>
              </a:stretch>
            </p:blipFill>
            <p:spPr bwMode="auto">
              <a:xfrm>
                <a:off x="174207" y="1118294"/>
                <a:ext cx="2146429" cy="5459926"/>
              </a:xfrm>
              <a:prstGeom prst="rect">
                <a:avLst/>
              </a:prstGeom>
              <a:noFill/>
              <a:ln w="3175">
                <a:solidFill>
                  <a:schemeClr val="tx1"/>
                </a:solidFill>
                <a:miter lim="800000"/>
                <a:headEnd/>
                <a:tailEnd/>
              </a:ln>
            </p:spPr>
          </p:pic>
        </p:grpSp>
        <p:grpSp>
          <p:nvGrpSpPr>
            <p:cNvPr id="7" name="Group 9"/>
            <p:cNvGrpSpPr>
              <a:grpSpLocks/>
            </p:cNvGrpSpPr>
            <p:nvPr/>
          </p:nvGrpSpPr>
          <p:grpSpPr bwMode="auto">
            <a:xfrm>
              <a:off x="60960" y="3533375"/>
              <a:ext cx="4465320" cy="1939170"/>
              <a:chOff x="180363" y="1497587"/>
              <a:chExt cx="8752350" cy="3807862"/>
            </a:xfrm>
          </p:grpSpPr>
          <p:sp>
            <p:nvSpPr>
              <p:cNvPr id="12" name="Rectangle 11"/>
              <p:cNvSpPr/>
              <p:nvPr/>
            </p:nvSpPr>
            <p:spPr>
              <a:xfrm>
                <a:off x="4653949" y="1501491"/>
                <a:ext cx="186683" cy="38031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sp>
            <p:nvSpPr>
              <p:cNvPr id="14" name="Rectangle 13"/>
              <p:cNvSpPr/>
              <p:nvPr/>
            </p:nvSpPr>
            <p:spPr>
              <a:xfrm>
                <a:off x="820729" y="1498372"/>
                <a:ext cx="239577" cy="38031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sp>
            <p:nvSpPr>
              <p:cNvPr id="15" name="Rectangle 14"/>
              <p:cNvSpPr/>
              <p:nvPr/>
            </p:nvSpPr>
            <p:spPr>
              <a:xfrm>
                <a:off x="179785" y="3063259"/>
                <a:ext cx="8752313" cy="1589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grpSp>
      </p:grpSp>
      <p:sp>
        <p:nvSpPr>
          <p:cNvPr id="51206" name="Rectangle 25"/>
          <p:cNvSpPr>
            <a:spLocks noChangeArrowheads="1"/>
          </p:cNvSpPr>
          <p:nvPr/>
        </p:nvSpPr>
        <p:spPr bwMode="auto">
          <a:xfrm>
            <a:off x="4541838" y="347663"/>
            <a:ext cx="4768850" cy="338137"/>
          </a:xfrm>
          <a:prstGeom prst="rect">
            <a:avLst/>
          </a:prstGeom>
          <a:noFill/>
          <a:ln w="9525">
            <a:noFill/>
            <a:miter lim="800000"/>
            <a:headEnd/>
            <a:tailEnd/>
          </a:ln>
        </p:spPr>
        <p:txBody>
          <a:bodyPr wrap="none">
            <a:spAutoFit/>
          </a:bodyPr>
          <a:lstStyle/>
          <a:p>
            <a:pPr algn="ctr" eaLnBrk="0" fontAlgn="base" hangingPunct="0">
              <a:spcBef>
                <a:spcPct val="20000"/>
              </a:spcBef>
              <a:spcAft>
                <a:spcPct val="0"/>
              </a:spcAft>
            </a:pPr>
            <a:r>
              <a:rPr lang="en-US" sz="1600" b="1" smtClean="0">
                <a:solidFill>
                  <a:srgbClr val="000000"/>
                </a:solidFill>
                <a:latin typeface="Helvetica" pitchFamily="34" charset="0"/>
              </a:rPr>
              <a:t>Erythrocyte phenotypes in K562 leukemia cells</a:t>
            </a:r>
          </a:p>
        </p:txBody>
      </p:sp>
      <p:sp>
        <p:nvSpPr>
          <p:cNvPr id="51207" name="Rectangle 27"/>
          <p:cNvSpPr>
            <a:spLocks noChangeArrowheads="1"/>
          </p:cNvSpPr>
          <p:nvPr/>
        </p:nvSpPr>
        <p:spPr bwMode="auto">
          <a:xfrm>
            <a:off x="-38100" y="347663"/>
            <a:ext cx="4610100" cy="338137"/>
          </a:xfrm>
          <a:prstGeom prst="rect">
            <a:avLst/>
          </a:prstGeom>
          <a:noFill/>
          <a:ln w="9525">
            <a:noFill/>
            <a:miter lim="800000"/>
            <a:headEnd/>
            <a:tailEnd/>
          </a:ln>
        </p:spPr>
        <p:txBody>
          <a:bodyPr wrap="none">
            <a:spAutoFit/>
          </a:bodyPr>
          <a:lstStyle/>
          <a:p>
            <a:pPr algn="ctr" eaLnBrk="0" fontAlgn="base" hangingPunct="0">
              <a:spcBef>
                <a:spcPct val="20000"/>
              </a:spcBef>
              <a:spcAft>
                <a:spcPct val="0"/>
              </a:spcAft>
            </a:pPr>
            <a:r>
              <a:rPr lang="en-US" sz="1600" b="1" smtClean="0">
                <a:solidFill>
                  <a:srgbClr val="000000"/>
                </a:solidFill>
                <a:latin typeface="Helvetica" pitchFamily="34" charset="0"/>
              </a:rPr>
              <a:t>Lupus erythromatosus in GM lymphoblastoid</a:t>
            </a:r>
          </a:p>
        </p:txBody>
      </p:sp>
      <p:grpSp>
        <p:nvGrpSpPr>
          <p:cNvPr id="8" name="Group 33"/>
          <p:cNvGrpSpPr>
            <a:grpSpLocks/>
          </p:cNvGrpSpPr>
          <p:nvPr/>
        </p:nvGrpSpPr>
        <p:grpSpPr bwMode="auto">
          <a:xfrm>
            <a:off x="4565650" y="635000"/>
            <a:ext cx="4648200" cy="6299200"/>
            <a:chOff x="4565073" y="635000"/>
            <a:chExt cx="4648200" cy="6299200"/>
          </a:xfrm>
        </p:grpSpPr>
        <p:grpSp>
          <p:nvGrpSpPr>
            <p:cNvPr id="9" name="Group 36"/>
            <p:cNvGrpSpPr>
              <a:grpSpLocks/>
            </p:cNvGrpSpPr>
            <p:nvPr/>
          </p:nvGrpSpPr>
          <p:grpSpPr bwMode="auto">
            <a:xfrm>
              <a:off x="4597741" y="3505200"/>
              <a:ext cx="4520859" cy="1981200"/>
              <a:chOff x="174207" y="1115567"/>
              <a:chExt cx="8752129" cy="5462653"/>
            </a:xfrm>
          </p:grpSpPr>
          <p:pic>
            <p:nvPicPr>
              <p:cNvPr id="51219" name="Picture 9"/>
              <p:cNvPicPr>
                <a:picLocks noChangeAspect="1" noChangeArrowheads="1"/>
              </p:cNvPicPr>
              <p:nvPr/>
            </p:nvPicPr>
            <p:blipFill>
              <a:blip r:embed="rId4" cstate="print"/>
              <a:srcRect l="50484" t="4259" b="20554"/>
              <a:stretch>
                <a:fillRect/>
              </a:stretch>
            </p:blipFill>
            <p:spPr bwMode="auto">
              <a:xfrm>
                <a:off x="2313709" y="1115567"/>
                <a:ext cx="6612627" cy="5456132"/>
              </a:xfrm>
              <a:prstGeom prst="rect">
                <a:avLst/>
              </a:prstGeom>
              <a:noFill/>
              <a:ln w="3175">
                <a:solidFill>
                  <a:schemeClr val="tx1"/>
                </a:solidFill>
                <a:miter lim="800000"/>
                <a:headEnd/>
                <a:tailEnd/>
              </a:ln>
            </p:spPr>
          </p:pic>
          <p:pic>
            <p:nvPicPr>
              <p:cNvPr id="51220" name="Picture 9"/>
              <p:cNvPicPr>
                <a:picLocks noChangeAspect="1" noChangeArrowheads="1"/>
              </p:cNvPicPr>
              <p:nvPr/>
            </p:nvPicPr>
            <p:blipFill>
              <a:blip r:embed="rId5" cstate="print"/>
              <a:srcRect t="4259" r="83926" b="20876"/>
              <a:stretch>
                <a:fillRect/>
              </a:stretch>
            </p:blipFill>
            <p:spPr bwMode="auto">
              <a:xfrm>
                <a:off x="174207" y="1118294"/>
                <a:ext cx="2146429" cy="5459926"/>
              </a:xfrm>
              <a:prstGeom prst="rect">
                <a:avLst/>
              </a:prstGeom>
              <a:noFill/>
              <a:ln w="3175">
                <a:solidFill>
                  <a:schemeClr val="tx1"/>
                </a:solidFill>
                <a:miter lim="800000"/>
                <a:headEnd/>
                <a:tailEnd/>
              </a:ln>
            </p:spPr>
          </p:pic>
        </p:grpSp>
        <p:grpSp>
          <p:nvGrpSpPr>
            <p:cNvPr id="10" name="Group 21"/>
            <p:cNvGrpSpPr>
              <a:grpSpLocks/>
            </p:cNvGrpSpPr>
            <p:nvPr/>
          </p:nvGrpSpPr>
          <p:grpSpPr bwMode="auto">
            <a:xfrm>
              <a:off x="4571999" y="635000"/>
              <a:ext cx="4530437" cy="2857500"/>
              <a:chOff x="69850" y="609600"/>
              <a:chExt cx="9068875" cy="4572000"/>
            </a:xfrm>
          </p:grpSpPr>
          <p:pic>
            <p:nvPicPr>
              <p:cNvPr id="51216" name="Picture 2"/>
              <p:cNvPicPr>
                <a:picLocks noChangeAspect="1" noChangeArrowheads="1"/>
              </p:cNvPicPr>
              <p:nvPr/>
            </p:nvPicPr>
            <p:blipFill>
              <a:blip r:embed="rId6" cstate="print"/>
              <a:srcRect/>
              <a:stretch>
                <a:fillRect/>
              </a:stretch>
            </p:blipFill>
            <p:spPr bwMode="auto">
              <a:xfrm>
                <a:off x="69850" y="609600"/>
                <a:ext cx="9068875" cy="4570413"/>
              </a:xfrm>
              <a:prstGeom prst="rect">
                <a:avLst/>
              </a:prstGeom>
              <a:noFill/>
              <a:ln w="3175" algn="ctr">
                <a:solidFill>
                  <a:schemeClr val="tx1"/>
                </a:solidFill>
                <a:miter lim="800000"/>
                <a:headEnd/>
                <a:tailEnd/>
              </a:ln>
            </p:spPr>
          </p:pic>
          <p:cxnSp>
            <p:nvCxnSpPr>
              <p:cNvPr id="24" name="Straight Connector 23"/>
              <p:cNvCxnSpPr/>
              <p:nvPr/>
            </p:nvCxnSpPr>
            <p:spPr>
              <a:xfrm rot="5400000">
                <a:off x="2562114" y="2895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95378" y="835661"/>
                <a:ext cx="1725546" cy="4338320"/>
              </a:xfrm>
              <a:prstGeom prst="rect">
                <a:avLst/>
              </a:prstGeom>
              <a:solidFill>
                <a:srgbClr val="191966">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r>
                  <a:rPr lang="en-US" sz="1600" dirty="0">
                    <a:solidFill>
                      <a:srgbClr val="FFFFFF"/>
                    </a:solidFill>
                  </a:rPr>
                  <a:t>`</a:t>
                </a:r>
              </a:p>
            </p:txBody>
          </p:sp>
        </p:grpSp>
        <p:sp>
          <p:nvSpPr>
            <p:cNvPr id="29" name="Content Placeholder 2"/>
            <p:cNvSpPr txBox="1">
              <a:spLocks/>
            </p:cNvSpPr>
            <p:nvPr/>
          </p:nvSpPr>
          <p:spPr bwMode="auto">
            <a:xfrm>
              <a:off x="4565073" y="5486400"/>
              <a:ext cx="4648200" cy="1447800"/>
            </a:xfrm>
            <a:prstGeom prst="rect">
              <a:avLst/>
            </a:prstGeom>
            <a:noFill/>
            <a:ln w="9525">
              <a:noFill/>
              <a:miter lim="800000"/>
              <a:headEnd/>
              <a:tailEnd/>
            </a:ln>
          </p:spPr>
          <p:txBody>
            <a:bodyPr/>
            <a:lstStyle/>
            <a:p>
              <a:pPr eaLnBrk="0" fontAlgn="base" hangingPunct="0">
                <a:spcBef>
                  <a:spcPts val="600"/>
                </a:spcBef>
                <a:spcAft>
                  <a:spcPct val="0"/>
                </a:spcAft>
                <a:defRPr/>
              </a:pPr>
              <a:r>
                <a:rPr lang="en-US" sz="2200" b="1" kern="0" dirty="0">
                  <a:solidFill>
                    <a:srgbClr val="000000"/>
                  </a:solidFill>
                </a:rPr>
                <a:t>Creation of repressor Gfi1 motif </a:t>
              </a:r>
              <a:br>
                <a:rPr lang="en-US" sz="2200" b="1" kern="0" dirty="0">
                  <a:solidFill>
                    <a:srgbClr val="000000"/>
                  </a:solidFill>
                </a:rPr>
              </a:br>
              <a:r>
                <a:rPr lang="en-US" sz="2200" b="1" kern="0" dirty="0">
                  <a:solidFill>
                    <a:srgbClr val="000000"/>
                  </a:solidFill>
                  <a:sym typeface="Wingdings" pitchFamily="2" charset="2"/>
                </a:rPr>
                <a:t> </a:t>
              </a:r>
              <a:r>
                <a:rPr lang="en-US" sz="2200" b="1" kern="0" dirty="0">
                  <a:solidFill>
                    <a:srgbClr val="000000"/>
                  </a:solidFill>
                </a:rPr>
                <a:t>Gain K562-specific repression</a:t>
              </a:r>
              <a:br>
                <a:rPr lang="en-US" sz="2200" b="1" kern="0" dirty="0">
                  <a:solidFill>
                    <a:srgbClr val="000000"/>
                  </a:solidFill>
                </a:rPr>
              </a:br>
              <a:r>
                <a:rPr lang="en-US" sz="2200" b="1" kern="0" dirty="0">
                  <a:solidFill>
                    <a:srgbClr val="000000"/>
                  </a:solidFill>
                  <a:sym typeface="Wingdings" pitchFamily="2" charset="2"/>
                </a:rPr>
                <a:t> Loss of enhancer function</a:t>
              </a:r>
              <a:br>
                <a:rPr lang="en-US" sz="2200" b="1" kern="0" dirty="0">
                  <a:solidFill>
                    <a:srgbClr val="000000"/>
                  </a:solidFill>
                  <a:sym typeface="Wingdings" pitchFamily="2" charset="2"/>
                </a:rPr>
              </a:br>
              <a:r>
                <a:rPr lang="en-US" sz="2200" b="1" kern="0" dirty="0">
                  <a:solidFill>
                    <a:srgbClr val="000000"/>
                  </a:solidFill>
                  <a:sym typeface="Wingdings" pitchFamily="2" charset="2"/>
                </a:rPr>
                <a:t> Loss of CCDC162 expression</a:t>
              </a:r>
              <a:endParaRPr lang="en-US" sz="2200" b="1" kern="0" dirty="0">
                <a:solidFill>
                  <a:srgbClr val="000000"/>
                </a:solidFill>
              </a:endParaRPr>
            </a:p>
          </p:txBody>
        </p:sp>
        <p:grpSp>
          <p:nvGrpSpPr>
            <p:cNvPr id="11" name="Group 29"/>
            <p:cNvGrpSpPr>
              <a:grpSpLocks/>
            </p:cNvGrpSpPr>
            <p:nvPr/>
          </p:nvGrpSpPr>
          <p:grpSpPr bwMode="auto">
            <a:xfrm>
              <a:off x="4640580" y="3533375"/>
              <a:ext cx="4465320" cy="1937785"/>
              <a:chOff x="105684" y="1497587"/>
              <a:chExt cx="8752350" cy="3805143"/>
            </a:xfrm>
          </p:grpSpPr>
          <p:sp>
            <p:nvSpPr>
              <p:cNvPr id="31" name="Rectangle 30"/>
              <p:cNvSpPr/>
              <p:nvPr/>
            </p:nvSpPr>
            <p:spPr>
              <a:xfrm>
                <a:off x="7192190" y="1557602"/>
                <a:ext cx="189808" cy="37002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sp>
            <p:nvSpPr>
              <p:cNvPr id="32" name="Rectangle 31"/>
              <p:cNvSpPr/>
              <p:nvPr/>
            </p:nvSpPr>
            <p:spPr>
              <a:xfrm>
                <a:off x="514665" y="1498372"/>
                <a:ext cx="174250" cy="38031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sp>
            <p:nvSpPr>
              <p:cNvPr id="33" name="Rectangle 32"/>
              <p:cNvSpPr/>
              <p:nvPr/>
            </p:nvSpPr>
            <p:spPr>
              <a:xfrm>
                <a:off x="107042" y="2277698"/>
                <a:ext cx="8749861" cy="1589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en-US" sz="1600">
                  <a:solidFill>
                    <a:srgbClr val="FFFFFF"/>
                  </a:solidFill>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491">
                                            <p:txEl>
                                              <p:pRg st="0" end="0"/>
                                            </p:txEl>
                                          </p:spTgt>
                                        </p:tgtEl>
                                        <p:attrNameLst>
                                          <p:attrName>style.visibility</p:attrName>
                                        </p:attrNameLst>
                                      </p:cBhvr>
                                      <p:to>
                                        <p:strVal val="visible"/>
                                      </p:to>
                                    </p:set>
                                    <p:animEffect transition="in" filter="dissolve">
                                      <p:cBhvr>
                                        <p:cTn id="10" dur="500"/>
                                        <p:tgtEl>
                                          <p:spTgt spid="634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533400"/>
            <a:ext cx="9144000" cy="56578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GWAS hits in enhancers of relevant cell types</a:t>
            </a:r>
            <a:endParaRPr lang="en-US" dirty="0"/>
          </a:p>
        </p:txBody>
      </p:sp>
      <p:sp>
        <p:nvSpPr>
          <p:cNvPr id="3" name="Content Placeholder 2"/>
          <p:cNvSpPr>
            <a:spLocks noGrp="1"/>
          </p:cNvSpPr>
          <p:nvPr>
            <p:ph idx="1"/>
          </p:nvPr>
        </p:nvSpPr>
        <p:spPr>
          <a:xfrm>
            <a:off x="0" y="6172200"/>
            <a:ext cx="9144000" cy="685800"/>
          </a:xfrm>
        </p:spPr>
        <p:txBody>
          <a:bodyPr/>
          <a:lstStyle/>
          <a:p>
            <a:pPr>
              <a:buNone/>
            </a:pPr>
            <a:r>
              <a:rPr lang="en-US" dirty="0" smtClean="0"/>
              <a:t>Immune traits, heart, height, platelets, in relevant tissues</a:t>
            </a:r>
            <a:endParaRPr lang="en-US" dirty="0"/>
          </a:p>
        </p:txBody>
      </p:sp>
      <p:sp>
        <p:nvSpPr>
          <p:cNvPr id="5" name="TextBox 4"/>
          <p:cNvSpPr txBox="1"/>
          <p:nvPr/>
        </p:nvSpPr>
        <p:spPr>
          <a:xfrm>
            <a:off x="7852236" y="6488668"/>
            <a:ext cx="1291764" cy="369332"/>
          </a:xfrm>
          <a:prstGeom prst="rect">
            <a:avLst/>
          </a:prstGeom>
          <a:noFill/>
        </p:spPr>
        <p:txBody>
          <a:bodyPr wrap="none" rtlCol="0">
            <a:spAutoFit/>
          </a:bodyPr>
          <a:lstStyle/>
          <a:p>
            <a:pPr algn="r"/>
            <a:r>
              <a:rPr lang="en-US" dirty="0" smtClean="0"/>
              <a:t>Luke Ward</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84" y="0"/>
            <a:ext cx="9208168" cy="609600"/>
          </a:xfrm>
        </p:spPr>
        <p:txBody>
          <a:bodyPr/>
          <a:lstStyle/>
          <a:p>
            <a:r>
              <a:rPr lang="en-US" sz="3200" b="1" dirty="0" smtClean="0"/>
              <a:t>Rank-based functional testing of weak associations</a:t>
            </a:r>
            <a:endParaRPr lang="en-US" sz="3200" b="1"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381000" y="533400"/>
            <a:ext cx="8382000" cy="5378578"/>
          </a:xfrm>
          <a:prstGeom prst="rect">
            <a:avLst/>
          </a:prstGeom>
          <a:noFill/>
          <a:ln w="9525">
            <a:noFill/>
            <a:miter lim="800000"/>
            <a:headEnd/>
            <a:tailEnd/>
          </a:ln>
        </p:spPr>
      </p:pic>
      <p:sp>
        <p:nvSpPr>
          <p:cNvPr id="5" name="Content Placeholder 2"/>
          <p:cNvSpPr txBox="1">
            <a:spLocks/>
          </p:cNvSpPr>
          <p:nvPr/>
        </p:nvSpPr>
        <p:spPr bwMode="auto">
          <a:xfrm>
            <a:off x="0" y="6019800"/>
            <a:ext cx="9144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lnSpc>
                <a:spcPts val="2800"/>
              </a:lnSpc>
              <a:spcBef>
                <a:spcPct val="20000"/>
              </a:spcBef>
              <a:spcAft>
                <a:spcPct val="0"/>
              </a:spcAft>
              <a:buFont typeface="Arial" pitchFamily="34" charset="0"/>
              <a:buChar char="•"/>
              <a:defRPr/>
            </a:pPr>
            <a:r>
              <a:rPr lang="en-US" sz="3200" b="1" dirty="0" smtClean="0">
                <a:solidFill>
                  <a:prstClr val="black"/>
                </a:solidFill>
              </a:rPr>
              <a:t>Rank all SNPs based on GWAS signal strength</a:t>
            </a:r>
          </a:p>
          <a:p>
            <a:pPr marL="342900" indent="-342900" eaLnBrk="0" fontAlgn="base" hangingPunct="0">
              <a:lnSpc>
                <a:spcPts val="2800"/>
              </a:lnSpc>
              <a:spcBef>
                <a:spcPct val="20000"/>
              </a:spcBef>
              <a:spcAft>
                <a:spcPct val="0"/>
              </a:spcAft>
              <a:buFont typeface="Arial" pitchFamily="34" charset="0"/>
              <a:buChar char="•"/>
              <a:defRPr/>
            </a:pPr>
            <a:r>
              <a:rPr lang="en-US" sz="3200" b="1" dirty="0" smtClean="0">
                <a:solidFill>
                  <a:prstClr val="black"/>
                </a:solidFill>
              </a:rPr>
              <a:t>Functional enrichment for cell types and states</a:t>
            </a:r>
          </a:p>
        </p:txBody>
      </p:sp>
      <p:cxnSp>
        <p:nvCxnSpPr>
          <p:cNvPr id="9" name="Straight Arrow Connector 8"/>
          <p:cNvCxnSpPr/>
          <p:nvPr/>
        </p:nvCxnSpPr>
        <p:spPr>
          <a:xfrm>
            <a:off x="2322095" y="990600"/>
            <a:ext cx="1544052" cy="565484"/>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86200" y="1295400"/>
            <a:ext cx="4572000" cy="707886"/>
          </a:xfrm>
          <a:prstGeom prst="rect">
            <a:avLst/>
          </a:prstGeom>
          <a:noFill/>
        </p:spPr>
        <p:txBody>
          <a:bodyPr wrap="square" rtlCol="0">
            <a:spAutoFit/>
          </a:bodyPr>
          <a:lstStyle/>
          <a:p>
            <a:r>
              <a:rPr lang="en-US" sz="2000" b="1" dirty="0" smtClean="0">
                <a:solidFill>
                  <a:prstClr val="black"/>
                </a:solidFill>
              </a:rPr>
              <a:t>Enrichment peaks at 10,000s of SNPs</a:t>
            </a:r>
            <a:br>
              <a:rPr lang="en-US" sz="2000" b="1" dirty="0" smtClean="0">
                <a:solidFill>
                  <a:prstClr val="black"/>
                </a:solidFill>
              </a:rPr>
            </a:br>
            <a:r>
              <a:rPr lang="en-US" sz="2000" b="1" dirty="0" smtClean="0">
                <a:solidFill>
                  <a:prstClr val="black"/>
                </a:solidFill>
              </a:rPr>
              <a:t>down the rank list, even after LD pruning!</a:t>
            </a:r>
            <a:endParaRPr lang="en-US" sz="2000" b="1" dirty="0">
              <a:solidFill>
                <a:prstClr val="black"/>
              </a:solidFill>
            </a:endParaRPr>
          </a:p>
        </p:txBody>
      </p:sp>
      <p:sp>
        <p:nvSpPr>
          <p:cNvPr id="7" name="TextBox 6"/>
          <p:cNvSpPr txBox="1"/>
          <p:nvPr/>
        </p:nvSpPr>
        <p:spPr>
          <a:xfrm>
            <a:off x="7458089" y="5562600"/>
            <a:ext cx="1685911" cy="369332"/>
          </a:xfrm>
          <a:prstGeom prst="rect">
            <a:avLst/>
          </a:prstGeom>
          <a:noFill/>
        </p:spPr>
        <p:txBody>
          <a:bodyPr wrap="none" rtlCol="0">
            <a:spAutoFit/>
          </a:bodyPr>
          <a:lstStyle/>
          <a:p>
            <a:pPr algn="r"/>
            <a:r>
              <a:rPr lang="en-US" dirty="0" smtClean="0"/>
              <a:t>Abhishek </a:t>
            </a:r>
            <a:r>
              <a:rPr lang="en-US" dirty="0" err="1" smtClean="0"/>
              <a:t>Sarkar</a:t>
            </a:r>
            <a:endParaRPr lang="en-US" dirty="0"/>
          </a:p>
        </p:txBody>
      </p:sp>
    </p:spTree>
    <p:extLst>
      <p:ext uri="{BB962C8B-B14F-4D97-AF65-F5344CB8AC3E}">
        <p14:creationId xmlns:p14="http://schemas.microsoft.com/office/powerpoint/2010/main" xmlns="" val="24296041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533401"/>
            <a:ext cx="8915400" cy="5486400"/>
          </a:xfrm>
          <a:prstGeom prst="rect">
            <a:avLst/>
          </a:prstGeom>
          <a:noFill/>
          <a:ln w="9525">
            <a:noFill/>
            <a:miter lim="800000"/>
            <a:headEnd/>
            <a:tailEnd/>
          </a:ln>
        </p:spPr>
      </p:pic>
      <p:sp>
        <p:nvSpPr>
          <p:cNvPr id="14" name="Title 13"/>
          <p:cNvSpPr>
            <a:spLocks noGrp="1"/>
          </p:cNvSpPr>
          <p:nvPr>
            <p:ph type="title"/>
          </p:nvPr>
        </p:nvSpPr>
        <p:spPr>
          <a:xfrm>
            <a:off x="0" y="0"/>
            <a:ext cx="9144000" cy="609600"/>
          </a:xfrm>
        </p:spPr>
        <p:txBody>
          <a:bodyPr/>
          <a:lstStyle/>
          <a:p>
            <a:r>
              <a:rPr lang="en-US" sz="3600" b="1" dirty="0" smtClean="0"/>
              <a:t>Weak-effect T1D hits in 1000s T-cell enhancers</a:t>
            </a:r>
            <a:endParaRPr lang="en-US" sz="3600" b="1" dirty="0"/>
          </a:p>
        </p:txBody>
      </p:sp>
      <p:sp>
        <p:nvSpPr>
          <p:cNvPr id="15" name="Content Placeholder 14"/>
          <p:cNvSpPr>
            <a:spLocks noGrp="1"/>
          </p:cNvSpPr>
          <p:nvPr>
            <p:ph idx="1"/>
          </p:nvPr>
        </p:nvSpPr>
        <p:spPr>
          <a:xfrm>
            <a:off x="0" y="6019800"/>
            <a:ext cx="9144000" cy="914400"/>
          </a:xfrm>
        </p:spPr>
        <p:txBody>
          <a:bodyPr/>
          <a:lstStyle/>
          <a:p>
            <a:pPr>
              <a:lnSpc>
                <a:spcPts val="2700"/>
              </a:lnSpc>
            </a:pPr>
            <a:r>
              <a:rPr lang="en-US" b="1" dirty="0" smtClean="0"/>
              <a:t>Enhancer enrichment strong for top ~30k SNPs</a:t>
            </a:r>
            <a:endParaRPr lang="en-US" b="1" dirty="0" smtClean="0">
              <a:sym typeface="Wingdings" pitchFamily="2" charset="2"/>
            </a:endParaRPr>
          </a:p>
          <a:p>
            <a:pPr>
              <a:lnSpc>
                <a:spcPts val="2700"/>
              </a:lnSpc>
            </a:pPr>
            <a:r>
              <a:rPr lang="en-US" b="1" dirty="0" smtClean="0">
                <a:sym typeface="Wingdings" pitchFamily="2" charset="2"/>
              </a:rPr>
              <a:t>Heritability estimates also increase until ~30k SNPs</a:t>
            </a:r>
          </a:p>
        </p:txBody>
      </p:sp>
      <p:sp>
        <p:nvSpPr>
          <p:cNvPr id="18" name="TextBox 17"/>
          <p:cNvSpPr txBox="1"/>
          <p:nvPr/>
        </p:nvSpPr>
        <p:spPr>
          <a:xfrm>
            <a:off x="1194068" y="533399"/>
            <a:ext cx="2158732" cy="646331"/>
          </a:xfrm>
          <a:prstGeom prst="rect">
            <a:avLst/>
          </a:prstGeom>
          <a:noFill/>
        </p:spPr>
        <p:txBody>
          <a:bodyPr wrap="none" rtlCol="0">
            <a:spAutoFit/>
          </a:bodyPr>
          <a:lstStyle/>
          <a:p>
            <a:r>
              <a:rPr lang="en-US" sz="3600" b="1" dirty="0" smtClean="0">
                <a:solidFill>
                  <a:srgbClr val="FFC000"/>
                </a:solidFill>
              </a:rPr>
              <a:t>enhancers</a:t>
            </a:r>
            <a:endParaRPr lang="en-US" sz="3600" b="1" dirty="0">
              <a:solidFill>
                <a:srgbClr val="FFC000"/>
              </a:solidFill>
            </a:endParaRPr>
          </a:p>
        </p:txBody>
      </p:sp>
      <p:sp>
        <p:nvSpPr>
          <p:cNvPr id="19" name="TextBox 18"/>
          <p:cNvSpPr txBox="1"/>
          <p:nvPr/>
        </p:nvSpPr>
        <p:spPr>
          <a:xfrm>
            <a:off x="4329914" y="1143000"/>
            <a:ext cx="1337226" cy="369332"/>
          </a:xfrm>
          <a:prstGeom prst="rect">
            <a:avLst/>
          </a:prstGeom>
          <a:noFill/>
        </p:spPr>
        <p:txBody>
          <a:bodyPr wrap="none" rtlCol="0">
            <a:spAutoFit/>
          </a:bodyPr>
          <a:lstStyle/>
          <a:p>
            <a:r>
              <a:rPr lang="en-US" b="1" dirty="0" smtClean="0">
                <a:solidFill>
                  <a:prstClr val="black"/>
                </a:solidFill>
              </a:rPr>
              <a:t>CD4+ T-cells</a:t>
            </a:r>
            <a:endParaRPr lang="en-US" b="1" dirty="0">
              <a:solidFill>
                <a:prstClr val="black"/>
              </a:solidFill>
            </a:endParaRPr>
          </a:p>
        </p:txBody>
      </p:sp>
      <p:sp>
        <p:nvSpPr>
          <p:cNvPr id="20" name="TextBox 19"/>
          <p:cNvSpPr txBox="1"/>
          <p:nvPr/>
        </p:nvSpPr>
        <p:spPr>
          <a:xfrm>
            <a:off x="4329914" y="2024952"/>
            <a:ext cx="800219" cy="646331"/>
          </a:xfrm>
          <a:prstGeom prst="rect">
            <a:avLst/>
          </a:prstGeom>
          <a:noFill/>
        </p:spPr>
        <p:txBody>
          <a:bodyPr wrap="none" rtlCol="0">
            <a:spAutoFit/>
          </a:bodyPr>
          <a:lstStyle/>
          <a:p>
            <a:r>
              <a:rPr lang="en-US" b="1" dirty="0" smtClean="0">
                <a:solidFill>
                  <a:prstClr val="black"/>
                </a:solidFill>
              </a:rPr>
              <a:t>T-cells</a:t>
            </a:r>
          </a:p>
          <a:p>
            <a:r>
              <a:rPr lang="en-US" b="1" dirty="0" smtClean="0">
                <a:solidFill>
                  <a:prstClr val="black"/>
                </a:solidFill>
              </a:rPr>
              <a:t>B-cells</a:t>
            </a:r>
            <a:endParaRPr lang="en-US" b="1" dirty="0">
              <a:solidFill>
                <a:prstClr val="black"/>
              </a:solidFill>
            </a:endParaRPr>
          </a:p>
        </p:txBody>
      </p:sp>
      <p:sp>
        <p:nvSpPr>
          <p:cNvPr id="21" name="TextBox 20"/>
          <p:cNvSpPr txBox="1"/>
          <p:nvPr/>
        </p:nvSpPr>
        <p:spPr>
          <a:xfrm>
            <a:off x="4329914" y="3821668"/>
            <a:ext cx="1689886" cy="369332"/>
          </a:xfrm>
          <a:prstGeom prst="rect">
            <a:avLst/>
          </a:prstGeom>
          <a:noFill/>
        </p:spPr>
        <p:txBody>
          <a:bodyPr wrap="none" rtlCol="0">
            <a:spAutoFit/>
          </a:bodyPr>
          <a:lstStyle/>
          <a:p>
            <a:r>
              <a:rPr lang="en-US" b="1" dirty="0" smtClean="0">
                <a:solidFill>
                  <a:prstClr val="black"/>
                </a:solidFill>
              </a:rPr>
              <a:t>Other cell types</a:t>
            </a:r>
            <a:endParaRPr lang="en-US" b="1" dirty="0">
              <a:solidFill>
                <a:prstClr val="black"/>
              </a:solidFill>
            </a:endParaRPr>
          </a:p>
        </p:txBody>
      </p:sp>
      <p:sp>
        <p:nvSpPr>
          <p:cNvPr id="9" name="TextBox 8"/>
          <p:cNvSpPr txBox="1"/>
          <p:nvPr/>
        </p:nvSpPr>
        <p:spPr>
          <a:xfrm>
            <a:off x="7458089" y="5638800"/>
            <a:ext cx="1685911" cy="369332"/>
          </a:xfrm>
          <a:prstGeom prst="rect">
            <a:avLst/>
          </a:prstGeom>
          <a:noFill/>
        </p:spPr>
        <p:txBody>
          <a:bodyPr wrap="none" rtlCol="0">
            <a:spAutoFit/>
          </a:bodyPr>
          <a:lstStyle/>
          <a:p>
            <a:pPr algn="r"/>
            <a:r>
              <a:rPr lang="en-US" dirty="0" smtClean="0"/>
              <a:t>Abhishek </a:t>
            </a:r>
            <a:r>
              <a:rPr lang="en-US" dirty="0" err="1" smtClean="0"/>
              <a:t>Sarkar</a:t>
            </a:r>
            <a:endParaRPr lang="en-US" dirty="0"/>
          </a:p>
        </p:txBody>
      </p:sp>
    </p:spTree>
    <p:extLst>
      <p:ext uri="{BB962C8B-B14F-4D97-AF65-F5344CB8AC3E}">
        <p14:creationId xmlns:p14="http://schemas.microsoft.com/office/powerpoint/2010/main" xmlns="" val="329021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p:nvPr/>
        </p:nvGrpSpPr>
        <p:grpSpPr>
          <a:xfrm>
            <a:off x="609600" y="376535"/>
            <a:ext cx="8305801" cy="1765780"/>
            <a:chOff x="1" y="833735"/>
            <a:chExt cx="9143999" cy="1765780"/>
          </a:xfrm>
        </p:grpSpPr>
        <p:pic>
          <p:nvPicPr>
            <p:cNvPr id="2051" name="Picture 3"/>
            <p:cNvPicPr>
              <a:picLocks noChangeAspect="1" noChangeArrowheads="1"/>
            </p:cNvPicPr>
            <p:nvPr/>
          </p:nvPicPr>
          <p:blipFill>
            <a:blip r:embed="rId2" cstate="print"/>
            <a:srcRect/>
            <a:stretch>
              <a:fillRect/>
            </a:stretch>
          </p:blipFill>
          <p:spPr bwMode="auto">
            <a:xfrm>
              <a:off x="1" y="1154818"/>
              <a:ext cx="9143999" cy="1435982"/>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3733800" y="1597276"/>
              <a:ext cx="1021836" cy="1002239"/>
            </a:xfrm>
            <a:prstGeom prst="rect">
              <a:avLst/>
            </a:prstGeom>
            <a:noFill/>
            <a:ln w="9525">
              <a:noFill/>
              <a:miter lim="800000"/>
              <a:headEnd/>
              <a:tailEnd/>
            </a:ln>
          </p:spPr>
        </p:pic>
        <p:grpSp>
          <p:nvGrpSpPr>
            <p:cNvPr id="5" name="Group 23"/>
            <p:cNvGrpSpPr/>
            <p:nvPr/>
          </p:nvGrpSpPr>
          <p:grpSpPr>
            <a:xfrm>
              <a:off x="341312" y="833735"/>
              <a:ext cx="8802687" cy="461665"/>
              <a:chOff x="347662" y="756065"/>
              <a:chExt cx="8802687" cy="613576"/>
            </a:xfrm>
          </p:grpSpPr>
          <p:grpSp>
            <p:nvGrpSpPr>
              <p:cNvPr id="6" name="Group 21"/>
              <p:cNvGrpSpPr/>
              <p:nvPr/>
            </p:nvGrpSpPr>
            <p:grpSpPr>
              <a:xfrm>
                <a:off x="347662" y="915194"/>
                <a:ext cx="3887788" cy="304800"/>
                <a:chOff x="347662" y="915194"/>
                <a:chExt cx="3887788" cy="304800"/>
              </a:xfrm>
            </p:grpSpPr>
            <p:cxnSp>
              <p:nvCxnSpPr>
                <p:cNvPr id="9" name="Straight Arrow Connector 8"/>
                <p:cNvCxnSpPr/>
                <p:nvPr/>
              </p:nvCxnSpPr>
              <p:spPr>
                <a:xfrm rot="5400000">
                  <a:off x="327580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299640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1264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24380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9707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0977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627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9290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2341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1960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0375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28376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4082256" y="1066800"/>
                  <a:ext cx="3048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4267200" y="756065"/>
                <a:ext cx="4883149" cy="613576"/>
              </a:xfrm>
              <a:prstGeom prst="rect">
                <a:avLst/>
              </a:prstGeom>
              <a:noFill/>
            </p:spPr>
            <p:txBody>
              <a:bodyPr wrap="square" rtlCol="0">
                <a:spAutoFit/>
              </a:bodyPr>
              <a:lstStyle/>
              <a:p>
                <a:pPr algn="ctr"/>
                <a:r>
                  <a:rPr lang="en-US" sz="2400" b="1" dirty="0" smtClean="0">
                    <a:solidFill>
                      <a:srgbClr val="4F81BD"/>
                    </a:solidFill>
                  </a:rPr>
                  <a:t>Recombination breakpoints</a:t>
                </a:r>
                <a:endParaRPr lang="en-US" sz="2400" b="1" dirty="0">
                  <a:solidFill>
                    <a:srgbClr val="4F81BD"/>
                  </a:solidFill>
                </a:endParaRPr>
              </a:p>
            </p:txBody>
          </p:sp>
        </p:grpSp>
      </p:grpSp>
      <p:sp>
        <p:nvSpPr>
          <p:cNvPr id="26" name="TextBox 25"/>
          <p:cNvSpPr txBox="1"/>
          <p:nvPr/>
        </p:nvSpPr>
        <p:spPr>
          <a:xfrm rot="16200000">
            <a:off x="-636661" y="1127606"/>
            <a:ext cx="1947456" cy="369332"/>
          </a:xfrm>
          <a:prstGeom prst="rect">
            <a:avLst/>
          </a:prstGeom>
          <a:noFill/>
        </p:spPr>
        <p:txBody>
          <a:bodyPr wrap="none" rtlCol="0">
            <a:spAutoFit/>
          </a:bodyPr>
          <a:lstStyle/>
          <a:p>
            <a:r>
              <a:rPr lang="en-US" b="1" dirty="0" smtClean="0">
                <a:solidFill>
                  <a:prstClr val="black"/>
                </a:solidFill>
              </a:rPr>
              <a:t>Family Inheritance</a:t>
            </a:r>
            <a:endParaRPr lang="en-US" b="1" dirty="0">
              <a:solidFill>
                <a:prstClr val="black"/>
              </a:solidFill>
            </a:endParaRPr>
          </a:p>
        </p:txBody>
      </p:sp>
      <p:sp>
        <p:nvSpPr>
          <p:cNvPr id="48" name="TextBox 47"/>
          <p:cNvSpPr txBox="1"/>
          <p:nvPr/>
        </p:nvSpPr>
        <p:spPr>
          <a:xfrm>
            <a:off x="3048000" y="1563469"/>
            <a:ext cx="1256498" cy="646331"/>
          </a:xfrm>
          <a:prstGeom prst="rect">
            <a:avLst/>
          </a:prstGeom>
          <a:noFill/>
        </p:spPr>
        <p:txBody>
          <a:bodyPr wrap="none" rtlCol="0">
            <a:spAutoFit/>
          </a:bodyPr>
          <a:lstStyle/>
          <a:p>
            <a:r>
              <a:rPr lang="en-US" b="1" dirty="0" smtClean="0">
                <a:solidFill>
                  <a:prstClr val="black"/>
                </a:solidFill>
              </a:rPr>
              <a:t>Me vs. </a:t>
            </a:r>
          </a:p>
          <a:p>
            <a:r>
              <a:rPr lang="en-US" b="1" dirty="0" smtClean="0">
                <a:solidFill>
                  <a:prstClr val="black"/>
                </a:solidFill>
              </a:rPr>
              <a:t>my brother</a:t>
            </a:r>
            <a:endParaRPr lang="en-US" b="1" dirty="0">
              <a:solidFill>
                <a:prstClr val="black"/>
              </a:solidFill>
            </a:endParaRPr>
          </a:p>
        </p:txBody>
      </p:sp>
      <p:grpSp>
        <p:nvGrpSpPr>
          <p:cNvPr id="7" name="Group 56"/>
          <p:cNvGrpSpPr/>
          <p:nvPr/>
        </p:nvGrpSpPr>
        <p:grpSpPr>
          <a:xfrm>
            <a:off x="152403" y="2286000"/>
            <a:ext cx="8892986" cy="2237324"/>
            <a:chOff x="152403" y="2286000"/>
            <a:chExt cx="8892986" cy="2237324"/>
          </a:xfrm>
        </p:grpSpPr>
        <p:pic>
          <p:nvPicPr>
            <p:cNvPr id="4" name="Picture 3"/>
            <p:cNvPicPr>
              <a:picLocks noChangeAspect="1" noChangeArrowheads="1"/>
            </p:cNvPicPr>
            <p:nvPr/>
          </p:nvPicPr>
          <p:blipFill>
            <a:blip r:embed="rId4" cstate="print"/>
            <a:srcRect l="5018" r="76918"/>
            <a:stretch>
              <a:fillRect/>
            </a:stretch>
          </p:blipFill>
          <p:spPr bwMode="auto">
            <a:xfrm>
              <a:off x="8077200" y="2362200"/>
              <a:ext cx="968189" cy="2133600"/>
            </a:xfrm>
            <a:prstGeom prst="rect">
              <a:avLst/>
            </a:prstGeom>
            <a:noFill/>
            <a:ln w="9525">
              <a:noFill/>
              <a:miter lim="800000"/>
              <a:headEnd/>
              <a:tailEnd/>
            </a:ln>
          </p:spPr>
        </p:pic>
        <p:grpSp>
          <p:nvGrpSpPr>
            <p:cNvPr id="8" name="Group 32"/>
            <p:cNvGrpSpPr/>
            <p:nvPr/>
          </p:nvGrpSpPr>
          <p:grpSpPr>
            <a:xfrm>
              <a:off x="533400" y="2344110"/>
              <a:ext cx="8480570" cy="2166261"/>
              <a:chOff x="522523" y="2410171"/>
              <a:chExt cx="12291532" cy="3139727"/>
            </a:xfrm>
          </p:grpSpPr>
          <p:grpSp>
            <p:nvGrpSpPr>
              <p:cNvPr id="22" name="Group 31"/>
              <p:cNvGrpSpPr/>
              <p:nvPr/>
            </p:nvGrpSpPr>
            <p:grpSpPr>
              <a:xfrm>
                <a:off x="522523" y="2454798"/>
                <a:ext cx="6806015" cy="3095100"/>
                <a:chOff x="522523" y="2454798"/>
                <a:chExt cx="6806015" cy="3095100"/>
              </a:xfrm>
            </p:grpSpPr>
            <p:pic>
              <p:nvPicPr>
                <p:cNvPr id="28" name="Picture 2"/>
                <p:cNvPicPr>
                  <a:picLocks noChangeAspect="1" noChangeArrowheads="1"/>
                </p:cNvPicPr>
                <p:nvPr/>
              </p:nvPicPr>
              <p:blipFill>
                <a:blip r:embed="rId5" cstate="print"/>
                <a:srcRect t="21572" r="71833" b="44339"/>
                <a:stretch>
                  <a:fillRect/>
                </a:stretch>
              </p:blipFill>
              <p:spPr bwMode="auto">
                <a:xfrm>
                  <a:off x="4995901" y="2464002"/>
                  <a:ext cx="2332637" cy="3085896"/>
                </a:xfrm>
                <a:prstGeom prst="rect">
                  <a:avLst/>
                </a:prstGeom>
                <a:noFill/>
                <a:ln w="9525">
                  <a:noFill/>
                  <a:miter lim="800000"/>
                  <a:headEnd/>
                  <a:tailEnd/>
                </a:ln>
              </p:spPr>
            </p:pic>
            <p:pic>
              <p:nvPicPr>
                <p:cNvPr id="29" name="Picture 2"/>
                <p:cNvPicPr>
                  <a:picLocks noChangeAspect="1" noChangeArrowheads="1"/>
                </p:cNvPicPr>
                <p:nvPr/>
              </p:nvPicPr>
              <p:blipFill>
                <a:blip r:embed="rId5" cstate="print"/>
                <a:srcRect l="8665" t="62746" r="62394"/>
                <a:stretch>
                  <a:fillRect/>
                </a:stretch>
              </p:blipFill>
              <p:spPr bwMode="auto">
                <a:xfrm>
                  <a:off x="522523" y="2454798"/>
                  <a:ext cx="2167433" cy="3049874"/>
                </a:xfrm>
                <a:prstGeom prst="rect">
                  <a:avLst/>
                </a:prstGeom>
                <a:noFill/>
                <a:ln>
                  <a:noFill/>
                </a:ln>
              </p:spPr>
            </p:pic>
          </p:grpSp>
          <p:sp>
            <p:nvSpPr>
              <p:cNvPr id="30" name="TextBox 29"/>
              <p:cNvSpPr txBox="1"/>
              <p:nvPr/>
            </p:nvSpPr>
            <p:spPr>
              <a:xfrm>
                <a:off x="5012753" y="2410171"/>
                <a:ext cx="1083147" cy="446085"/>
              </a:xfrm>
              <a:prstGeom prst="rect">
                <a:avLst/>
              </a:prstGeom>
              <a:noFill/>
            </p:spPr>
            <p:txBody>
              <a:bodyPr wrap="none" rtlCol="0">
                <a:spAutoFit/>
              </a:bodyPr>
              <a:lstStyle/>
              <a:p>
                <a:r>
                  <a:rPr lang="en-US" sz="1400" b="1" dirty="0" smtClean="0">
                    <a:solidFill>
                      <a:prstClr val="black"/>
                    </a:solidFill>
                  </a:rPr>
                  <a:t>My dad</a:t>
                </a:r>
                <a:endParaRPr lang="en-US" sz="1400" b="1" dirty="0">
                  <a:solidFill>
                    <a:prstClr val="black"/>
                  </a:solidFill>
                </a:endParaRPr>
              </a:p>
            </p:txBody>
          </p:sp>
          <p:sp>
            <p:nvSpPr>
              <p:cNvPr id="31" name="TextBox 30"/>
              <p:cNvSpPr txBox="1"/>
              <p:nvPr/>
            </p:nvSpPr>
            <p:spPr>
              <a:xfrm>
                <a:off x="812435" y="2432075"/>
                <a:ext cx="1535551" cy="446085"/>
              </a:xfrm>
              <a:prstGeom prst="rect">
                <a:avLst/>
              </a:prstGeom>
              <a:noFill/>
            </p:spPr>
            <p:txBody>
              <a:bodyPr wrap="none" rtlCol="0">
                <a:spAutoFit/>
              </a:bodyPr>
              <a:lstStyle/>
              <a:p>
                <a:r>
                  <a:rPr lang="en-US" sz="1400" b="1" dirty="0" smtClean="0">
                    <a:solidFill>
                      <a:prstClr val="black"/>
                    </a:solidFill>
                  </a:rPr>
                  <a:t>Dad’s mom</a:t>
                </a:r>
                <a:endParaRPr lang="en-US" sz="1400" b="1" dirty="0">
                  <a:solidFill>
                    <a:prstClr val="black"/>
                  </a:solidFill>
                </a:endParaRPr>
              </a:p>
            </p:txBody>
          </p:sp>
          <p:sp>
            <p:nvSpPr>
              <p:cNvPr id="53" name="TextBox 52"/>
              <p:cNvSpPr txBox="1"/>
              <p:nvPr/>
            </p:nvSpPr>
            <p:spPr>
              <a:xfrm>
                <a:off x="11345881" y="2410171"/>
                <a:ext cx="1468174" cy="446085"/>
              </a:xfrm>
              <a:prstGeom prst="rect">
                <a:avLst/>
              </a:prstGeom>
              <a:noFill/>
            </p:spPr>
            <p:txBody>
              <a:bodyPr wrap="none" rtlCol="0">
                <a:spAutoFit/>
              </a:bodyPr>
              <a:lstStyle/>
              <a:p>
                <a:r>
                  <a:rPr lang="en-US" sz="1400" b="1" dirty="0" smtClean="0">
                    <a:solidFill>
                      <a:prstClr val="black"/>
                    </a:solidFill>
                  </a:rPr>
                  <a:t>Mom’s dad</a:t>
                </a:r>
                <a:endParaRPr lang="en-US" sz="1400" b="1" dirty="0">
                  <a:solidFill>
                    <a:prstClr val="black"/>
                  </a:solidFill>
                </a:endParaRPr>
              </a:p>
            </p:txBody>
          </p:sp>
        </p:grpSp>
        <p:sp>
          <p:nvSpPr>
            <p:cNvPr id="34" name="TextBox 33"/>
            <p:cNvSpPr txBox="1"/>
            <p:nvPr/>
          </p:nvSpPr>
          <p:spPr>
            <a:xfrm rot="16200000">
              <a:off x="-533554" y="3227462"/>
              <a:ext cx="1741246" cy="369332"/>
            </a:xfrm>
            <a:prstGeom prst="rect">
              <a:avLst/>
            </a:prstGeom>
            <a:noFill/>
          </p:spPr>
          <p:txBody>
            <a:bodyPr wrap="none" rtlCol="0">
              <a:spAutoFit/>
            </a:bodyPr>
            <a:lstStyle/>
            <a:p>
              <a:r>
                <a:rPr lang="en-US" b="1" dirty="0" smtClean="0">
                  <a:solidFill>
                    <a:prstClr val="black"/>
                  </a:solidFill>
                </a:rPr>
                <a:t>Human ancestry</a:t>
              </a:r>
              <a:endParaRPr lang="en-US" b="1" dirty="0">
                <a:solidFill>
                  <a:prstClr val="black"/>
                </a:solidFill>
              </a:endParaRPr>
            </a:p>
          </p:txBody>
        </p:sp>
        <p:pic>
          <p:nvPicPr>
            <p:cNvPr id="1026" name="Picture 2"/>
            <p:cNvPicPr>
              <a:picLocks noChangeAspect="1" noChangeArrowheads="1"/>
            </p:cNvPicPr>
            <p:nvPr/>
          </p:nvPicPr>
          <p:blipFill>
            <a:blip r:embed="rId6" cstate="print"/>
            <a:srcRect/>
            <a:stretch>
              <a:fillRect/>
            </a:stretch>
          </p:blipFill>
          <p:spPr bwMode="auto">
            <a:xfrm>
              <a:off x="1724025" y="2286000"/>
              <a:ext cx="1906197" cy="2190750"/>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l="53242" t="-1683" r="6267"/>
            <a:stretch>
              <a:fillRect/>
            </a:stretch>
          </p:blipFill>
          <p:spPr bwMode="auto">
            <a:xfrm>
              <a:off x="7543800" y="2362200"/>
              <a:ext cx="500247" cy="2161124"/>
            </a:xfrm>
            <a:prstGeom prst="rect">
              <a:avLst/>
            </a:prstGeom>
            <a:noFill/>
            <a:ln w="9525">
              <a:noFill/>
              <a:miter lim="800000"/>
              <a:headEnd/>
              <a:tailEnd/>
            </a:ln>
          </p:spPr>
        </p:pic>
        <p:pic>
          <p:nvPicPr>
            <p:cNvPr id="39" name="Picture 2"/>
            <p:cNvPicPr>
              <a:picLocks noChangeAspect="1" noChangeArrowheads="1"/>
            </p:cNvPicPr>
            <p:nvPr/>
          </p:nvPicPr>
          <p:blipFill>
            <a:blip r:embed="rId5" cstate="print"/>
            <a:srcRect l="52574" t="64339" r="4755"/>
            <a:stretch>
              <a:fillRect/>
            </a:stretch>
          </p:blipFill>
          <p:spPr bwMode="auto">
            <a:xfrm>
              <a:off x="5257800" y="2362200"/>
              <a:ext cx="2266950" cy="2070967"/>
            </a:xfrm>
            <a:prstGeom prst="rect">
              <a:avLst/>
            </a:prstGeom>
            <a:noFill/>
            <a:ln w="9525">
              <a:noFill/>
              <a:miter lim="800000"/>
              <a:headEnd/>
              <a:tailEnd/>
            </a:ln>
          </p:spPr>
        </p:pic>
        <p:cxnSp>
          <p:nvCxnSpPr>
            <p:cNvPr id="41" name="Straight Arrow Connector 40"/>
            <p:cNvCxnSpPr/>
            <p:nvPr/>
          </p:nvCxnSpPr>
          <p:spPr>
            <a:xfrm flipV="1">
              <a:off x="3476625" y="2895600"/>
              <a:ext cx="609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1495425" y="3276600"/>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027" idx="1"/>
            </p:cNvCxnSpPr>
            <p:nvPr/>
          </p:nvCxnSpPr>
          <p:spPr>
            <a:xfrm flipH="1" flipV="1">
              <a:off x="6548002" y="3048000"/>
              <a:ext cx="995798" cy="3947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001000" y="28194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4" name="Group 53"/>
          <p:cNvGrpSpPr/>
          <p:nvPr/>
        </p:nvGrpSpPr>
        <p:grpSpPr>
          <a:xfrm>
            <a:off x="152400" y="4495800"/>
            <a:ext cx="6152937" cy="1895475"/>
            <a:chOff x="152400" y="4495800"/>
            <a:chExt cx="6152937" cy="1895475"/>
          </a:xfrm>
        </p:grpSpPr>
        <p:pic>
          <p:nvPicPr>
            <p:cNvPr id="35" name="Picture 3"/>
            <p:cNvPicPr>
              <a:picLocks noChangeAspect="1" noChangeArrowheads="1"/>
            </p:cNvPicPr>
            <p:nvPr/>
          </p:nvPicPr>
          <p:blipFill>
            <a:blip r:embed="rId8" cstate="print"/>
            <a:srcRect b="49425"/>
            <a:stretch>
              <a:fillRect/>
            </a:stretch>
          </p:blipFill>
          <p:spPr bwMode="auto">
            <a:xfrm>
              <a:off x="609600" y="4495800"/>
              <a:ext cx="3733800" cy="1882167"/>
            </a:xfrm>
            <a:prstGeom prst="rect">
              <a:avLst/>
            </a:prstGeom>
            <a:noFill/>
            <a:ln w="9525">
              <a:noFill/>
              <a:miter lim="800000"/>
              <a:headEnd/>
              <a:tailEnd/>
            </a:ln>
          </p:spPr>
        </p:pic>
        <p:pic>
          <p:nvPicPr>
            <p:cNvPr id="37" name="Picture 5"/>
            <p:cNvPicPr>
              <a:picLocks noChangeAspect="1" noChangeArrowheads="1"/>
            </p:cNvPicPr>
            <p:nvPr/>
          </p:nvPicPr>
          <p:blipFill>
            <a:blip r:embed="rId9" cstate="print">
              <a:clrChange>
                <a:clrFrom>
                  <a:srgbClr val="FFFFFF"/>
                </a:clrFrom>
                <a:clrTo>
                  <a:srgbClr val="FFFFFF">
                    <a:alpha val="0"/>
                  </a:srgbClr>
                </a:clrTo>
              </a:clrChange>
            </a:blip>
            <a:srcRect b="19270"/>
            <a:stretch>
              <a:fillRect/>
            </a:stretch>
          </p:blipFill>
          <p:spPr bwMode="auto">
            <a:xfrm>
              <a:off x="4495800" y="4495800"/>
              <a:ext cx="1809537" cy="1895475"/>
            </a:xfrm>
            <a:prstGeom prst="rect">
              <a:avLst/>
            </a:prstGeom>
            <a:noFill/>
            <a:ln w="9525">
              <a:noFill/>
              <a:miter lim="800000"/>
              <a:headEnd/>
              <a:tailEnd/>
            </a:ln>
          </p:spPr>
        </p:pic>
        <p:sp>
          <p:nvSpPr>
            <p:cNvPr id="38" name="TextBox 37"/>
            <p:cNvSpPr txBox="1"/>
            <p:nvPr/>
          </p:nvSpPr>
          <p:spPr>
            <a:xfrm rot="16200000">
              <a:off x="-316318" y="5181750"/>
              <a:ext cx="1306768" cy="369332"/>
            </a:xfrm>
            <a:prstGeom prst="rect">
              <a:avLst/>
            </a:prstGeom>
            <a:noFill/>
          </p:spPr>
          <p:txBody>
            <a:bodyPr wrap="none" rtlCol="0">
              <a:spAutoFit/>
            </a:bodyPr>
            <a:lstStyle/>
            <a:p>
              <a:r>
                <a:rPr lang="en-US" b="1" dirty="0" smtClean="0">
                  <a:solidFill>
                    <a:prstClr val="black"/>
                  </a:solidFill>
                </a:rPr>
                <a:t>Disease risk</a:t>
              </a:r>
              <a:endParaRPr lang="en-US" b="1" dirty="0">
                <a:solidFill>
                  <a:prstClr val="black"/>
                </a:solidFill>
              </a:endParaRPr>
            </a:p>
          </p:txBody>
        </p:sp>
      </p:grpSp>
      <p:sp>
        <p:nvSpPr>
          <p:cNvPr id="42" name="TextBox 41"/>
          <p:cNvSpPr txBox="1"/>
          <p:nvPr/>
        </p:nvSpPr>
        <p:spPr>
          <a:xfrm>
            <a:off x="123825" y="6438900"/>
            <a:ext cx="4371975"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u="sng" dirty="0" smtClean="0">
                <a:solidFill>
                  <a:prstClr val="black"/>
                </a:solidFill>
              </a:rPr>
              <a:t>Genomics: </a:t>
            </a:r>
            <a:r>
              <a:rPr lang="en-US" b="1" dirty="0" smtClean="0">
                <a:solidFill>
                  <a:prstClr val="black"/>
                </a:solidFill>
              </a:rPr>
              <a:t>Regions </a:t>
            </a:r>
            <a:r>
              <a:rPr lang="en-US" b="1" dirty="0" smtClean="0">
                <a:solidFill>
                  <a:prstClr val="black"/>
                </a:solidFill>
                <a:sym typeface="Wingdings" pitchFamily="2" charset="2"/>
              </a:rPr>
              <a:t></a:t>
            </a:r>
            <a:r>
              <a:rPr lang="en-US" b="1" dirty="0" smtClean="0">
                <a:solidFill>
                  <a:prstClr val="black"/>
                </a:solidFill>
              </a:rPr>
              <a:t> mechanisms </a:t>
            </a:r>
            <a:r>
              <a:rPr lang="en-US" b="1" dirty="0" smtClean="0">
                <a:solidFill>
                  <a:prstClr val="black"/>
                </a:solidFill>
                <a:sym typeface="Wingdings" pitchFamily="2" charset="2"/>
              </a:rPr>
              <a:t> </a:t>
            </a:r>
            <a:r>
              <a:rPr lang="en-US" b="1" dirty="0" smtClean="0">
                <a:solidFill>
                  <a:prstClr val="black"/>
                </a:solidFill>
              </a:rPr>
              <a:t>drugs</a:t>
            </a:r>
            <a:endParaRPr lang="en-US" b="1" dirty="0">
              <a:solidFill>
                <a:prstClr val="black"/>
              </a:solidFill>
            </a:endParaRPr>
          </a:p>
        </p:txBody>
      </p:sp>
      <p:sp>
        <p:nvSpPr>
          <p:cNvPr id="47" name="TextBox 46"/>
          <p:cNvSpPr txBox="1"/>
          <p:nvPr/>
        </p:nvSpPr>
        <p:spPr>
          <a:xfrm>
            <a:off x="4572000" y="6438900"/>
            <a:ext cx="4524375"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u="sng" dirty="0" smtClean="0">
                <a:solidFill>
                  <a:prstClr val="black"/>
                </a:solidFill>
              </a:rPr>
              <a:t>Systems</a:t>
            </a:r>
            <a:r>
              <a:rPr lang="en-US" b="1" dirty="0" smtClean="0">
                <a:solidFill>
                  <a:prstClr val="black"/>
                </a:solidFill>
              </a:rPr>
              <a:t>: genes </a:t>
            </a:r>
            <a:r>
              <a:rPr lang="en-US" b="1" dirty="0" smtClean="0">
                <a:solidFill>
                  <a:prstClr val="black"/>
                </a:solidFill>
                <a:sym typeface="Wingdings" pitchFamily="2" charset="2"/>
              </a:rPr>
              <a:t> combinations  pathways</a:t>
            </a:r>
            <a:endParaRPr lang="en-US" b="1" dirty="0">
              <a:solidFill>
                <a:prstClr val="black"/>
              </a:solidFill>
            </a:endParaRPr>
          </a:p>
        </p:txBody>
      </p:sp>
      <p:sp>
        <p:nvSpPr>
          <p:cNvPr id="2" name="Title 1"/>
          <p:cNvSpPr>
            <a:spLocks noGrp="1"/>
          </p:cNvSpPr>
          <p:nvPr>
            <p:ph type="title"/>
          </p:nvPr>
        </p:nvSpPr>
        <p:spPr>
          <a:xfrm>
            <a:off x="0" y="0"/>
            <a:ext cx="9144000" cy="381000"/>
          </a:xfrm>
        </p:spPr>
        <p:txBody>
          <a:bodyPr>
            <a:normAutofit fontScale="90000"/>
          </a:bodyPr>
          <a:lstStyle/>
          <a:p>
            <a:r>
              <a:rPr lang="en-US" dirty="0" smtClean="0"/>
              <a:t>Personal genomics today: 23 and Me</a:t>
            </a:r>
            <a:endParaRPr lang="en-US" dirty="0"/>
          </a:p>
        </p:txBody>
      </p:sp>
      <p:pic>
        <p:nvPicPr>
          <p:cNvPr id="50" name="Picture 2"/>
          <p:cNvPicPr>
            <a:picLocks noChangeAspect="1" noChangeArrowheads="1"/>
          </p:cNvPicPr>
          <p:nvPr/>
        </p:nvPicPr>
        <p:blipFill>
          <a:blip r:embed="rId10" cstate="print"/>
          <a:srcRect t="879" b="2158"/>
          <a:stretch>
            <a:fillRect/>
          </a:stretch>
        </p:blipFill>
        <p:spPr bwMode="auto">
          <a:xfrm>
            <a:off x="6477000" y="4495800"/>
            <a:ext cx="2514600" cy="1904999"/>
          </a:xfrm>
          <a:prstGeom prst="rect">
            <a:avLst/>
          </a:prstGeom>
          <a:solidFill>
            <a:schemeClr val="bg1"/>
          </a:solidFill>
          <a:ln w="3175">
            <a:noFill/>
            <a:miter lim="800000"/>
            <a:headEnd/>
            <a:tailEnd/>
          </a:ln>
        </p:spPr>
      </p:pic>
      <p:sp>
        <p:nvSpPr>
          <p:cNvPr id="56" name="Rectangle 55"/>
          <p:cNvSpPr/>
          <p:nvPr/>
        </p:nvSpPr>
        <p:spPr>
          <a:xfrm>
            <a:off x="6248400" y="5257800"/>
            <a:ext cx="1112805" cy="369332"/>
          </a:xfrm>
          <a:prstGeom prst="rect">
            <a:avLst/>
          </a:prstGeom>
          <a:solidFill>
            <a:schemeClr val="bg1"/>
          </a:solidFill>
        </p:spPr>
        <p:txBody>
          <a:bodyPr wrap="none">
            <a:spAutoFit/>
          </a:bodyPr>
          <a:lstStyle/>
          <a:p>
            <a:r>
              <a:rPr lang="en-US" b="1" dirty="0" smtClean="0">
                <a:solidFill>
                  <a:prstClr val="black"/>
                </a:solidFill>
              </a:rPr>
              <a:t>AMD Risk</a:t>
            </a:r>
            <a:endParaRPr lang="en-US" dirty="0">
              <a:solidFill>
                <a:prstClr val="black"/>
              </a:solidFill>
            </a:endParaRPr>
          </a:p>
        </p:txBody>
      </p:sp>
    </p:spTree>
    <p:extLst>
      <p:ext uri="{BB962C8B-B14F-4D97-AF65-F5344CB8AC3E}">
        <p14:creationId xmlns="" xmlns:p14="http://schemas.microsoft.com/office/powerpoint/2010/main" val="11455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dissolv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78549"/>
            <a:ext cx="3264932" cy="4926851"/>
            <a:chOff x="87868" y="763433"/>
            <a:chExt cx="3264932" cy="4926851"/>
          </a:xfrm>
        </p:grpSpPr>
        <p:sp>
          <p:nvSpPr>
            <p:cNvPr id="7" name="TextBox 6"/>
            <p:cNvSpPr txBox="1"/>
            <p:nvPr/>
          </p:nvSpPr>
          <p:spPr>
            <a:xfrm rot="16200000">
              <a:off x="-1158469" y="3202040"/>
              <a:ext cx="2862006" cy="369332"/>
            </a:xfrm>
            <a:prstGeom prst="rect">
              <a:avLst/>
            </a:prstGeom>
            <a:noFill/>
          </p:spPr>
          <p:txBody>
            <a:bodyPr wrap="none" rtlCol="0">
              <a:spAutoFit/>
            </a:bodyPr>
            <a:lstStyle/>
            <a:p>
              <a:pPr defTabSz="457200"/>
              <a:r>
                <a:rPr lang="en-US" dirty="0" smtClean="0">
                  <a:solidFill>
                    <a:prstClr val="black"/>
                  </a:solidFill>
                </a:rPr>
                <a:t>Per state: (</a:t>
              </a:r>
              <a:r>
                <a:rPr lang="en-US" dirty="0" err="1" smtClean="0">
                  <a:solidFill>
                    <a:prstClr val="black"/>
                  </a:solidFill>
                </a:rPr>
                <a:t>Obs</a:t>
              </a:r>
              <a:r>
                <a:rPr lang="en-US" dirty="0" smtClean="0">
                  <a:solidFill>
                    <a:prstClr val="black"/>
                  </a:solidFill>
                </a:rPr>
                <a:t> – </a:t>
              </a:r>
              <a:r>
                <a:rPr lang="en-US" dirty="0" err="1" smtClean="0">
                  <a:solidFill>
                    <a:prstClr val="black"/>
                  </a:solidFill>
                </a:rPr>
                <a:t>Exp</a:t>
              </a:r>
              <a:r>
                <a:rPr lang="en-US" dirty="0" smtClean="0">
                  <a:solidFill>
                    <a:prstClr val="black"/>
                  </a:solidFill>
                </a:rPr>
                <a:t>) / Total</a:t>
              </a:r>
              <a:endParaRPr lang="en-US" dirty="0">
                <a:solidFill>
                  <a:prstClr val="black"/>
                </a:solidFill>
              </a:endParaRPr>
            </a:p>
          </p:txBody>
        </p:sp>
        <p:pic>
          <p:nvPicPr>
            <p:cNvPr id="8" name="Picture 7"/>
            <p:cNvPicPr>
              <a:picLocks noChangeAspect="1"/>
            </p:cNvPicPr>
            <p:nvPr/>
          </p:nvPicPr>
          <p:blipFill>
            <a:blip r:embed="rId2" cstate="print"/>
            <a:srcRect r="65809"/>
            <a:stretch>
              <a:fillRect/>
            </a:stretch>
          </p:blipFill>
          <p:spPr>
            <a:xfrm>
              <a:off x="457200" y="763433"/>
              <a:ext cx="2895600" cy="4926851"/>
            </a:xfrm>
            <a:prstGeom prst="rect">
              <a:avLst/>
            </a:prstGeom>
          </p:spPr>
        </p:pic>
        <p:sp>
          <p:nvSpPr>
            <p:cNvPr id="9" name="TextBox 8"/>
            <p:cNvSpPr txBox="1"/>
            <p:nvPr/>
          </p:nvSpPr>
          <p:spPr>
            <a:xfrm>
              <a:off x="1752600" y="1447800"/>
              <a:ext cx="1172116" cy="369332"/>
            </a:xfrm>
            <a:prstGeom prst="rect">
              <a:avLst/>
            </a:prstGeom>
            <a:noFill/>
          </p:spPr>
          <p:txBody>
            <a:bodyPr wrap="none" rtlCol="0">
              <a:spAutoFit/>
            </a:bodyPr>
            <a:lstStyle/>
            <a:p>
              <a:pPr defTabSz="457200"/>
              <a:r>
                <a:rPr lang="en-US" b="1" dirty="0" smtClean="0">
                  <a:solidFill>
                    <a:srgbClr val="FF6600"/>
                  </a:solidFill>
                </a:rPr>
                <a:t>Enhancers</a:t>
              </a:r>
              <a:endParaRPr lang="en-US" b="1" dirty="0">
                <a:solidFill>
                  <a:srgbClr val="FF6600"/>
                </a:solidFill>
              </a:endParaRPr>
            </a:p>
          </p:txBody>
        </p:sp>
        <p:sp>
          <p:nvSpPr>
            <p:cNvPr id="10" name="TextBox 9"/>
            <p:cNvSpPr txBox="1"/>
            <p:nvPr/>
          </p:nvSpPr>
          <p:spPr>
            <a:xfrm>
              <a:off x="1524000" y="4724400"/>
              <a:ext cx="1197764" cy="369332"/>
            </a:xfrm>
            <a:prstGeom prst="rect">
              <a:avLst/>
            </a:prstGeom>
            <a:noFill/>
          </p:spPr>
          <p:txBody>
            <a:bodyPr wrap="none" rtlCol="0">
              <a:spAutoFit/>
            </a:bodyPr>
            <a:lstStyle/>
            <a:p>
              <a:pPr defTabSz="457200"/>
              <a:r>
                <a:rPr lang="en-US" b="1" dirty="0" smtClean="0">
                  <a:solidFill>
                    <a:srgbClr val="FF0000"/>
                  </a:solidFill>
                </a:rPr>
                <a:t>Promoters</a:t>
              </a:r>
              <a:endParaRPr lang="en-US" b="1" dirty="0">
                <a:solidFill>
                  <a:srgbClr val="FF0000"/>
                </a:solidFill>
              </a:endParaRPr>
            </a:p>
          </p:txBody>
        </p:sp>
        <p:cxnSp>
          <p:nvCxnSpPr>
            <p:cNvPr id="11" name="Straight Connector 10"/>
            <p:cNvCxnSpPr/>
            <p:nvPr/>
          </p:nvCxnSpPr>
          <p:spPr>
            <a:xfrm>
              <a:off x="3352800" y="1143000"/>
              <a:ext cx="0" cy="4285343"/>
            </a:xfrm>
            <a:prstGeom prst="line">
              <a:avLst/>
            </a:prstGeom>
            <a:ln w="3175">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0" y="0"/>
            <a:ext cx="9144000" cy="533400"/>
          </a:xfrm>
        </p:spPr>
        <p:txBody>
          <a:bodyPr>
            <a:normAutofit fontScale="90000"/>
          </a:bodyPr>
          <a:lstStyle/>
          <a:p>
            <a:r>
              <a:rPr lang="en-US" b="1" dirty="0" smtClean="0"/>
              <a:t>Brain methylation changes in AD patients</a:t>
            </a:r>
            <a:endParaRPr lang="en-US" b="1" dirty="0"/>
          </a:p>
        </p:txBody>
      </p:sp>
      <p:sp>
        <p:nvSpPr>
          <p:cNvPr id="3" name="Content Placeholder 2"/>
          <p:cNvSpPr>
            <a:spLocks noGrp="1"/>
          </p:cNvSpPr>
          <p:nvPr>
            <p:ph idx="1"/>
          </p:nvPr>
        </p:nvSpPr>
        <p:spPr>
          <a:xfrm>
            <a:off x="0" y="5105400"/>
            <a:ext cx="9144000" cy="1752600"/>
          </a:xfrm>
        </p:spPr>
        <p:txBody>
          <a:bodyPr>
            <a:normAutofit/>
          </a:bodyPr>
          <a:lstStyle/>
          <a:p>
            <a:r>
              <a:rPr lang="en-US" dirty="0" smtClean="0"/>
              <a:t>10,000s of methylation differences </a:t>
            </a:r>
            <a:r>
              <a:rPr lang="en-US" dirty="0" smtClean="0"/>
              <a:t>in </a:t>
            </a:r>
            <a:r>
              <a:rPr lang="en-US" dirty="0" smtClean="0"/>
              <a:t>AD vs. control</a:t>
            </a:r>
          </a:p>
          <a:p>
            <a:r>
              <a:rPr lang="en-US" dirty="0" smtClean="0"/>
              <a:t>Harbor 1000s of genetic variants associated with AD</a:t>
            </a:r>
          </a:p>
          <a:p>
            <a:r>
              <a:rPr lang="en-US" dirty="0" smtClean="0"/>
              <a:t>Localized in brain-specific enhancers and pathways</a:t>
            </a:r>
            <a:endParaRPr lang="en-US" dirty="0" smtClean="0"/>
          </a:p>
        </p:txBody>
      </p:sp>
      <p:pic>
        <p:nvPicPr>
          <p:cNvPr id="1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99134" y="609600"/>
            <a:ext cx="5844866"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r="186"/>
          <a:stretch>
            <a:fillRect/>
          </a:stretch>
        </p:blipFill>
        <p:spPr bwMode="auto">
          <a:xfrm>
            <a:off x="0" y="570329"/>
            <a:ext cx="9127656" cy="556494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T1D/RA-enriched enhancers spread across genome</a:t>
            </a:r>
            <a:endParaRPr lang="en-US" dirty="0"/>
          </a:p>
        </p:txBody>
      </p:sp>
      <p:sp>
        <p:nvSpPr>
          <p:cNvPr id="3" name="Content Placeholder 2"/>
          <p:cNvSpPr>
            <a:spLocks noGrp="1"/>
          </p:cNvSpPr>
          <p:nvPr>
            <p:ph idx="1"/>
          </p:nvPr>
        </p:nvSpPr>
        <p:spPr>
          <a:xfrm>
            <a:off x="152400" y="6096000"/>
            <a:ext cx="8686800" cy="762000"/>
          </a:xfrm>
        </p:spPr>
        <p:txBody>
          <a:bodyPr/>
          <a:lstStyle/>
          <a:p>
            <a:pPr>
              <a:lnSpc>
                <a:spcPts val="2600"/>
              </a:lnSpc>
            </a:pPr>
            <a:r>
              <a:rPr lang="en-US" dirty="0" smtClean="0"/>
              <a:t>High concentration of loci in MHC, high overlap</a:t>
            </a:r>
          </a:p>
          <a:p>
            <a:pPr>
              <a:lnSpc>
                <a:spcPts val="2600"/>
              </a:lnSpc>
            </a:pPr>
            <a:r>
              <a:rPr lang="en-US" dirty="0" smtClean="0"/>
              <a:t>Yet: many distinct regions, 1000s of distinct loci</a:t>
            </a:r>
            <a:endParaRPr lang="en-US" dirty="0"/>
          </a:p>
        </p:txBody>
      </p:sp>
      <p:sp>
        <p:nvSpPr>
          <p:cNvPr id="6" name="Content Placeholder 2"/>
          <p:cNvSpPr txBox="1">
            <a:spLocks/>
          </p:cNvSpPr>
          <p:nvPr/>
        </p:nvSpPr>
        <p:spPr bwMode="auto">
          <a:xfrm>
            <a:off x="533400" y="6172200"/>
            <a:ext cx="80772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FontTx/>
              <a:buChar char="•"/>
              <a:defRPr/>
            </a:pPr>
            <a:endParaRPr lang="en-US" sz="2600" b="1" dirty="0">
              <a:solidFill>
                <a:srgbClr val="000000"/>
              </a:solidFill>
            </a:endParaRPr>
          </a:p>
        </p:txBody>
      </p:sp>
      <p:sp>
        <p:nvSpPr>
          <p:cNvPr id="7" name="TextBox 6"/>
          <p:cNvSpPr txBox="1"/>
          <p:nvPr/>
        </p:nvSpPr>
        <p:spPr>
          <a:xfrm>
            <a:off x="7266563" y="5791200"/>
            <a:ext cx="1877437" cy="369332"/>
          </a:xfrm>
          <a:prstGeom prst="rect">
            <a:avLst/>
          </a:prstGeom>
          <a:noFill/>
        </p:spPr>
        <p:txBody>
          <a:bodyPr wrap="none" rtlCol="0">
            <a:spAutoFit/>
          </a:bodyPr>
          <a:lstStyle/>
          <a:p>
            <a:pPr algn="r"/>
            <a:r>
              <a:rPr lang="en-US" dirty="0" smtClean="0">
                <a:solidFill>
                  <a:srgbClr val="000000"/>
                </a:solidFill>
              </a:rPr>
              <a:t>Abhishek </a:t>
            </a:r>
            <a:r>
              <a:rPr lang="en-US" dirty="0" err="1" smtClean="0">
                <a:solidFill>
                  <a:srgbClr val="000000"/>
                </a:solidFill>
              </a:rPr>
              <a:t>Sarkar</a:t>
            </a:r>
            <a:endParaRPr lang="en-US" dirty="0">
              <a:solidFill>
                <a:srgbClr val="000000"/>
              </a:solidFill>
            </a:endParaRPr>
          </a:p>
        </p:txBody>
      </p:sp>
    </p:spTree>
    <p:extLst>
      <p:ext uri="{BB962C8B-B14F-4D97-AF65-F5344CB8AC3E}">
        <p14:creationId xmlns:p14="http://schemas.microsoft.com/office/powerpoint/2010/main" xmlns="" val="21405734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clrChange>
              <a:clrFrom>
                <a:srgbClr val="FFFFFF"/>
              </a:clrFrom>
              <a:clrTo>
                <a:srgbClr val="FFFFFF">
                  <a:alpha val="0"/>
                </a:srgbClr>
              </a:clrTo>
            </a:clrChange>
          </a:blip>
          <a:stretch>
            <a:fillRect/>
          </a:stretch>
        </p:blipFill>
        <p:spPr>
          <a:xfrm>
            <a:off x="2442956" y="1165344"/>
            <a:ext cx="3780043" cy="4078111"/>
          </a:xfrm>
          <a:prstGeom prst="rect">
            <a:avLst/>
          </a:prstGeom>
        </p:spPr>
      </p:pic>
      <p:sp>
        <p:nvSpPr>
          <p:cNvPr id="2" name="Title 1"/>
          <p:cNvSpPr>
            <a:spLocks noGrp="1"/>
          </p:cNvSpPr>
          <p:nvPr>
            <p:ph type="title"/>
          </p:nvPr>
        </p:nvSpPr>
        <p:spPr>
          <a:xfrm>
            <a:off x="0" y="0"/>
            <a:ext cx="9144000" cy="762000"/>
          </a:xfrm>
        </p:spPr>
        <p:txBody>
          <a:bodyPr>
            <a:normAutofit/>
          </a:bodyPr>
          <a:lstStyle/>
          <a:p>
            <a:r>
              <a:rPr lang="en-US" dirty="0" smtClean="0"/>
              <a:t>Bayesian model for joining weak SNPs in pathways</a:t>
            </a:r>
            <a:endParaRPr lang="en-US" dirty="0"/>
          </a:p>
        </p:txBody>
      </p:sp>
      <p:sp>
        <p:nvSpPr>
          <p:cNvPr id="8" name="TextBox 7"/>
          <p:cNvSpPr txBox="1"/>
          <p:nvPr/>
        </p:nvSpPr>
        <p:spPr>
          <a:xfrm>
            <a:off x="775691" y="919134"/>
            <a:ext cx="991678" cy="461665"/>
          </a:xfrm>
          <a:prstGeom prst="rect">
            <a:avLst/>
          </a:prstGeom>
          <a:noFill/>
        </p:spPr>
        <p:txBody>
          <a:bodyPr wrap="none" rtlCol="0">
            <a:spAutoFit/>
          </a:bodyPr>
          <a:lstStyle/>
          <a:p>
            <a:r>
              <a:rPr lang="en-US" sz="2400" b="1" dirty="0" smtClean="0">
                <a:solidFill>
                  <a:prstClr val="black"/>
                </a:solidFill>
              </a:rPr>
              <a:t>Inputs</a:t>
            </a:r>
            <a:endParaRPr lang="en-US" sz="2400" b="1" dirty="0">
              <a:solidFill>
                <a:prstClr val="black"/>
              </a:solidFill>
            </a:endParaRPr>
          </a:p>
        </p:txBody>
      </p:sp>
      <p:sp>
        <p:nvSpPr>
          <p:cNvPr id="9" name="TextBox 8"/>
          <p:cNvSpPr txBox="1"/>
          <p:nvPr/>
        </p:nvSpPr>
        <p:spPr>
          <a:xfrm>
            <a:off x="7015686" y="919134"/>
            <a:ext cx="1224464" cy="461665"/>
          </a:xfrm>
          <a:prstGeom prst="rect">
            <a:avLst/>
          </a:prstGeom>
          <a:noFill/>
        </p:spPr>
        <p:txBody>
          <a:bodyPr wrap="none" rtlCol="0">
            <a:spAutoFit/>
          </a:bodyPr>
          <a:lstStyle/>
          <a:p>
            <a:r>
              <a:rPr lang="en-US" sz="2400" b="1" dirty="0" smtClean="0">
                <a:solidFill>
                  <a:prstClr val="black"/>
                </a:solidFill>
              </a:rPr>
              <a:t>Outputs</a:t>
            </a:r>
            <a:endParaRPr lang="en-US" sz="2400" b="1" dirty="0">
              <a:solidFill>
                <a:prstClr val="black"/>
              </a:solidFill>
            </a:endParaRPr>
          </a:p>
        </p:txBody>
      </p:sp>
      <p:sp>
        <p:nvSpPr>
          <p:cNvPr id="10" name="TextBox 9"/>
          <p:cNvSpPr txBox="1"/>
          <p:nvPr/>
        </p:nvSpPr>
        <p:spPr>
          <a:xfrm>
            <a:off x="186211" y="1334676"/>
            <a:ext cx="1703336" cy="923330"/>
          </a:xfrm>
          <a:prstGeom prst="rect">
            <a:avLst/>
          </a:prstGeom>
          <a:noFill/>
        </p:spPr>
        <p:txBody>
          <a:bodyPr wrap="none" rtlCol="0">
            <a:spAutoFit/>
          </a:bodyPr>
          <a:lstStyle/>
          <a:p>
            <a:r>
              <a:rPr lang="en-US" dirty="0" smtClean="0">
                <a:solidFill>
                  <a:prstClr val="black"/>
                </a:solidFill>
              </a:rPr>
              <a:t>GWAS summary </a:t>
            </a:r>
          </a:p>
          <a:p>
            <a:r>
              <a:rPr lang="en-US" dirty="0" smtClean="0">
                <a:solidFill>
                  <a:prstClr val="black"/>
                </a:solidFill>
              </a:rPr>
              <a:t>statistics</a:t>
            </a:r>
            <a:endParaRPr lang="en-US" dirty="0">
              <a:solidFill>
                <a:prstClr val="black"/>
              </a:solidFill>
            </a:endParaRPr>
          </a:p>
          <a:p>
            <a:r>
              <a:rPr lang="en-US" dirty="0" smtClean="0">
                <a:solidFill>
                  <a:prstClr val="black"/>
                </a:solidFill>
              </a:rPr>
              <a:t>(SNP </a:t>
            </a:r>
            <a:r>
              <a:rPr lang="en-US" i="1" dirty="0" smtClean="0">
                <a:solidFill>
                  <a:prstClr val="black"/>
                </a:solidFill>
              </a:rPr>
              <a:t>P</a:t>
            </a:r>
            <a:r>
              <a:rPr lang="en-US" dirty="0" smtClean="0">
                <a:solidFill>
                  <a:prstClr val="black"/>
                </a:solidFill>
              </a:rPr>
              <a:t>-values)</a:t>
            </a:r>
            <a:endParaRPr lang="en-US" dirty="0">
              <a:solidFill>
                <a:prstClr val="black"/>
              </a:solidFill>
            </a:endParaRPr>
          </a:p>
        </p:txBody>
      </p:sp>
      <p:sp>
        <p:nvSpPr>
          <p:cNvPr id="11" name="TextBox 10"/>
          <p:cNvSpPr txBox="1"/>
          <p:nvPr/>
        </p:nvSpPr>
        <p:spPr>
          <a:xfrm>
            <a:off x="227522" y="4217765"/>
            <a:ext cx="2056973" cy="369332"/>
          </a:xfrm>
          <a:prstGeom prst="rect">
            <a:avLst/>
          </a:prstGeom>
          <a:noFill/>
        </p:spPr>
        <p:txBody>
          <a:bodyPr wrap="none" rtlCol="0">
            <a:spAutoFit/>
          </a:bodyPr>
          <a:lstStyle/>
          <a:p>
            <a:r>
              <a:rPr lang="en-US" dirty="0" smtClean="0">
                <a:solidFill>
                  <a:srgbClr val="FF0000"/>
                </a:solidFill>
              </a:rPr>
              <a:t>Interaction network</a:t>
            </a:r>
          </a:p>
        </p:txBody>
      </p:sp>
      <p:sp>
        <p:nvSpPr>
          <p:cNvPr id="12" name="TextBox 11"/>
          <p:cNvSpPr txBox="1"/>
          <p:nvPr/>
        </p:nvSpPr>
        <p:spPr>
          <a:xfrm>
            <a:off x="186211" y="2918292"/>
            <a:ext cx="1864613" cy="923330"/>
          </a:xfrm>
          <a:prstGeom prst="rect">
            <a:avLst/>
          </a:prstGeom>
          <a:noFill/>
        </p:spPr>
        <p:txBody>
          <a:bodyPr wrap="none" rtlCol="0">
            <a:spAutoFit/>
          </a:bodyPr>
          <a:lstStyle/>
          <a:p>
            <a:r>
              <a:rPr lang="en-US" dirty="0" smtClean="0">
                <a:solidFill>
                  <a:prstClr val="white">
                    <a:lumMod val="65000"/>
                  </a:prstClr>
                </a:solidFill>
              </a:rPr>
              <a:t>Physical distances </a:t>
            </a:r>
          </a:p>
          <a:p>
            <a:r>
              <a:rPr lang="en-US" dirty="0" smtClean="0">
                <a:solidFill>
                  <a:prstClr val="white">
                    <a:lumMod val="65000"/>
                  </a:prstClr>
                </a:solidFill>
              </a:rPr>
              <a:t>between </a:t>
            </a:r>
            <a:r>
              <a:rPr lang="en-US" dirty="0" err="1" smtClean="0">
                <a:solidFill>
                  <a:prstClr val="white">
                    <a:lumMod val="65000"/>
                  </a:prstClr>
                </a:solidFill>
              </a:rPr>
              <a:t>ncSNPs</a:t>
            </a:r>
            <a:r>
              <a:rPr lang="en-US" dirty="0" smtClean="0">
                <a:solidFill>
                  <a:prstClr val="white">
                    <a:lumMod val="65000"/>
                  </a:prstClr>
                </a:solidFill>
              </a:rPr>
              <a:t> </a:t>
            </a:r>
            <a:br>
              <a:rPr lang="en-US" dirty="0" smtClean="0">
                <a:solidFill>
                  <a:prstClr val="white">
                    <a:lumMod val="65000"/>
                  </a:prstClr>
                </a:solidFill>
              </a:rPr>
            </a:br>
            <a:r>
              <a:rPr lang="en-US" dirty="0" smtClean="0">
                <a:solidFill>
                  <a:prstClr val="white">
                    <a:lumMod val="65000"/>
                  </a:prstClr>
                </a:solidFill>
              </a:rPr>
              <a:t>and TSS</a:t>
            </a:r>
            <a:endParaRPr lang="en-US" dirty="0">
              <a:solidFill>
                <a:prstClr val="white">
                  <a:lumMod val="65000"/>
                </a:prstClr>
              </a:solidFill>
            </a:endParaRPr>
          </a:p>
        </p:txBody>
      </p:sp>
      <p:sp>
        <p:nvSpPr>
          <p:cNvPr id="13" name="TextBox 12"/>
          <p:cNvSpPr txBox="1"/>
          <p:nvPr/>
        </p:nvSpPr>
        <p:spPr>
          <a:xfrm>
            <a:off x="6519740" y="2258006"/>
            <a:ext cx="2288645" cy="646331"/>
          </a:xfrm>
          <a:prstGeom prst="rect">
            <a:avLst/>
          </a:prstGeom>
          <a:noFill/>
        </p:spPr>
        <p:txBody>
          <a:bodyPr wrap="none" rtlCol="0">
            <a:spAutoFit/>
          </a:bodyPr>
          <a:lstStyle/>
          <a:p>
            <a:r>
              <a:rPr lang="en-US" dirty="0" smtClean="0">
                <a:solidFill>
                  <a:srgbClr val="1F497D">
                    <a:lumMod val="60000"/>
                    <a:lumOff val="40000"/>
                  </a:srgbClr>
                </a:solidFill>
              </a:rPr>
              <a:t>SNP disease-relevance</a:t>
            </a:r>
          </a:p>
          <a:p>
            <a:r>
              <a:rPr lang="en-US" dirty="0" smtClean="0">
                <a:solidFill>
                  <a:srgbClr val="1F497D">
                    <a:lumMod val="60000"/>
                    <a:lumOff val="40000"/>
                  </a:srgbClr>
                </a:solidFill>
              </a:rPr>
              <a:t> (yes/no)</a:t>
            </a:r>
            <a:endParaRPr lang="en-US" dirty="0">
              <a:solidFill>
                <a:srgbClr val="1F497D">
                  <a:lumMod val="60000"/>
                  <a:lumOff val="40000"/>
                </a:srgbClr>
              </a:solidFill>
            </a:endParaRPr>
          </a:p>
        </p:txBody>
      </p:sp>
      <p:sp>
        <p:nvSpPr>
          <p:cNvPr id="15" name="TextBox 14"/>
          <p:cNvSpPr txBox="1"/>
          <p:nvPr/>
        </p:nvSpPr>
        <p:spPr>
          <a:xfrm>
            <a:off x="6533403" y="4118988"/>
            <a:ext cx="2410936" cy="646331"/>
          </a:xfrm>
          <a:prstGeom prst="rect">
            <a:avLst/>
          </a:prstGeom>
          <a:noFill/>
        </p:spPr>
        <p:txBody>
          <a:bodyPr wrap="none" rtlCol="0">
            <a:spAutoFit/>
          </a:bodyPr>
          <a:lstStyle/>
          <a:p>
            <a:r>
              <a:rPr lang="en-US" dirty="0" smtClean="0">
                <a:solidFill>
                  <a:srgbClr val="FC971F"/>
                </a:solidFill>
              </a:rPr>
              <a:t>Gene disease-relevance</a:t>
            </a:r>
          </a:p>
          <a:p>
            <a:r>
              <a:rPr lang="en-US" dirty="0" smtClean="0">
                <a:solidFill>
                  <a:srgbClr val="FC971F"/>
                </a:solidFill>
              </a:rPr>
              <a:t>(yes/no)</a:t>
            </a:r>
            <a:endParaRPr lang="en-US" dirty="0">
              <a:solidFill>
                <a:srgbClr val="FC971F"/>
              </a:solidFill>
            </a:endParaRPr>
          </a:p>
        </p:txBody>
      </p:sp>
      <p:sp>
        <p:nvSpPr>
          <p:cNvPr id="16" name="TextBox 15"/>
          <p:cNvSpPr txBox="1"/>
          <p:nvPr/>
        </p:nvSpPr>
        <p:spPr>
          <a:xfrm>
            <a:off x="6533403" y="3017284"/>
            <a:ext cx="2274982" cy="646331"/>
          </a:xfrm>
          <a:prstGeom prst="rect">
            <a:avLst/>
          </a:prstGeom>
          <a:noFill/>
        </p:spPr>
        <p:txBody>
          <a:bodyPr wrap="none" rtlCol="0">
            <a:spAutoFit/>
          </a:bodyPr>
          <a:lstStyle/>
          <a:p>
            <a:r>
              <a:rPr lang="en-US" dirty="0" smtClean="0">
                <a:solidFill>
                  <a:prstClr val="white">
                    <a:lumMod val="65000"/>
                  </a:prstClr>
                </a:solidFill>
              </a:rPr>
              <a:t>Gene target (</a:t>
            </a:r>
            <a:r>
              <a:rPr lang="en-US" b="1" dirty="0" smtClean="0">
                <a:solidFill>
                  <a:prstClr val="white">
                    <a:lumMod val="65000"/>
                  </a:prstClr>
                </a:solidFill>
              </a:rPr>
              <a:t>if any</a:t>
            </a:r>
            <a:r>
              <a:rPr lang="en-US" dirty="0" smtClean="0">
                <a:solidFill>
                  <a:prstClr val="white">
                    <a:lumMod val="65000"/>
                  </a:prstClr>
                </a:solidFill>
              </a:rPr>
              <a:t>) of </a:t>
            </a:r>
          </a:p>
          <a:p>
            <a:r>
              <a:rPr lang="en-US" dirty="0" smtClean="0">
                <a:solidFill>
                  <a:prstClr val="white">
                    <a:lumMod val="65000"/>
                  </a:prstClr>
                </a:solidFill>
              </a:rPr>
              <a:t>each SNP3</a:t>
            </a:r>
            <a:endParaRPr lang="en-US" dirty="0">
              <a:solidFill>
                <a:prstClr val="white">
                  <a:lumMod val="65000"/>
                </a:prstClr>
              </a:solidFill>
            </a:endParaRPr>
          </a:p>
        </p:txBody>
      </p:sp>
      <p:sp>
        <p:nvSpPr>
          <p:cNvPr id="20" name="Rectangle 19"/>
          <p:cNvSpPr/>
          <p:nvPr/>
        </p:nvSpPr>
        <p:spPr>
          <a:xfrm>
            <a:off x="6222999" y="919134"/>
            <a:ext cx="2891845" cy="445067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1" name="Rectangle 20"/>
          <p:cNvSpPr/>
          <p:nvPr/>
        </p:nvSpPr>
        <p:spPr>
          <a:xfrm>
            <a:off x="200643" y="919134"/>
            <a:ext cx="2184136" cy="445067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Oval 13"/>
          <p:cNvSpPr/>
          <p:nvPr/>
        </p:nvSpPr>
        <p:spPr>
          <a:xfrm>
            <a:off x="1375740" y="5666140"/>
            <a:ext cx="282222" cy="282222"/>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657962" y="5481475"/>
            <a:ext cx="1749197" cy="646331"/>
          </a:xfrm>
          <a:prstGeom prst="rect">
            <a:avLst/>
          </a:prstGeom>
          <a:noFill/>
        </p:spPr>
        <p:txBody>
          <a:bodyPr wrap="none" rtlCol="0">
            <a:spAutoFit/>
          </a:bodyPr>
          <a:lstStyle/>
          <a:p>
            <a:r>
              <a:rPr lang="en-US" dirty="0" smtClean="0">
                <a:solidFill>
                  <a:prstClr val="black"/>
                </a:solidFill>
              </a:rPr>
              <a:t>Disease-relevant</a:t>
            </a:r>
          </a:p>
          <a:p>
            <a:r>
              <a:rPr lang="en-US" dirty="0" smtClean="0">
                <a:solidFill>
                  <a:prstClr val="black"/>
                </a:solidFill>
              </a:rPr>
              <a:t>gene</a:t>
            </a:r>
            <a:endParaRPr lang="en-US" dirty="0">
              <a:solidFill>
                <a:prstClr val="black"/>
              </a:solidFill>
            </a:endParaRPr>
          </a:p>
        </p:txBody>
      </p:sp>
      <p:sp>
        <p:nvSpPr>
          <p:cNvPr id="18" name="TextBox 17"/>
          <p:cNvSpPr txBox="1"/>
          <p:nvPr/>
        </p:nvSpPr>
        <p:spPr>
          <a:xfrm>
            <a:off x="78448" y="5537920"/>
            <a:ext cx="1100932" cy="461665"/>
          </a:xfrm>
          <a:prstGeom prst="rect">
            <a:avLst/>
          </a:prstGeom>
          <a:noFill/>
        </p:spPr>
        <p:txBody>
          <a:bodyPr wrap="none" rtlCol="0">
            <a:spAutoFit/>
          </a:bodyPr>
          <a:lstStyle/>
          <a:p>
            <a:r>
              <a:rPr lang="en-US" sz="2400" b="1" dirty="0" smtClean="0">
                <a:solidFill>
                  <a:prstClr val="black"/>
                </a:solidFill>
              </a:rPr>
              <a:t>Legend</a:t>
            </a:r>
            <a:endParaRPr lang="en-US" sz="2400" b="1" dirty="0">
              <a:solidFill>
                <a:prstClr val="black"/>
              </a:solidFill>
            </a:endParaRPr>
          </a:p>
        </p:txBody>
      </p:sp>
      <p:sp>
        <p:nvSpPr>
          <p:cNvPr id="19" name="Oval 18"/>
          <p:cNvSpPr/>
          <p:nvPr/>
        </p:nvSpPr>
        <p:spPr>
          <a:xfrm>
            <a:off x="3794665" y="5666140"/>
            <a:ext cx="282222" cy="282222"/>
          </a:xfrm>
          <a:prstGeom prst="ellipse">
            <a:avLst/>
          </a:prstGeom>
          <a:solidFill>
            <a:srgbClr val="FF7C1D"/>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4076887" y="5481475"/>
            <a:ext cx="1390124" cy="646331"/>
          </a:xfrm>
          <a:prstGeom prst="rect">
            <a:avLst/>
          </a:prstGeom>
          <a:noFill/>
        </p:spPr>
        <p:txBody>
          <a:bodyPr wrap="none" rtlCol="0">
            <a:spAutoFit/>
          </a:bodyPr>
          <a:lstStyle/>
          <a:p>
            <a:r>
              <a:rPr lang="en-US" dirty="0" smtClean="0">
                <a:solidFill>
                  <a:prstClr val="black"/>
                </a:solidFill>
              </a:rPr>
              <a:t>Gene near </a:t>
            </a:r>
          </a:p>
          <a:p>
            <a:r>
              <a:rPr lang="en-US" dirty="0" smtClean="0">
                <a:solidFill>
                  <a:prstClr val="black"/>
                </a:solidFill>
              </a:rPr>
              <a:t>relevant SNP</a:t>
            </a:r>
            <a:endParaRPr lang="en-US" dirty="0">
              <a:solidFill>
                <a:prstClr val="black"/>
              </a:solidFill>
            </a:endParaRPr>
          </a:p>
        </p:txBody>
      </p:sp>
      <p:sp>
        <p:nvSpPr>
          <p:cNvPr id="23" name="Rounded Rectangle 22"/>
          <p:cNvSpPr/>
          <p:nvPr/>
        </p:nvSpPr>
        <p:spPr>
          <a:xfrm>
            <a:off x="5886797" y="5666140"/>
            <a:ext cx="279758" cy="282222"/>
          </a:xfrm>
          <a:prstGeom prst="roundRect">
            <a:avLst/>
          </a:prstGeom>
          <a:solidFill>
            <a:srgbClr val="1F9DDD"/>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6300323" y="5481475"/>
            <a:ext cx="1749197" cy="646331"/>
          </a:xfrm>
          <a:prstGeom prst="rect">
            <a:avLst/>
          </a:prstGeom>
          <a:noFill/>
        </p:spPr>
        <p:txBody>
          <a:bodyPr wrap="none" rtlCol="0">
            <a:spAutoFit/>
          </a:bodyPr>
          <a:lstStyle/>
          <a:p>
            <a:r>
              <a:rPr lang="en-US" dirty="0" smtClean="0">
                <a:solidFill>
                  <a:prstClr val="black"/>
                </a:solidFill>
              </a:rPr>
              <a:t>Disease-relevant</a:t>
            </a:r>
          </a:p>
          <a:p>
            <a:r>
              <a:rPr lang="en-US" dirty="0" smtClean="0">
                <a:solidFill>
                  <a:prstClr val="black"/>
                </a:solidFill>
              </a:rPr>
              <a:t>SNP</a:t>
            </a:r>
            <a:endParaRPr lang="en-US" dirty="0">
              <a:solidFill>
                <a:prstClr val="black"/>
              </a:solidFill>
            </a:endParaRPr>
          </a:p>
        </p:txBody>
      </p:sp>
      <p:sp>
        <p:nvSpPr>
          <p:cNvPr id="25" name="TextBox 24"/>
          <p:cNvSpPr txBox="1"/>
          <p:nvPr/>
        </p:nvSpPr>
        <p:spPr>
          <a:xfrm>
            <a:off x="7638460" y="6488668"/>
            <a:ext cx="1505540" cy="369332"/>
          </a:xfrm>
          <a:prstGeom prst="rect">
            <a:avLst/>
          </a:prstGeom>
          <a:noFill/>
        </p:spPr>
        <p:txBody>
          <a:bodyPr wrap="none" rtlCol="0">
            <a:spAutoFit/>
          </a:bodyPr>
          <a:lstStyle/>
          <a:p>
            <a:pPr algn="r"/>
            <a:r>
              <a:rPr lang="en-US" dirty="0" smtClean="0">
                <a:solidFill>
                  <a:srgbClr val="000000"/>
                </a:solidFill>
              </a:rPr>
              <a:t>Gerald </a:t>
            </a:r>
            <a:r>
              <a:rPr lang="en-US" dirty="0" err="1" smtClean="0">
                <a:solidFill>
                  <a:srgbClr val="000000"/>
                </a:solidFill>
              </a:rPr>
              <a:t>Quon</a:t>
            </a:r>
            <a:endParaRPr lang="en-US" dirty="0">
              <a:solidFill>
                <a:srgbClr val="000000"/>
              </a:solidFill>
            </a:endParaRPr>
          </a:p>
        </p:txBody>
      </p:sp>
    </p:spTree>
    <p:extLst>
      <p:ext uri="{BB962C8B-B14F-4D97-AF65-F5344CB8AC3E}">
        <p14:creationId xmlns:p14="http://schemas.microsoft.com/office/powerpoint/2010/main" xmlns="" val="26354242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180.cc.pdf"/>
          <p:cNvPicPr>
            <a:picLocks noChangeAspect="1"/>
          </p:cNvPicPr>
          <p:nvPr/>
        </p:nvPicPr>
        <p:blipFill rotWithShape="1">
          <a:blip r:embed="rId3" cstate="print">
            <a:extLst>
              <a:ext uri="{28A0092B-C50C-407E-A947-70E740481C1C}">
                <a14:useLocalDpi xmlns:a14="http://schemas.microsoft.com/office/drawing/2010/main" xmlns="" val="0"/>
              </a:ext>
            </a:extLst>
          </a:blip>
          <a:srcRect l="15913" r="-98" b="18125"/>
          <a:stretch/>
        </p:blipFill>
        <p:spPr>
          <a:xfrm>
            <a:off x="557784" y="576562"/>
            <a:ext cx="2432304" cy="2084832"/>
          </a:xfrm>
          <a:prstGeom prst="rect">
            <a:avLst/>
          </a:prstGeom>
        </p:spPr>
      </p:pic>
      <p:pic>
        <p:nvPicPr>
          <p:cNvPr id="10" name="Picture 9"/>
          <p:cNvPicPr>
            <a:picLocks noChangeAspect="1"/>
          </p:cNvPicPr>
          <p:nvPr/>
        </p:nvPicPr>
        <p:blipFill>
          <a:blip r:embed="rId4" cstate="print"/>
          <a:stretch>
            <a:fillRect/>
          </a:stretch>
        </p:blipFill>
        <p:spPr>
          <a:xfrm>
            <a:off x="3117150" y="1066800"/>
            <a:ext cx="6005157" cy="4798165"/>
          </a:xfrm>
          <a:prstGeom prst="rect">
            <a:avLst/>
          </a:prstGeom>
        </p:spPr>
      </p:pic>
      <p:sp>
        <p:nvSpPr>
          <p:cNvPr id="11" name="Rectangle 10"/>
          <p:cNvSpPr/>
          <p:nvPr/>
        </p:nvSpPr>
        <p:spPr>
          <a:xfrm>
            <a:off x="7054192" y="676076"/>
            <a:ext cx="880307" cy="179178"/>
          </a:xfrm>
          <a:prstGeom prst="rect">
            <a:avLst/>
          </a:prstGeom>
          <a:gradFill flip="none" rotWithShape="1">
            <a:gsLst>
              <a:gs pos="0">
                <a:schemeClr val="bg1"/>
              </a:gs>
              <a:gs pos="100000">
                <a:srgbClr val="FF7C1D"/>
              </a:gs>
            </a:gsLst>
            <a:lin ang="0" scaled="1"/>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TextBox 11"/>
          <p:cNvSpPr txBox="1"/>
          <p:nvPr/>
        </p:nvSpPr>
        <p:spPr>
          <a:xfrm>
            <a:off x="5853585" y="503803"/>
            <a:ext cx="1200607" cy="523220"/>
          </a:xfrm>
          <a:prstGeom prst="rect">
            <a:avLst/>
          </a:prstGeom>
          <a:noFill/>
        </p:spPr>
        <p:txBody>
          <a:bodyPr wrap="none" rtlCol="0">
            <a:spAutoFit/>
          </a:bodyPr>
          <a:lstStyle/>
          <a:p>
            <a:r>
              <a:rPr lang="en-US" sz="1400" dirty="0">
                <a:solidFill>
                  <a:prstClr val="black"/>
                </a:solidFill>
              </a:rPr>
              <a:t>P</a:t>
            </a:r>
            <a:r>
              <a:rPr lang="en-US" sz="1400" dirty="0" smtClean="0">
                <a:solidFill>
                  <a:prstClr val="black"/>
                </a:solidFill>
              </a:rPr>
              <a:t>oorly ranked </a:t>
            </a:r>
          </a:p>
          <a:p>
            <a:r>
              <a:rPr lang="en-US" sz="1400" dirty="0" smtClean="0">
                <a:solidFill>
                  <a:prstClr val="black"/>
                </a:solidFill>
              </a:rPr>
              <a:t>SNP nearby</a:t>
            </a:r>
            <a:endParaRPr lang="en-US" sz="1400" dirty="0">
              <a:solidFill>
                <a:prstClr val="black"/>
              </a:solidFill>
            </a:endParaRPr>
          </a:p>
        </p:txBody>
      </p:sp>
      <p:sp>
        <p:nvSpPr>
          <p:cNvPr id="13" name="TextBox 12"/>
          <p:cNvSpPr txBox="1"/>
          <p:nvPr/>
        </p:nvSpPr>
        <p:spPr>
          <a:xfrm>
            <a:off x="7934499" y="503803"/>
            <a:ext cx="1187808" cy="523220"/>
          </a:xfrm>
          <a:prstGeom prst="rect">
            <a:avLst/>
          </a:prstGeom>
          <a:noFill/>
        </p:spPr>
        <p:txBody>
          <a:bodyPr wrap="none" rtlCol="0">
            <a:spAutoFit/>
          </a:bodyPr>
          <a:lstStyle/>
          <a:p>
            <a:r>
              <a:rPr lang="en-US" sz="1400" dirty="0" smtClean="0">
                <a:solidFill>
                  <a:prstClr val="black"/>
                </a:solidFill>
              </a:rPr>
              <a:t>Highly ranked</a:t>
            </a:r>
          </a:p>
          <a:p>
            <a:r>
              <a:rPr lang="en-US" sz="1400" dirty="0" smtClean="0">
                <a:solidFill>
                  <a:prstClr val="black"/>
                </a:solidFill>
              </a:rPr>
              <a:t>SNP nearby</a:t>
            </a:r>
            <a:endParaRPr lang="en-US" sz="1400" dirty="0">
              <a:solidFill>
                <a:prstClr val="black"/>
              </a:solidFill>
            </a:endParaRPr>
          </a:p>
        </p:txBody>
      </p:sp>
      <p:pic>
        <p:nvPicPr>
          <p:cNvPr id="16" name="Picture 15" descr="180.theta.pdf"/>
          <p:cNvPicPr>
            <a:picLocks noChangeAspect="1"/>
          </p:cNvPicPr>
          <p:nvPr/>
        </p:nvPicPr>
        <p:blipFill rotWithShape="1">
          <a:blip r:embed="rId5" cstate="print">
            <a:extLst>
              <a:ext uri="{28A0092B-C50C-407E-A947-70E740481C1C}">
                <a14:useLocalDpi xmlns:a14="http://schemas.microsoft.com/office/drawing/2010/main" xmlns="" val="0"/>
              </a:ext>
            </a:extLst>
          </a:blip>
          <a:srcRect l="15861" r="-99" b="18838"/>
          <a:stretch/>
        </p:blipFill>
        <p:spPr>
          <a:xfrm>
            <a:off x="566928" y="3198691"/>
            <a:ext cx="2423160" cy="1984248"/>
          </a:xfrm>
          <a:prstGeom prst="rect">
            <a:avLst/>
          </a:prstGeom>
        </p:spPr>
      </p:pic>
      <p:cxnSp>
        <p:nvCxnSpPr>
          <p:cNvPr id="19" name="Straight Connector 18"/>
          <p:cNvCxnSpPr/>
          <p:nvPr/>
        </p:nvCxnSpPr>
        <p:spPr>
          <a:xfrm flipV="1">
            <a:off x="2655350" y="676076"/>
            <a:ext cx="0" cy="186631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2655350" y="3237955"/>
            <a:ext cx="0" cy="186631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3711" y="2497824"/>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18" name="TextBox 17"/>
          <p:cNvSpPr txBox="1"/>
          <p:nvPr/>
        </p:nvSpPr>
        <p:spPr>
          <a:xfrm>
            <a:off x="2718333" y="2497824"/>
            <a:ext cx="314659" cy="400110"/>
          </a:xfrm>
          <a:prstGeom prst="rect">
            <a:avLst/>
          </a:prstGeom>
          <a:noFill/>
        </p:spPr>
        <p:txBody>
          <a:bodyPr wrap="none" rtlCol="0">
            <a:spAutoFit/>
          </a:bodyPr>
          <a:lstStyle/>
          <a:p>
            <a:r>
              <a:rPr lang="en-US" sz="2000" dirty="0" smtClean="0">
                <a:solidFill>
                  <a:prstClr val="black"/>
                </a:solidFill>
              </a:rPr>
              <a:t>1</a:t>
            </a:r>
            <a:endParaRPr lang="en-US" sz="2000" dirty="0">
              <a:solidFill>
                <a:prstClr val="black"/>
              </a:solidFill>
            </a:endParaRPr>
          </a:p>
        </p:txBody>
      </p:sp>
      <p:sp>
        <p:nvSpPr>
          <p:cNvPr id="21" name="TextBox 20"/>
          <p:cNvSpPr txBox="1"/>
          <p:nvPr/>
        </p:nvSpPr>
        <p:spPr>
          <a:xfrm>
            <a:off x="723481" y="2660649"/>
            <a:ext cx="2137124" cy="461665"/>
          </a:xfrm>
          <a:prstGeom prst="rect">
            <a:avLst/>
          </a:prstGeom>
          <a:noFill/>
        </p:spPr>
        <p:txBody>
          <a:bodyPr wrap="none" rtlCol="0">
            <a:spAutoFit/>
          </a:bodyPr>
          <a:lstStyle/>
          <a:p>
            <a:r>
              <a:rPr lang="en-US" sz="2400" dirty="0">
                <a:solidFill>
                  <a:prstClr val="black"/>
                </a:solidFill>
              </a:rPr>
              <a:t>p</a:t>
            </a:r>
            <a:r>
              <a:rPr lang="en-US" sz="2400" dirty="0" smtClean="0">
                <a:solidFill>
                  <a:prstClr val="black"/>
                </a:solidFill>
              </a:rPr>
              <a:t>(SNP relevant)</a:t>
            </a:r>
            <a:endParaRPr lang="en-US" sz="2400" dirty="0">
              <a:solidFill>
                <a:prstClr val="black"/>
              </a:solidFill>
            </a:endParaRPr>
          </a:p>
        </p:txBody>
      </p:sp>
      <p:sp>
        <p:nvSpPr>
          <p:cNvPr id="22" name="TextBox 21"/>
          <p:cNvSpPr txBox="1"/>
          <p:nvPr/>
        </p:nvSpPr>
        <p:spPr>
          <a:xfrm rot="16200000">
            <a:off x="-693069" y="1417671"/>
            <a:ext cx="1754206" cy="461665"/>
          </a:xfrm>
          <a:prstGeom prst="rect">
            <a:avLst/>
          </a:prstGeom>
          <a:noFill/>
        </p:spPr>
        <p:txBody>
          <a:bodyPr wrap="none" rtlCol="0">
            <a:spAutoFit/>
          </a:bodyPr>
          <a:lstStyle/>
          <a:p>
            <a:r>
              <a:rPr lang="en-US" sz="2400" dirty="0" smtClean="0">
                <a:solidFill>
                  <a:prstClr val="black"/>
                </a:solidFill>
              </a:rPr>
              <a:t># SNPs (p&gt;0)</a:t>
            </a:r>
            <a:endParaRPr lang="en-US" sz="2400" dirty="0">
              <a:solidFill>
                <a:prstClr val="black"/>
              </a:solidFill>
            </a:endParaRPr>
          </a:p>
        </p:txBody>
      </p:sp>
      <p:sp>
        <p:nvSpPr>
          <p:cNvPr id="23" name="TextBox 22"/>
          <p:cNvSpPr txBox="1"/>
          <p:nvPr/>
        </p:nvSpPr>
        <p:spPr>
          <a:xfrm>
            <a:off x="299870" y="2235546"/>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24" name="TextBox 23"/>
          <p:cNvSpPr txBox="1"/>
          <p:nvPr/>
        </p:nvSpPr>
        <p:spPr>
          <a:xfrm>
            <a:off x="-55014" y="472642"/>
            <a:ext cx="704640" cy="400110"/>
          </a:xfrm>
          <a:prstGeom prst="rect">
            <a:avLst/>
          </a:prstGeom>
          <a:noFill/>
        </p:spPr>
        <p:txBody>
          <a:bodyPr wrap="none" rtlCol="0">
            <a:spAutoFit/>
          </a:bodyPr>
          <a:lstStyle/>
          <a:p>
            <a:r>
              <a:rPr lang="en-US" sz="2000" dirty="0" smtClean="0">
                <a:solidFill>
                  <a:prstClr val="black"/>
                </a:solidFill>
              </a:rPr>
              <a:t>1200</a:t>
            </a:r>
            <a:endParaRPr lang="en-US" sz="2000" dirty="0">
              <a:solidFill>
                <a:prstClr val="black"/>
              </a:solidFill>
            </a:endParaRPr>
          </a:p>
        </p:txBody>
      </p:sp>
      <p:sp>
        <p:nvSpPr>
          <p:cNvPr id="25" name="TextBox 24"/>
          <p:cNvSpPr txBox="1"/>
          <p:nvPr/>
        </p:nvSpPr>
        <p:spPr>
          <a:xfrm>
            <a:off x="566044" y="5072587"/>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26" name="TextBox 25"/>
          <p:cNvSpPr txBox="1"/>
          <p:nvPr/>
        </p:nvSpPr>
        <p:spPr>
          <a:xfrm>
            <a:off x="2760666" y="5072587"/>
            <a:ext cx="314659" cy="400110"/>
          </a:xfrm>
          <a:prstGeom prst="rect">
            <a:avLst/>
          </a:prstGeom>
          <a:noFill/>
        </p:spPr>
        <p:txBody>
          <a:bodyPr wrap="none" rtlCol="0">
            <a:spAutoFit/>
          </a:bodyPr>
          <a:lstStyle/>
          <a:p>
            <a:r>
              <a:rPr lang="en-US" sz="2000" dirty="0" smtClean="0">
                <a:solidFill>
                  <a:prstClr val="black"/>
                </a:solidFill>
              </a:rPr>
              <a:t>1</a:t>
            </a:r>
            <a:endParaRPr lang="en-US" sz="2000" dirty="0">
              <a:solidFill>
                <a:prstClr val="black"/>
              </a:solidFill>
            </a:endParaRPr>
          </a:p>
        </p:txBody>
      </p:sp>
      <p:sp>
        <p:nvSpPr>
          <p:cNvPr id="27" name="TextBox 26"/>
          <p:cNvSpPr txBox="1"/>
          <p:nvPr/>
        </p:nvSpPr>
        <p:spPr>
          <a:xfrm>
            <a:off x="709370" y="5235412"/>
            <a:ext cx="2250887" cy="461665"/>
          </a:xfrm>
          <a:prstGeom prst="rect">
            <a:avLst/>
          </a:prstGeom>
          <a:noFill/>
        </p:spPr>
        <p:txBody>
          <a:bodyPr wrap="none" rtlCol="0">
            <a:spAutoFit/>
          </a:bodyPr>
          <a:lstStyle/>
          <a:p>
            <a:r>
              <a:rPr lang="en-US" sz="2400" dirty="0">
                <a:solidFill>
                  <a:prstClr val="black"/>
                </a:solidFill>
              </a:rPr>
              <a:t>p</a:t>
            </a:r>
            <a:r>
              <a:rPr lang="en-US" sz="2400" dirty="0" smtClean="0">
                <a:solidFill>
                  <a:prstClr val="black"/>
                </a:solidFill>
              </a:rPr>
              <a:t>(gene relevant)</a:t>
            </a:r>
            <a:endParaRPr lang="en-US" sz="2400" dirty="0">
              <a:solidFill>
                <a:prstClr val="black"/>
              </a:solidFill>
            </a:endParaRPr>
          </a:p>
        </p:txBody>
      </p:sp>
      <p:sp>
        <p:nvSpPr>
          <p:cNvPr id="28" name="TextBox 27"/>
          <p:cNvSpPr txBox="1"/>
          <p:nvPr/>
        </p:nvSpPr>
        <p:spPr>
          <a:xfrm rot="16200000">
            <a:off x="-394160" y="4076322"/>
            <a:ext cx="1140757" cy="461665"/>
          </a:xfrm>
          <a:prstGeom prst="rect">
            <a:avLst/>
          </a:prstGeom>
          <a:noFill/>
        </p:spPr>
        <p:txBody>
          <a:bodyPr wrap="none" rtlCol="0">
            <a:spAutoFit/>
          </a:bodyPr>
          <a:lstStyle/>
          <a:p>
            <a:r>
              <a:rPr lang="en-US" sz="2400" dirty="0" smtClean="0">
                <a:solidFill>
                  <a:prstClr val="black"/>
                </a:solidFill>
              </a:rPr>
              <a:t># genes</a:t>
            </a:r>
            <a:endParaRPr lang="en-US" sz="2400" dirty="0">
              <a:solidFill>
                <a:prstClr val="black"/>
              </a:solidFill>
            </a:endParaRPr>
          </a:p>
        </p:txBody>
      </p:sp>
      <p:sp>
        <p:nvSpPr>
          <p:cNvPr id="29" name="TextBox 28"/>
          <p:cNvSpPr txBox="1"/>
          <p:nvPr/>
        </p:nvSpPr>
        <p:spPr>
          <a:xfrm>
            <a:off x="320275" y="4795420"/>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30" name="TextBox 29"/>
          <p:cNvSpPr txBox="1"/>
          <p:nvPr/>
        </p:nvSpPr>
        <p:spPr>
          <a:xfrm>
            <a:off x="78279" y="3230070"/>
            <a:ext cx="561246" cy="400110"/>
          </a:xfrm>
          <a:prstGeom prst="rect">
            <a:avLst/>
          </a:prstGeom>
          <a:noFill/>
        </p:spPr>
        <p:txBody>
          <a:bodyPr wrap="none" rtlCol="0">
            <a:spAutoFit/>
          </a:bodyPr>
          <a:lstStyle/>
          <a:p>
            <a:r>
              <a:rPr lang="en-US" sz="2000" dirty="0" smtClean="0">
                <a:solidFill>
                  <a:prstClr val="black"/>
                </a:solidFill>
              </a:rPr>
              <a:t>15k</a:t>
            </a:r>
            <a:endParaRPr lang="en-US" sz="2000" dirty="0">
              <a:solidFill>
                <a:prstClr val="black"/>
              </a:solidFill>
            </a:endParaRPr>
          </a:p>
        </p:txBody>
      </p:sp>
      <p:sp>
        <p:nvSpPr>
          <p:cNvPr id="31" name="Title 1"/>
          <p:cNvSpPr txBox="1">
            <a:spLocks/>
          </p:cNvSpPr>
          <p:nvPr/>
        </p:nvSpPr>
        <p:spPr bwMode="auto">
          <a:xfrm>
            <a:off x="0" y="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p>
            <a:pPr algn="ctr" eaLnBrk="0" fontAlgn="base" hangingPunct="0">
              <a:spcBef>
                <a:spcPct val="0"/>
              </a:spcBef>
              <a:spcAft>
                <a:spcPct val="0"/>
              </a:spcAft>
              <a:defRPr/>
            </a:pPr>
            <a:r>
              <a:rPr lang="en-US" sz="4400" b="1" dirty="0" smtClean="0">
                <a:solidFill>
                  <a:prstClr val="black"/>
                </a:solidFill>
              </a:rPr>
              <a:t>Example 1: MAZ predicted role in T1D</a:t>
            </a:r>
            <a:endParaRPr lang="en-US" sz="4400" b="1" dirty="0">
              <a:solidFill>
                <a:prstClr val="black"/>
              </a:solidFill>
            </a:endParaRPr>
          </a:p>
        </p:txBody>
      </p:sp>
      <p:sp>
        <p:nvSpPr>
          <p:cNvPr id="33" name="Oval 32"/>
          <p:cNvSpPr/>
          <p:nvPr/>
        </p:nvSpPr>
        <p:spPr>
          <a:xfrm>
            <a:off x="6324600" y="3048000"/>
            <a:ext cx="946808" cy="815358"/>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0" y="5780782"/>
            <a:ext cx="9144000" cy="1077218"/>
          </a:xfrm>
          <a:prstGeom prst="rect">
            <a:avLst/>
          </a:prstGeom>
        </p:spPr>
        <p:txBody>
          <a:bodyPr wrap="square">
            <a:spAutoFit/>
          </a:bodyPr>
          <a:lstStyle/>
          <a:p>
            <a:pPr marL="231775" indent="-231775">
              <a:buFont typeface="Arial" pitchFamily="34" charset="0"/>
              <a:buChar char="•"/>
            </a:pPr>
            <a:r>
              <a:rPr lang="en-US" sz="3200" b="1" dirty="0" smtClean="0">
                <a:solidFill>
                  <a:prstClr val="black"/>
                </a:solidFill>
              </a:rPr>
              <a:t>MAZ no direct assoc, but clusters w/ many T1D hits</a:t>
            </a:r>
          </a:p>
          <a:p>
            <a:pPr marL="231775" indent="-231775">
              <a:buFont typeface="Arial" pitchFamily="34" charset="0"/>
              <a:buChar char="•"/>
            </a:pPr>
            <a:r>
              <a:rPr lang="en-US" sz="3200" b="1" dirty="0" smtClean="0">
                <a:solidFill>
                  <a:prstClr val="black"/>
                </a:solidFill>
              </a:rPr>
              <a:t>MAZ indeed known regulator of insulin expression</a:t>
            </a:r>
            <a:endParaRPr lang="en-US" sz="3200" b="1" dirty="0">
              <a:solidFill>
                <a:prstClr val="black"/>
              </a:solidFill>
            </a:endParaRPr>
          </a:p>
        </p:txBody>
      </p:sp>
      <p:sp>
        <p:nvSpPr>
          <p:cNvPr id="32" name="TextBox 31"/>
          <p:cNvSpPr txBox="1"/>
          <p:nvPr/>
        </p:nvSpPr>
        <p:spPr>
          <a:xfrm>
            <a:off x="7638460" y="5562600"/>
            <a:ext cx="1505540" cy="369332"/>
          </a:xfrm>
          <a:prstGeom prst="rect">
            <a:avLst/>
          </a:prstGeom>
          <a:noFill/>
        </p:spPr>
        <p:txBody>
          <a:bodyPr wrap="none" rtlCol="0">
            <a:spAutoFit/>
          </a:bodyPr>
          <a:lstStyle/>
          <a:p>
            <a:pPr algn="r"/>
            <a:r>
              <a:rPr lang="en-US" dirty="0" smtClean="0">
                <a:solidFill>
                  <a:prstClr val="black"/>
                </a:solidFill>
              </a:rPr>
              <a:t>Gerald </a:t>
            </a:r>
            <a:r>
              <a:rPr lang="en-US" dirty="0" err="1" smtClean="0">
                <a:solidFill>
                  <a:prstClr val="black"/>
                </a:solidFill>
              </a:rPr>
              <a:t>Quon</a:t>
            </a:r>
            <a:endParaRPr lang="en-US" dirty="0">
              <a:solidFill>
                <a:prstClr val="black"/>
              </a:solidFill>
            </a:endParaRPr>
          </a:p>
        </p:txBody>
      </p:sp>
    </p:spTree>
    <p:extLst>
      <p:ext uri="{BB962C8B-B14F-4D97-AF65-F5344CB8AC3E}">
        <p14:creationId xmlns:p14="http://schemas.microsoft.com/office/powerpoint/2010/main" xmlns="" val="4011964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b="1" dirty="0" smtClean="0"/>
              <a:t>Example 2: SP3 predicted role in MS</a:t>
            </a:r>
            <a:endParaRPr lang="en-US" b="1" dirty="0"/>
          </a:p>
        </p:txBody>
      </p:sp>
      <p:pic>
        <p:nvPicPr>
          <p:cNvPr id="10" name="Picture 9"/>
          <p:cNvPicPr>
            <a:picLocks noChangeAspect="1"/>
          </p:cNvPicPr>
          <p:nvPr/>
        </p:nvPicPr>
        <p:blipFill>
          <a:blip r:embed="rId3" cstate="print"/>
          <a:stretch>
            <a:fillRect/>
          </a:stretch>
        </p:blipFill>
        <p:spPr>
          <a:xfrm>
            <a:off x="2971800" y="1630992"/>
            <a:ext cx="6167038" cy="4234086"/>
          </a:xfrm>
          <a:prstGeom prst="rect">
            <a:avLst/>
          </a:prstGeom>
        </p:spPr>
      </p:pic>
      <p:sp>
        <p:nvSpPr>
          <p:cNvPr id="11" name="Rectangle 10"/>
          <p:cNvSpPr/>
          <p:nvPr/>
        </p:nvSpPr>
        <p:spPr>
          <a:xfrm>
            <a:off x="6915456" y="802358"/>
            <a:ext cx="880307" cy="179178"/>
          </a:xfrm>
          <a:prstGeom prst="rect">
            <a:avLst/>
          </a:prstGeom>
          <a:gradFill flip="none" rotWithShape="1">
            <a:gsLst>
              <a:gs pos="0">
                <a:schemeClr val="bg1"/>
              </a:gs>
              <a:gs pos="100000">
                <a:srgbClr val="FF7C1D"/>
              </a:gs>
            </a:gsLst>
            <a:lin ang="0" scaled="1"/>
            <a:tileRect/>
          </a:gra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TextBox 11"/>
          <p:cNvSpPr txBox="1"/>
          <p:nvPr/>
        </p:nvSpPr>
        <p:spPr>
          <a:xfrm>
            <a:off x="5714849" y="630085"/>
            <a:ext cx="1200607" cy="523220"/>
          </a:xfrm>
          <a:prstGeom prst="rect">
            <a:avLst/>
          </a:prstGeom>
          <a:noFill/>
        </p:spPr>
        <p:txBody>
          <a:bodyPr wrap="none" rtlCol="0">
            <a:spAutoFit/>
          </a:bodyPr>
          <a:lstStyle/>
          <a:p>
            <a:r>
              <a:rPr lang="en-US" sz="1400" dirty="0">
                <a:solidFill>
                  <a:prstClr val="black"/>
                </a:solidFill>
              </a:rPr>
              <a:t>P</a:t>
            </a:r>
            <a:r>
              <a:rPr lang="en-US" sz="1400" dirty="0" smtClean="0">
                <a:solidFill>
                  <a:prstClr val="black"/>
                </a:solidFill>
              </a:rPr>
              <a:t>oorly ranked </a:t>
            </a:r>
          </a:p>
          <a:p>
            <a:r>
              <a:rPr lang="en-US" sz="1400" dirty="0" smtClean="0">
                <a:solidFill>
                  <a:prstClr val="black"/>
                </a:solidFill>
              </a:rPr>
              <a:t>SNP nearby</a:t>
            </a:r>
            <a:endParaRPr lang="en-US" sz="1400" dirty="0">
              <a:solidFill>
                <a:prstClr val="black"/>
              </a:solidFill>
            </a:endParaRPr>
          </a:p>
        </p:txBody>
      </p:sp>
      <p:sp>
        <p:nvSpPr>
          <p:cNvPr id="13" name="TextBox 12"/>
          <p:cNvSpPr txBox="1"/>
          <p:nvPr/>
        </p:nvSpPr>
        <p:spPr>
          <a:xfrm>
            <a:off x="7795763" y="630085"/>
            <a:ext cx="1187808" cy="523220"/>
          </a:xfrm>
          <a:prstGeom prst="rect">
            <a:avLst/>
          </a:prstGeom>
          <a:noFill/>
        </p:spPr>
        <p:txBody>
          <a:bodyPr wrap="none" rtlCol="0">
            <a:spAutoFit/>
          </a:bodyPr>
          <a:lstStyle/>
          <a:p>
            <a:r>
              <a:rPr lang="en-US" sz="1400" dirty="0" smtClean="0">
                <a:solidFill>
                  <a:prstClr val="black"/>
                </a:solidFill>
              </a:rPr>
              <a:t>Highly ranked</a:t>
            </a:r>
          </a:p>
          <a:p>
            <a:r>
              <a:rPr lang="en-US" sz="1400" dirty="0" smtClean="0">
                <a:solidFill>
                  <a:prstClr val="black"/>
                </a:solidFill>
              </a:rPr>
              <a:t>SNP nearby</a:t>
            </a:r>
            <a:endParaRPr lang="en-US" sz="1400" dirty="0">
              <a:solidFill>
                <a:prstClr val="black"/>
              </a:solidFill>
            </a:endParaRPr>
          </a:p>
        </p:txBody>
      </p:sp>
      <p:pic>
        <p:nvPicPr>
          <p:cNvPr id="14" name="Picture 13" descr="139.cc.pdf"/>
          <p:cNvPicPr>
            <a:picLocks noChangeAspect="1"/>
          </p:cNvPicPr>
          <p:nvPr/>
        </p:nvPicPr>
        <p:blipFill rotWithShape="1">
          <a:blip r:embed="rId4" cstate="print">
            <a:extLst>
              <a:ext uri="{28A0092B-C50C-407E-A947-70E740481C1C}">
                <a14:useLocalDpi xmlns:a14="http://schemas.microsoft.com/office/drawing/2010/main" xmlns="" val="0"/>
              </a:ext>
            </a:extLst>
          </a:blip>
          <a:srcRect l="16002" r="27" b="18511"/>
          <a:stretch/>
        </p:blipFill>
        <p:spPr>
          <a:xfrm>
            <a:off x="530352" y="600338"/>
            <a:ext cx="2404872" cy="2002536"/>
          </a:xfrm>
          <a:prstGeom prst="rect">
            <a:avLst/>
          </a:prstGeom>
        </p:spPr>
      </p:pic>
      <p:pic>
        <p:nvPicPr>
          <p:cNvPr id="15" name="Picture 14" descr="139.theta.pdf"/>
          <p:cNvPicPr>
            <a:picLocks noChangeAspect="1"/>
          </p:cNvPicPr>
          <p:nvPr/>
        </p:nvPicPr>
        <p:blipFill rotWithShape="1">
          <a:blip r:embed="rId5" cstate="print">
            <a:extLst>
              <a:ext uri="{28A0092B-C50C-407E-A947-70E740481C1C}">
                <a14:useLocalDpi xmlns:a14="http://schemas.microsoft.com/office/drawing/2010/main" xmlns="" val="0"/>
              </a:ext>
            </a:extLst>
          </a:blip>
          <a:srcRect l="15860" r="-44" b="18024"/>
          <a:stretch/>
        </p:blipFill>
        <p:spPr>
          <a:xfrm>
            <a:off x="530352" y="3344128"/>
            <a:ext cx="2432304" cy="2066544"/>
          </a:xfrm>
          <a:prstGeom prst="rect">
            <a:avLst/>
          </a:prstGeom>
        </p:spPr>
      </p:pic>
      <p:cxnSp>
        <p:nvCxnSpPr>
          <p:cNvPr id="16" name="Straight Connector 15"/>
          <p:cNvCxnSpPr/>
          <p:nvPr/>
        </p:nvCxnSpPr>
        <p:spPr>
          <a:xfrm flipV="1">
            <a:off x="2626488" y="616068"/>
            <a:ext cx="0" cy="186631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626488" y="3394397"/>
            <a:ext cx="0" cy="186631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23711" y="2482382"/>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18" name="TextBox 17"/>
          <p:cNvSpPr txBox="1"/>
          <p:nvPr/>
        </p:nvSpPr>
        <p:spPr>
          <a:xfrm>
            <a:off x="2718333" y="2482382"/>
            <a:ext cx="314659" cy="400110"/>
          </a:xfrm>
          <a:prstGeom prst="rect">
            <a:avLst/>
          </a:prstGeom>
          <a:noFill/>
        </p:spPr>
        <p:txBody>
          <a:bodyPr wrap="none" rtlCol="0">
            <a:spAutoFit/>
          </a:bodyPr>
          <a:lstStyle/>
          <a:p>
            <a:r>
              <a:rPr lang="en-US" sz="2000" dirty="0" smtClean="0">
                <a:solidFill>
                  <a:prstClr val="black"/>
                </a:solidFill>
              </a:rPr>
              <a:t>1</a:t>
            </a:r>
            <a:endParaRPr lang="en-US" sz="2000" dirty="0">
              <a:solidFill>
                <a:prstClr val="black"/>
              </a:solidFill>
            </a:endParaRPr>
          </a:p>
        </p:txBody>
      </p:sp>
      <p:sp>
        <p:nvSpPr>
          <p:cNvPr id="19" name="TextBox 18"/>
          <p:cNvSpPr txBox="1"/>
          <p:nvPr/>
        </p:nvSpPr>
        <p:spPr>
          <a:xfrm>
            <a:off x="723481" y="2645207"/>
            <a:ext cx="2137124" cy="461665"/>
          </a:xfrm>
          <a:prstGeom prst="rect">
            <a:avLst/>
          </a:prstGeom>
          <a:noFill/>
        </p:spPr>
        <p:txBody>
          <a:bodyPr wrap="none" rtlCol="0">
            <a:spAutoFit/>
          </a:bodyPr>
          <a:lstStyle/>
          <a:p>
            <a:r>
              <a:rPr lang="en-US" sz="2400" dirty="0">
                <a:solidFill>
                  <a:prstClr val="black"/>
                </a:solidFill>
              </a:rPr>
              <a:t>p</a:t>
            </a:r>
            <a:r>
              <a:rPr lang="en-US" sz="2400" dirty="0" smtClean="0">
                <a:solidFill>
                  <a:prstClr val="black"/>
                </a:solidFill>
              </a:rPr>
              <a:t>(SNP relevant)</a:t>
            </a:r>
            <a:endParaRPr lang="en-US" sz="2400" dirty="0">
              <a:solidFill>
                <a:prstClr val="black"/>
              </a:solidFill>
            </a:endParaRPr>
          </a:p>
        </p:txBody>
      </p:sp>
      <p:sp>
        <p:nvSpPr>
          <p:cNvPr id="20" name="TextBox 19"/>
          <p:cNvSpPr txBox="1"/>
          <p:nvPr/>
        </p:nvSpPr>
        <p:spPr>
          <a:xfrm>
            <a:off x="523711" y="5282921"/>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21" name="TextBox 20"/>
          <p:cNvSpPr txBox="1"/>
          <p:nvPr/>
        </p:nvSpPr>
        <p:spPr>
          <a:xfrm>
            <a:off x="2718333" y="5282921"/>
            <a:ext cx="314659" cy="400110"/>
          </a:xfrm>
          <a:prstGeom prst="rect">
            <a:avLst/>
          </a:prstGeom>
          <a:noFill/>
        </p:spPr>
        <p:txBody>
          <a:bodyPr wrap="none" rtlCol="0">
            <a:spAutoFit/>
          </a:bodyPr>
          <a:lstStyle/>
          <a:p>
            <a:r>
              <a:rPr lang="en-US" sz="2000" dirty="0" smtClean="0">
                <a:solidFill>
                  <a:prstClr val="black"/>
                </a:solidFill>
              </a:rPr>
              <a:t>1</a:t>
            </a:r>
            <a:endParaRPr lang="en-US" sz="2000" dirty="0">
              <a:solidFill>
                <a:prstClr val="black"/>
              </a:solidFill>
            </a:endParaRPr>
          </a:p>
        </p:txBody>
      </p:sp>
      <p:sp>
        <p:nvSpPr>
          <p:cNvPr id="22" name="TextBox 21"/>
          <p:cNvSpPr txBox="1"/>
          <p:nvPr/>
        </p:nvSpPr>
        <p:spPr>
          <a:xfrm>
            <a:off x="667037" y="5445746"/>
            <a:ext cx="2250887" cy="461665"/>
          </a:xfrm>
          <a:prstGeom prst="rect">
            <a:avLst/>
          </a:prstGeom>
          <a:noFill/>
        </p:spPr>
        <p:txBody>
          <a:bodyPr wrap="none" rtlCol="0">
            <a:spAutoFit/>
          </a:bodyPr>
          <a:lstStyle/>
          <a:p>
            <a:r>
              <a:rPr lang="en-US" sz="2400" dirty="0">
                <a:solidFill>
                  <a:prstClr val="black"/>
                </a:solidFill>
              </a:rPr>
              <a:t>p</a:t>
            </a:r>
            <a:r>
              <a:rPr lang="en-US" sz="2400" dirty="0" smtClean="0">
                <a:solidFill>
                  <a:prstClr val="black"/>
                </a:solidFill>
              </a:rPr>
              <a:t>(gene relevant)</a:t>
            </a:r>
            <a:endParaRPr lang="en-US" sz="2400" dirty="0">
              <a:solidFill>
                <a:prstClr val="black"/>
              </a:solidFill>
            </a:endParaRPr>
          </a:p>
        </p:txBody>
      </p:sp>
      <p:sp>
        <p:nvSpPr>
          <p:cNvPr id="23" name="TextBox 22"/>
          <p:cNvSpPr txBox="1"/>
          <p:nvPr/>
        </p:nvSpPr>
        <p:spPr>
          <a:xfrm rot="16200000">
            <a:off x="-735402" y="1388118"/>
            <a:ext cx="1754206" cy="461665"/>
          </a:xfrm>
          <a:prstGeom prst="rect">
            <a:avLst/>
          </a:prstGeom>
          <a:noFill/>
        </p:spPr>
        <p:txBody>
          <a:bodyPr wrap="none" rtlCol="0">
            <a:spAutoFit/>
          </a:bodyPr>
          <a:lstStyle/>
          <a:p>
            <a:r>
              <a:rPr lang="en-US" sz="2400" dirty="0" smtClean="0">
                <a:solidFill>
                  <a:prstClr val="black"/>
                </a:solidFill>
              </a:rPr>
              <a:t># SNPs (p&gt;0)</a:t>
            </a:r>
            <a:endParaRPr lang="en-US" sz="2400" dirty="0">
              <a:solidFill>
                <a:prstClr val="black"/>
              </a:solidFill>
            </a:endParaRPr>
          </a:p>
        </p:txBody>
      </p:sp>
      <p:sp>
        <p:nvSpPr>
          <p:cNvPr id="24" name="TextBox 23"/>
          <p:cNvSpPr txBox="1"/>
          <p:nvPr/>
        </p:nvSpPr>
        <p:spPr>
          <a:xfrm>
            <a:off x="299870" y="2220104"/>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25" name="TextBox 24"/>
          <p:cNvSpPr txBox="1"/>
          <p:nvPr/>
        </p:nvSpPr>
        <p:spPr>
          <a:xfrm>
            <a:off x="15541" y="457200"/>
            <a:ext cx="574647" cy="400110"/>
          </a:xfrm>
          <a:prstGeom prst="rect">
            <a:avLst/>
          </a:prstGeom>
          <a:noFill/>
        </p:spPr>
        <p:txBody>
          <a:bodyPr wrap="none" rtlCol="0">
            <a:spAutoFit/>
          </a:bodyPr>
          <a:lstStyle/>
          <a:p>
            <a:r>
              <a:rPr lang="en-US" sz="2000" dirty="0" smtClean="0">
                <a:solidFill>
                  <a:prstClr val="black"/>
                </a:solidFill>
              </a:rPr>
              <a:t>300</a:t>
            </a:r>
            <a:endParaRPr lang="en-US" sz="2000" dirty="0">
              <a:solidFill>
                <a:prstClr val="black"/>
              </a:solidFill>
            </a:endParaRPr>
          </a:p>
        </p:txBody>
      </p:sp>
      <p:sp>
        <p:nvSpPr>
          <p:cNvPr id="26" name="TextBox 25"/>
          <p:cNvSpPr txBox="1"/>
          <p:nvPr/>
        </p:nvSpPr>
        <p:spPr>
          <a:xfrm rot="16200000">
            <a:off x="-436493" y="4046769"/>
            <a:ext cx="1140757" cy="461665"/>
          </a:xfrm>
          <a:prstGeom prst="rect">
            <a:avLst/>
          </a:prstGeom>
          <a:noFill/>
        </p:spPr>
        <p:txBody>
          <a:bodyPr wrap="none" rtlCol="0">
            <a:spAutoFit/>
          </a:bodyPr>
          <a:lstStyle/>
          <a:p>
            <a:r>
              <a:rPr lang="en-US" sz="2400" dirty="0" smtClean="0">
                <a:solidFill>
                  <a:prstClr val="black"/>
                </a:solidFill>
              </a:rPr>
              <a:t># genes</a:t>
            </a:r>
            <a:endParaRPr lang="en-US" sz="2400" dirty="0">
              <a:solidFill>
                <a:prstClr val="black"/>
              </a:solidFill>
            </a:endParaRPr>
          </a:p>
        </p:txBody>
      </p:sp>
      <p:sp>
        <p:nvSpPr>
          <p:cNvPr id="27" name="TextBox 26"/>
          <p:cNvSpPr txBox="1"/>
          <p:nvPr/>
        </p:nvSpPr>
        <p:spPr>
          <a:xfrm>
            <a:off x="277942" y="5005754"/>
            <a:ext cx="314659" cy="400110"/>
          </a:xfrm>
          <a:prstGeom prst="rect">
            <a:avLst/>
          </a:prstGeom>
          <a:noFill/>
        </p:spPr>
        <p:txBody>
          <a:bodyPr wrap="none" rtlCol="0">
            <a:spAutoFit/>
          </a:bodyPr>
          <a:lstStyle/>
          <a:p>
            <a:r>
              <a:rPr lang="en-US" sz="2000" dirty="0" smtClean="0">
                <a:solidFill>
                  <a:prstClr val="black"/>
                </a:solidFill>
              </a:rPr>
              <a:t>0</a:t>
            </a:r>
            <a:endParaRPr lang="en-US" sz="2000" dirty="0">
              <a:solidFill>
                <a:prstClr val="black"/>
              </a:solidFill>
            </a:endParaRPr>
          </a:p>
        </p:txBody>
      </p:sp>
      <p:sp>
        <p:nvSpPr>
          <p:cNvPr id="28" name="TextBox 27"/>
          <p:cNvSpPr txBox="1"/>
          <p:nvPr/>
        </p:nvSpPr>
        <p:spPr>
          <a:xfrm>
            <a:off x="162945" y="3242850"/>
            <a:ext cx="431253" cy="400110"/>
          </a:xfrm>
          <a:prstGeom prst="rect">
            <a:avLst/>
          </a:prstGeom>
          <a:noFill/>
        </p:spPr>
        <p:txBody>
          <a:bodyPr wrap="none" rtlCol="0">
            <a:spAutoFit/>
          </a:bodyPr>
          <a:lstStyle/>
          <a:p>
            <a:r>
              <a:rPr lang="en-US" sz="2000" dirty="0" smtClean="0">
                <a:solidFill>
                  <a:prstClr val="black"/>
                </a:solidFill>
              </a:rPr>
              <a:t>8k</a:t>
            </a:r>
            <a:endParaRPr lang="en-US" sz="2000" dirty="0">
              <a:solidFill>
                <a:prstClr val="black"/>
              </a:solidFill>
            </a:endParaRPr>
          </a:p>
        </p:txBody>
      </p:sp>
      <p:sp>
        <p:nvSpPr>
          <p:cNvPr id="29" name="Rectangle 28"/>
          <p:cNvSpPr/>
          <p:nvPr/>
        </p:nvSpPr>
        <p:spPr>
          <a:xfrm>
            <a:off x="0" y="5867400"/>
            <a:ext cx="9144000" cy="1077218"/>
          </a:xfrm>
          <a:prstGeom prst="rect">
            <a:avLst/>
          </a:prstGeom>
        </p:spPr>
        <p:txBody>
          <a:bodyPr wrap="square">
            <a:spAutoFit/>
          </a:bodyPr>
          <a:lstStyle/>
          <a:p>
            <a:pPr marL="231775" indent="-231775">
              <a:buFont typeface="Arial" pitchFamily="34" charset="0"/>
              <a:buChar char="•"/>
            </a:pPr>
            <a:r>
              <a:rPr lang="en-US" sz="3200" b="1" dirty="0" smtClean="0">
                <a:solidFill>
                  <a:prstClr val="black"/>
                </a:solidFill>
              </a:rPr>
              <a:t>SP3 no direct assoc but clusters w/ many MS hits</a:t>
            </a:r>
          </a:p>
          <a:p>
            <a:pPr marL="231775" indent="-231775">
              <a:buFont typeface="Arial" pitchFamily="34" charset="0"/>
              <a:buChar char="•"/>
            </a:pPr>
            <a:r>
              <a:rPr lang="en-US" sz="3200" b="1" dirty="0" smtClean="0">
                <a:solidFill>
                  <a:prstClr val="black"/>
                </a:solidFill>
              </a:rPr>
              <a:t>SP3 is indeed down-regulated in MS patients</a:t>
            </a:r>
            <a:endParaRPr lang="en-US" sz="3200" b="1" dirty="0">
              <a:solidFill>
                <a:prstClr val="black"/>
              </a:solidFill>
            </a:endParaRPr>
          </a:p>
        </p:txBody>
      </p:sp>
      <p:sp>
        <p:nvSpPr>
          <p:cNvPr id="30" name="Oval 29"/>
          <p:cNvSpPr/>
          <p:nvPr/>
        </p:nvSpPr>
        <p:spPr>
          <a:xfrm>
            <a:off x="5149192" y="3375642"/>
            <a:ext cx="946808" cy="815358"/>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638460" y="5638800"/>
            <a:ext cx="1505540" cy="369332"/>
          </a:xfrm>
          <a:prstGeom prst="rect">
            <a:avLst/>
          </a:prstGeom>
          <a:noFill/>
        </p:spPr>
        <p:txBody>
          <a:bodyPr wrap="none" rtlCol="0">
            <a:spAutoFit/>
          </a:bodyPr>
          <a:lstStyle/>
          <a:p>
            <a:pPr algn="r"/>
            <a:r>
              <a:rPr lang="en-US" dirty="0" smtClean="0">
                <a:solidFill>
                  <a:prstClr val="black"/>
                </a:solidFill>
              </a:rPr>
              <a:t>Gerald </a:t>
            </a:r>
            <a:r>
              <a:rPr lang="en-US" dirty="0" err="1" smtClean="0">
                <a:solidFill>
                  <a:prstClr val="black"/>
                </a:solidFill>
              </a:rPr>
              <a:t>Quon</a:t>
            </a:r>
            <a:endParaRPr lang="en-US" dirty="0">
              <a:solidFill>
                <a:prstClr val="black"/>
              </a:solidFill>
            </a:endParaRPr>
          </a:p>
        </p:txBody>
      </p:sp>
    </p:spTree>
    <p:extLst>
      <p:ext uri="{BB962C8B-B14F-4D97-AF65-F5344CB8AC3E}">
        <p14:creationId xmlns:p14="http://schemas.microsoft.com/office/powerpoint/2010/main" xmlns="" val="1804395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4000" b="1" dirty="0" smtClean="0"/>
              <a:t># non-genetic hits </a:t>
            </a:r>
            <a:r>
              <a:rPr lang="en-US" sz="4000" dirty="0" smtClean="0">
                <a:sym typeface="Wingdings" pitchFamily="2" charset="2"/>
              </a:rPr>
              <a:t></a:t>
            </a:r>
            <a:r>
              <a:rPr lang="en-US" sz="4000" b="1" dirty="0" smtClean="0">
                <a:sym typeface="Wingdings" pitchFamily="2" charset="2"/>
              </a:rPr>
              <a:t> </a:t>
            </a:r>
            <a:r>
              <a:rPr lang="en-US" sz="4000" b="1" dirty="0" smtClean="0"/>
              <a:t>missing heritability</a:t>
            </a:r>
            <a:endParaRPr lang="en-US" sz="4000" b="1"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0000"/>
          <a:stretch/>
        </p:blipFill>
        <p:spPr bwMode="auto">
          <a:xfrm>
            <a:off x="0" y="762000"/>
            <a:ext cx="8991600" cy="4524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7638460" y="6564868"/>
            <a:ext cx="1505540" cy="369332"/>
          </a:xfrm>
          <a:prstGeom prst="rect">
            <a:avLst/>
          </a:prstGeom>
          <a:noFill/>
        </p:spPr>
        <p:txBody>
          <a:bodyPr wrap="none" rtlCol="0">
            <a:spAutoFit/>
          </a:bodyPr>
          <a:lstStyle/>
          <a:p>
            <a:pPr algn="r"/>
            <a:r>
              <a:rPr lang="en-US" dirty="0" smtClean="0">
                <a:solidFill>
                  <a:prstClr val="black"/>
                </a:solidFill>
              </a:rPr>
              <a:t>Gerald </a:t>
            </a:r>
            <a:r>
              <a:rPr lang="en-US" dirty="0" err="1" smtClean="0">
                <a:solidFill>
                  <a:prstClr val="black"/>
                </a:solidFill>
              </a:rPr>
              <a:t>Quon</a:t>
            </a:r>
            <a:endParaRPr lang="en-US" dirty="0">
              <a:solidFill>
                <a:prstClr val="black"/>
              </a:solidFill>
            </a:endParaRPr>
          </a:p>
        </p:txBody>
      </p:sp>
      <p:sp>
        <p:nvSpPr>
          <p:cNvPr id="3" name="Content Placeholder 2"/>
          <p:cNvSpPr>
            <a:spLocks noGrp="1"/>
          </p:cNvSpPr>
          <p:nvPr>
            <p:ph idx="1"/>
          </p:nvPr>
        </p:nvSpPr>
        <p:spPr>
          <a:xfrm>
            <a:off x="0" y="5181600"/>
            <a:ext cx="9144000" cy="1495425"/>
          </a:xfrm>
        </p:spPr>
        <p:txBody>
          <a:bodyPr/>
          <a:lstStyle/>
          <a:p>
            <a:pPr>
              <a:lnSpc>
                <a:spcPts val="2700"/>
              </a:lnSpc>
            </a:pPr>
            <a:r>
              <a:rPr lang="en-US" dirty="0" smtClean="0"/>
              <a:t>Missing heritability partly due to weak variants</a:t>
            </a:r>
          </a:p>
          <a:p>
            <a:pPr>
              <a:lnSpc>
                <a:spcPts val="2700"/>
              </a:lnSpc>
            </a:pPr>
            <a:r>
              <a:rPr lang="en-US" dirty="0" smtClean="0"/>
              <a:t>Regulators lacking association harbor rare variants</a:t>
            </a:r>
            <a:br>
              <a:rPr lang="en-US" dirty="0" smtClean="0"/>
            </a:br>
            <a:r>
              <a:rPr lang="en-US" sz="2300" dirty="0" smtClean="0"/>
              <a:t>e.g. Coronary artery disease: GATA6 (</a:t>
            </a:r>
            <a:r>
              <a:rPr lang="en-US" sz="2300" dirty="0" err="1" smtClean="0"/>
              <a:t>congential</a:t>
            </a:r>
            <a:r>
              <a:rPr lang="en-US" sz="2300" dirty="0" smtClean="0"/>
              <a:t> heart disease), HNF1A (cardiovascular), PPARG (lipid metabolism, partial </a:t>
            </a:r>
            <a:r>
              <a:rPr lang="en-US" sz="2300" dirty="0" err="1" smtClean="0"/>
              <a:t>lipodystrophy</a:t>
            </a:r>
            <a:r>
              <a:rPr lang="en-US" sz="2300" dirty="0" smtClean="0"/>
              <a:t>)</a:t>
            </a:r>
            <a:endParaRPr lang="en-US" sz="2300" dirty="0"/>
          </a:p>
        </p:txBody>
      </p:sp>
    </p:spTree>
    <p:extLst>
      <p:ext uri="{BB962C8B-B14F-4D97-AF65-F5344CB8AC3E}">
        <p14:creationId xmlns:p14="http://schemas.microsoft.com/office/powerpoint/2010/main" xmlns="" val="42646104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79" t="44131"/>
          <a:stretch>
            <a:fillRect/>
          </a:stretch>
        </p:blipFill>
        <p:spPr bwMode="auto">
          <a:xfrm>
            <a:off x="1" y="685800"/>
            <a:ext cx="9143999"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116114" y="0"/>
            <a:ext cx="9376228" cy="533400"/>
          </a:xfrm>
        </p:spPr>
        <p:txBody>
          <a:bodyPr/>
          <a:lstStyle/>
          <a:p>
            <a:r>
              <a:rPr lang="en-US" sz="3600" dirty="0" smtClean="0"/>
              <a:t>Validate weak </a:t>
            </a:r>
            <a:r>
              <a:rPr lang="en-US" sz="3600" dirty="0" smtClean="0"/>
              <a:t>variant targets in model organisms</a:t>
            </a:r>
            <a:endParaRPr lang="en-US" sz="3600" dirty="0"/>
          </a:p>
        </p:txBody>
      </p:sp>
      <p:sp>
        <p:nvSpPr>
          <p:cNvPr id="3" name="Content Placeholder 2"/>
          <p:cNvSpPr>
            <a:spLocks noGrp="1"/>
          </p:cNvSpPr>
          <p:nvPr>
            <p:ph idx="1"/>
          </p:nvPr>
        </p:nvSpPr>
        <p:spPr>
          <a:xfrm>
            <a:off x="0" y="5486400"/>
            <a:ext cx="9144000" cy="1371600"/>
          </a:xfrm>
        </p:spPr>
        <p:txBody>
          <a:bodyPr/>
          <a:lstStyle/>
          <a:p>
            <a:pPr marL="0" indent="0">
              <a:lnSpc>
                <a:spcPts val="3000"/>
              </a:lnSpc>
              <a:buNone/>
            </a:pPr>
            <a:r>
              <a:rPr lang="en-US" sz="2800" b="1" dirty="0" smtClean="0"/>
              <a:t>Use CRISPR/</a:t>
            </a:r>
            <a:r>
              <a:rPr lang="en-US" sz="2800" b="1" dirty="0" err="1" smtClean="0"/>
              <a:t>Cas</a:t>
            </a:r>
            <a:r>
              <a:rPr lang="en-US" sz="2800" b="1" dirty="0" smtClean="0"/>
              <a:t> to edit nucleotides, knockdown target genes</a:t>
            </a:r>
            <a:endParaRPr lang="en-US" sz="2800" b="1" dirty="0" smtClean="0"/>
          </a:p>
          <a:p>
            <a:pPr marL="0" indent="0">
              <a:lnSpc>
                <a:spcPts val="3000"/>
              </a:lnSpc>
              <a:buNone/>
            </a:pPr>
            <a:r>
              <a:rPr lang="en-US" sz="2800" b="1" dirty="0" smtClean="0"/>
              <a:t>Alzheimer</a:t>
            </a:r>
            <a:r>
              <a:rPr lang="en-US" sz="2800" dirty="0" smtClean="0"/>
              <a:t>:</a:t>
            </a:r>
            <a:r>
              <a:rPr lang="en-US" sz="2800" dirty="0" smtClean="0">
                <a:sym typeface="Wingdings" pitchFamily="2" charset="2"/>
              </a:rPr>
              <a:t> </a:t>
            </a:r>
            <a:r>
              <a:rPr lang="en-US" sz="2800" dirty="0" smtClean="0"/>
              <a:t>Differential activity in mouse </a:t>
            </a:r>
            <a:r>
              <a:rPr lang="en-US" sz="2800" dirty="0" err="1" smtClean="0"/>
              <a:t>neurodegeneration</a:t>
            </a:r>
            <a:endParaRPr lang="en-US" sz="2800" dirty="0" smtClean="0"/>
          </a:p>
          <a:p>
            <a:pPr marL="0" indent="0">
              <a:lnSpc>
                <a:spcPts val="3000"/>
              </a:lnSpc>
              <a:buNone/>
            </a:pPr>
            <a:r>
              <a:rPr lang="en-US" sz="2800" b="1" dirty="0" smtClean="0"/>
              <a:t>Cardiac</a:t>
            </a:r>
            <a:r>
              <a:rPr lang="en-US" sz="2800" dirty="0" smtClean="0"/>
              <a:t>: </a:t>
            </a:r>
            <a:r>
              <a:rPr lang="en-US" sz="2800" dirty="0" err="1" smtClean="0"/>
              <a:t>Repolarization</a:t>
            </a:r>
            <a:r>
              <a:rPr lang="en-US" sz="2800" dirty="0" smtClean="0"/>
              <a:t> interval in </a:t>
            </a:r>
            <a:r>
              <a:rPr lang="en-US" sz="2800" dirty="0" err="1" smtClean="0"/>
              <a:t>zebrafish</a:t>
            </a:r>
            <a:r>
              <a:rPr lang="en-US" sz="2800" dirty="0" smtClean="0"/>
              <a:t> heart</a:t>
            </a:r>
            <a:endParaRPr lang="en-US" sz="2800" dirty="0"/>
          </a:p>
        </p:txBody>
      </p:sp>
      <p:sp>
        <p:nvSpPr>
          <p:cNvPr id="4" name="AutoShape 4" descr="data:image/jpeg;base64,/9j/4AAQSkZJRgABAQAAAQABAAD/2wCEAAkGBwgHBhUIBxMWFRQVGBsaGRcWGBocHBwiHhocIhgXGxgaICgsHRwlGxoYLT0hMSkrLi46GCIzODQuNyktLjcBCgoKDg0OGxAQGzQmICQyLC4vNDQwLC80LS80Ly8sLDIwLyw0LCwsLzcsNCw0LzI0LC8sLCwsLCw3NCw0LzA0Lf/AABEIANYA7AMBEQACEQEDEQH/xAAcAAEAAwEAAwEAAAAAAAAAAAAABQYHBAECCAP/xABFEAACAQIDAwYKBwYFBQAAAAAAAQIDBAUGETFBUQcSISJhcRMyQlJicoGRobEUI4KSwdHwFVOissLSMzRDY+EWJCU2c//EABsBAQACAwEBAAAAAAAAAAAAAAAEBQMGBwIB/8QAOREBAAEDAQUFBgUDAwUAAAAAAAECAwQRBSExQVEGEmFx0RMigZGhsRQyweHwQlJyIzNiFiQ0orL/2gAMAwEAAhEDEQA/ANxAAAAHpVq06NN1KzUYrpbb0S7W2fJnTfL1TTNU92mNZVDGOUnAsPk6ds5V5L92ur997e9akWvMt08N6+xezeZejWvSiPHj8o/XRWbnlavZf5W2hH1pyl8lEjzn1coXFvsnaj89yZ8oiPVxvlVx57Kdv92f954/HXOkJEdlcP8Auq+ceguVXHl/p2/3Z/3j8dc6Qf8ASuH/AHVfOPR3WnK1cxaV5bRfFwm4/Bp/M905884RrvZK3P8At3JjzjX7aLhgOecDxqSpU5+DqPyKukW+566Pu117CXbyrde7XSVBm7Dy8WO9NPep6xv/AHj5aLMSFOAAAAAAA/K4uKNrRda5lGEVtlJpJd7Z8mYiNZe7duu5V3aI1npG9UsV5ScAsZcy3c6z/wBtdH3pafDUi15lunhvXuN2bzLsa1RFMePH5Rr9dFauuVq6l/lLaEfXm5fBKJHnPnlC3t9krcfnuTPlER6uF8qmPN9EKC+xP+88fjrnSEqOyuH/AHVfOPR+1vyr4tGX/cUaMl6PPj8XJnqM+vnEMVfZTGn8ldUeek/pCbw/lXsKr5uIUJ0+2DU13vXmv5mWnPpn80K+/wBlL1O+1XE+e71W/B8xYRjK/wDHVoyfm7Jfclo/boS6L1Ff5ZUGVs7Jxf8AdomI68Y+cbkqZEIAAAAAAAAqGbs+WGAN2tv9bXXkp9WPry4+iunuIt/Kpt7o3yvtl7BvZmldfu0dec+Ufrw82S49mPFceq8/Eaja11UF0QXdH8Xq+0q7l6u5+aW84WzcfDp0tU7+vOfj/IRJjTwAAAAALblfPuKYJJULhutR2c2T60V6Et3c9V3bSTZyq7e6d8KLaOwcfKiaqPdr6xwnzj9ePm2LA8ascdsld4dPnLetkovzZLc/0i1t3Kbka0tAzMK9iXPZ3Y0n6T5JAyIoAAAUfN/KHaYPJ2eFpVay6G9epB9rXjPsXv3EO/l00bqd8tk2X2eu5MRcve7R9Z9I8foyfGMaxHGrjw2JVJTe5PxV6sV0IrK7lVc61S3jFwrGLT3bNOn3nznjLgPCUAAAADzGUoSUoPRrpTQfJiJjSV2yzyj4nhjVDE9a9Li39Yu6Xldz96JdrMrp3Vb4a7tDs5j39arPuVfSfhy+HylrODYxYY3Zq6w2alHfxi+EluZaW7lNca0tFy8O9i3PZ3adJ+/k7z2jAAAAAzXlDz27eUsIwSXX2VKq8njCD87jLdu6dlflZWnuUNv2HsKK4jIyI3co6+M+HSOflxyptt6srW7cAPoAAAAAAABJYBjl7gGIK8sJaPyovxZLzZL9aGS3dqt1a0oebg2sy1Nu7HlPOJ6w3jLePWmYcNV5ZvTdKL2xe9P895dWrtNynWHMs/Au4V6bdz4T1hKmRCAMw5Rs8yhOWD4LLTToq1F8YRfzfsK7Kyv6KPi3LYOw4mIyciP8Y/Wf0j4svK5ugAAAAAAAAAkMDxq+wK+V3h0ua96fiyXmyW9fpaHu3cqtzrSiZmFZy7fs7sax9Y8YbplTMlpmXD/pFt1Zx0VSm30xf4xfTo9/emi5s3qbtOsOa7S2bdwbvcr3xPCesevWE2ZlcAAKTylZreC2P7PsXpXqratsI7Od6z6Uu5vciHl3+5HdjjLYuz+yvxVz21yPcp+s9PLr8mLFS6IAAAAAAAAAAACbyhmGvlzFldQ1cH0VILyo/wBy2r8mzNYvTaq1Vu1NnUZ1ibc8Y3xPSfTq+gLevSubeNxbtSjJKUWtjTWqfuLuJiY1hy65RVbqmiqNJjdKpcpOZngeFfRbR6VqyaTW2MfKn37l7XuIuXe9nTpHGV5sDZn4u93649yn6zyj1+XNiJUOjgAAAAAAAAAAAk8uY3dZfxSN9abuiUd0o74v892iZktXZt1d6ELPwbeZZm1X8J6T1fQWF4hb4rh8L6zesJrVfin2p6r2F5RXFdMVQ5ZkY9ePdqtXI3w6j0wuXE76jhmHzvbl6Rpxcn7Ny7W+j2nmuqKaZqlmx7Fd+7Tao4zOj52xjEq+L4nO/un1pvXuW6K7EtF7ChrrmuqapdYxcajGs02qOEfyZ+LjPKQAAAAAAAAAAAABr/JHjHh8DqWNw/8AAeqb3Qlq/g1L3otMK5rRNM8mhdp8PuZNN2iPz/eP20ZvmvGZ49jtS+fit6QXCK8Vfj3tkC9c9pXNTbtm4cYmNTa58Z8+f86IgxJ4AAAAAAAAAAAAGi8kWPSoXssFuH1amsqeu6SXWXtitfs9pPwruk9yebUu1GBFduMmmN9O6fLl8p+/g1os2jM25Y8XdK1pYRSfj/WT7k9ILuctX9hFfnXNIiiG39lcPvV15FXLdHnz+mnzZSVrdwAAAAAAAAAAAAAHdh2KXOHUK1K2eirU/By7m038E19pnumuaYmI5o1/Ft3qqKq/6J70een8n4OE8JIAAAAAAAAAAAAADpw28qYfiFO8o+NTlGS9j107mfaKppqiY5MORZpvWqrdXCqJh9J0asK1FVafSpJNdzXQbBE6xq5DXTNNU0zxhhnKZdSuc5Vk9kObBeyKb/icimy6tbsuldn7UW8Cjx1n6+mirEddAAAAAAAAAAAAAAAAAAAAAAAAAAAAAAAB9AZDuvpeULapwhzPuNx/pLvGq1tUuW7atezzrseOvz3/AKsVzdU8Jmm6k/31Re6TX4FTfnW5V5y6Hsunu4dqP+NP2RJiTwAAAAAAAAAAAAAAAAAAAAAAAAAAAAAAA2zkmreFyioeZUnH5S/qLfCnW05z2mo7udM9Yif0/RkuZ/8A2S5/+9X+eRWXv9yrzlvWz/8AxLX+NP2hGmNMAAAAAAAAAAAAAAAAAAAAAAAAAAAAAAADX+SGpJZaqL/fl/JTLTBn/Tnz9GhdqKYnLp/xj71M5zlSdHNdzF/vpv7z1/EgX40uVebbdlVd7CtT/wAY+kaIYxLAAAAAAAAAAAAAAAAAAAAAAAAAAAAAAAANl5IKWmVpSe+tJ/wwX4Frgx/p/Fz7tTV/3kR0pj7yonKfbO3zlVlumoSX3Un8UyHlxpdlsvZ6538CiOmsfXX7KqRl4AAAAAAAAAAAAAAAAAAAAAAAAAAAAAAAG68mNB0MmUXLbJzl75vT4JFziRpahzTtDX3s+vw0j6QqfLPYc27oYhFeNF02/Vesffzpe4jZ9O+Kl52Tv60XLM8piY+O6ftDNivbeAAAAAAAAAAAAAAAAAAAAAAAAAAAAAAAH0jgVn+zsFo2b2wpxi+9RWr9+pf26e7REORZl722RXc6zM/Xch+UTCniuVakYLWdP6yP2fGXti5GLKo79ufDen7Cyvw+bTM8Kvdn48ProwYpXTgAAAAAAAAAAAAAAAAAAAAAAAAAAAAABYuT/Cf2vmilSl4sH4SfdFrRe2XNXtM+Nb79yI+Kp23l/hsOuqOM+7HnP7ay30u3L3hpNaMD5/ztgbwHME7WK+rl16fqvYvY9V7CjyLXs65jk6nsjO/GYtNc/mjdPnHrxQJhWYAAAAAAAAAAAAAAAAAAAAAAAAAAAABtHJTgTw3A/p9dde40a7ILxPfq37VwLbDtd2jvTzc87SZ3t8j2VP5aN3x5/Lh813JjXACq8oeW/wDqDBudbr66lrKHpedD2r4pEbKs+0o3cYXew9pfg8jSv8lW6fDpPw+2rCmmnoymdKA+gAAAAAAAAAAAAAAAAAAAAAAAAAAWTIeXJZixpQqL6mnpKo+zdDvk17k+BnxrPtK/COKo2ztGMLHmY/PVup/Wfh99G9Riox5sehLcXbmMzrvl5D4AAMn5Ucou3rPHMOj1Jf4sV5Lf+p3PfwfTv6KzMx9J79Pxbx2d2vFdMYt2d8flnrHTzjl4eW/OCA24AAAAAAAAAAAAAAAAAAAAAAAAAHXhWG3WLX8bKxjzpzei4Li29yS3nqiia6u7DBk5NvHtTduTpEN+yzgVvl7CY2Nv0vbOWnTKW+X5Lcki7tWot092HLtoZ1eZfm7X8I6R0/nNLGVBAAAD1qQhVpunUSaa0afSmntTXATGr7TVNMxMcYYpn/JlTAbh3tgnK2k+902/Jfo8H7H09LqMnGm3Pep4fZ0TYm2acyn2Vzdcj/28Y8esfGPCmkRsIAAAAAAAAAAAAAAAAAAAAAAA/aztLi+uo2tpFznJ6Ritr/XE+00zVOkMd27Raomu5OkRxlueR8p0ctWPOqaSrzXXnw9CPor47eCVzj2ItR4ua7Y2tXnXNI3URwj9Z8ft89bMSFOAAAAAB6V6NO4oujXipRkmnFrVNPamuB8mImNJeqK6qKoqpnSYY1nvItXBJO/wxOVu9q2yp9j4x7ffxdVkYs0e9Tw+zoGxtu05URavbq/pV+/h8ukUghtkAAAAAAAAAAAAAAAAAAAAAdOG4fdYpeRtLCDnOWxL5t7l2nqiia50hgyMi3j25uXJ0iG35KyfbZatvCT0nXkutPcvQhwj27X7krjHx4tR4uc7X2xczq9I3URwj9Z8ft9Zs5IUwAAAAAAAB4lFSjzZLVPamH2JmJ1hlWeuT2VByxLAI6x2yorbHi4cV6O1bujoVZkYmnvUfJu2xu0MV6Wcqd/Krr5+Pjz5+ObEBt4AAAAAAAAAAAAAAAAAAJTLuAX+Yb76NYR2eNN+LFcW/wANrMlq1VcnSlBzs+zh2+/dnyjnPk3DK2WLHLdn4K1XOm/HqNdaX5R7Pm+kuLNmm1GkOcbR2nezrner3RHCOUes+KbMyuAAAAAAAAAAABRc7cn9DF+dfYQlTr7XHZGpx9WXbse/iQsjEiv3qeP3bLsjtBXjaWr++jlPOn1jw5cujILu1r2VzK2u4uE4vRxktGirqpmmdJb7au0XaIronWJ4S/E+MgAAAAAAAAAAAAAABbcnZGvcwSVzc60qHn6dMuyCf82zv2EmxjVXN87oUW1duWsOO5R71fTlHn6cfJs2FYZZ4TZq0w+ChBblv7W977S3oopojSlz3JybuTcm5dnWZdh6YAAAAAAAAAAAAAAEFmnKuH5ktubdLm1EurViusux+dHs92m0w3rFN2N/FZ7O2rewa9aN9POOU+k+P3YpmPLmIZdu/A30eq/FmvFl3Pj2bSou2arc6S6JgbRsZtHetzv5xzj+dUQYk8AAAAAAAAAAAHtSpVK1VUqKcpN6JJatvgktrERM7oeaqqaYmqqdIhqWTeTeFLS9zElJ7Y0dy9d736OzjrsLKxh6e9c+TS9q9pJq1tYm6OdXp08+Pk0qMVGPNitEtiRYNQmZmdZeQ+AAAAAAAAAAAAAAAADmxGwtcTtJWl9BThLan809z7V0o81UxVGks1i/csVxctzpMMezpkG6wTnXuHa1Lfa/Oh6y3x9L36bSqv4s0b6d8N+2Tt+3laWrvu1/SfLx8PkpREbEAAAAAAAAAO/BcHvsbvVaYdByk9r3RXnSe5Hu3bqrnSlFy8yzi25uXZ0j6z4Q2rKGTbHLdLwi+srtdao1s4qC8lfF/At7GPTa83O9qbZvZ1WnCjlHr1n6QsxIU4AAAAAAAAAAAAAAAAAAAADOs68nVO851/gCUam2VLZGXbHzZdmx9m+BkYcT71HHo2zZHaKq3payZ1p5Vc48+sfXzZPVp1KNV0qycZJ6NNaNNbU09jKyY03S3imqKoiqmdYl6h6AAAAAAnsp5Vvsy3XNodWnF9eo10LsXGXZ79DNZsVXZ3cFXtPatnBo1q31Twjr6Q2/AcEscBsVaYfHRb5PxpPzpPe/gtxcW7VNuNKXOM3OvZdz2l2fLpHhCSMiIAAAAAAAAAAAAAAAAAAAAAAAKrnTJlpmOi61LSncJdE90vRnptXbtXbsI1/Gi7GscV3snbNzCq7tW+jnHTxj04T9WKYnh13hV7Kzv4OE47U/mnvT4lRXRNE6VOiY+RbyLcXLU6xLlPLOAAAFtyRku4zFVVzc6wt0+mW+em2MPz3EnHxpub54KLa+2qMKnuUb7k8unjPo2qwsrbDrSNpZQUIRWiiv10vt3lvTTFMaQ53evXL1c3Lk6zLoPTEAAAAAAAAAAAAAAAAAAAAAAAAACDzXliyzLY+BuOrUj4lRLpi/xjxXyfSYb1mm7Gk8Vls3ad3Bud6jfTPGOvpPiwrGsJvMExCVjiEebKPukt0oven/AMbU0U1y3VRV3anS8TLtZVqLtqdYn6eE+LhPCSAXfIeRqmNyV/iacbdPoWx1OxcI9vsXFTMbF9p71XD7tb21t2nFibVnfX/8/v4fPx2WhRp29FUaEVGMUkopaJJbElwLWIiI0hz+uuquqaqp1mXufXkAAAAAAAAAAAAAAAAAAAAAAAAAAABBZvy1bZlw3wFXRVI6unPzXwfovevyRhv2Yu06c1lsvaVzBvd6N9M8Y6x69GB3tpXsbuVrdxcZwbUk9zX62lJVTNM6S6fZu0XaIuUTrE74XXk9yQ8YmsSxVNUE+rH941/R89hLxsbv+9Vw+7XtubbjGibNmff5z/b+/wBmxQhGnBQgkklokti4JItmgTMzOsvYPgAAAAAAAAAAAAAAAAAAAAAAAAAAAAAAqOack2uPY5Rv5tJJ6Vl0pzilrHRrfr0Pse3oRFvY0XK4q+a92dtu5h49dqN8/wBPhPP1jx81sp04Uqap0klFLRJLRJLYkuBKiNFHVVNUzMzrMvYPgAAAAAAAAAAAA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extBox 6"/>
          <p:cNvSpPr txBox="1"/>
          <p:nvPr/>
        </p:nvSpPr>
        <p:spPr>
          <a:xfrm>
            <a:off x="7309267" y="6248400"/>
            <a:ext cx="1834733" cy="646331"/>
          </a:xfrm>
          <a:prstGeom prst="rect">
            <a:avLst/>
          </a:prstGeom>
          <a:noFill/>
        </p:spPr>
        <p:txBody>
          <a:bodyPr wrap="none" rtlCol="0">
            <a:spAutoFit/>
          </a:bodyPr>
          <a:lstStyle/>
          <a:p>
            <a:pPr algn="r"/>
            <a:r>
              <a:rPr lang="en-US" dirty="0" smtClean="0">
                <a:solidFill>
                  <a:prstClr val="black"/>
                </a:solidFill>
              </a:rPr>
              <a:t>Andreas </a:t>
            </a:r>
            <a:r>
              <a:rPr lang="en-US" dirty="0" err="1" smtClean="0">
                <a:solidFill>
                  <a:prstClr val="black"/>
                </a:solidFill>
              </a:rPr>
              <a:t>Pfenning</a:t>
            </a:r>
            <a:endParaRPr lang="en-US" dirty="0" smtClean="0">
              <a:solidFill>
                <a:prstClr val="black"/>
              </a:solidFill>
            </a:endParaRPr>
          </a:p>
          <a:p>
            <a:pPr algn="r"/>
            <a:r>
              <a:rPr lang="en-US" dirty="0" err="1" smtClean="0">
                <a:solidFill>
                  <a:prstClr val="black"/>
                </a:solidFill>
              </a:rPr>
              <a:t>Xinchen</a:t>
            </a:r>
            <a:r>
              <a:rPr lang="en-US" dirty="0" smtClean="0">
                <a:solidFill>
                  <a:prstClr val="black"/>
                </a:solidFill>
              </a:rPr>
              <a:t> Wang</a:t>
            </a:r>
          </a:p>
        </p:txBody>
      </p:sp>
    </p:spTree>
    <p:extLst>
      <p:ext uri="{BB962C8B-B14F-4D97-AF65-F5344CB8AC3E}">
        <p14:creationId xmlns:p14="http://schemas.microsoft.com/office/powerpoint/2010/main" xmlns="" val="107811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686300" y="609600"/>
            <a:ext cx="4000500" cy="5524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28600" y="609600"/>
            <a:ext cx="3873500" cy="5524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7"/>
          <p:cNvGrpSpPr/>
          <p:nvPr/>
        </p:nvGrpSpPr>
        <p:grpSpPr>
          <a:xfrm>
            <a:off x="533400" y="2209800"/>
            <a:ext cx="990600" cy="983907"/>
            <a:chOff x="68580" y="82893"/>
            <a:chExt cx="990600" cy="983907"/>
          </a:xfrm>
        </p:grpSpPr>
        <p:pic>
          <p:nvPicPr>
            <p:cNvPr id="14"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15" name="Oval 14"/>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16" name="TextBox 15"/>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1</a:t>
              </a:r>
            </a:p>
          </p:txBody>
        </p:sp>
      </p:grpSp>
      <p:grpSp>
        <p:nvGrpSpPr>
          <p:cNvPr id="3" name="Group 16"/>
          <p:cNvGrpSpPr/>
          <p:nvPr/>
        </p:nvGrpSpPr>
        <p:grpSpPr>
          <a:xfrm>
            <a:off x="535421" y="3470447"/>
            <a:ext cx="990600" cy="983907"/>
            <a:chOff x="68580" y="82893"/>
            <a:chExt cx="990600" cy="983907"/>
          </a:xfrm>
        </p:grpSpPr>
        <p:pic>
          <p:nvPicPr>
            <p:cNvPr id="18"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19" name="Oval 18"/>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20" name="TextBox 19"/>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2</a:t>
              </a:r>
            </a:p>
          </p:txBody>
        </p:sp>
      </p:grpSp>
      <p:sp>
        <p:nvSpPr>
          <p:cNvPr id="9" name="Title 1"/>
          <p:cNvSpPr txBox="1">
            <a:spLocks/>
          </p:cNvSpPr>
          <p:nvPr/>
        </p:nvSpPr>
        <p:spPr bwMode="auto">
          <a:xfrm>
            <a:off x="1551421" y="4876800"/>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Causal Regulators</a:t>
            </a:r>
          </a:p>
        </p:txBody>
      </p:sp>
      <p:grpSp>
        <p:nvGrpSpPr>
          <p:cNvPr id="7" name="Group 9"/>
          <p:cNvGrpSpPr/>
          <p:nvPr/>
        </p:nvGrpSpPr>
        <p:grpSpPr>
          <a:xfrm>
            <a:off x="535421" y="4670597"/>
            <a:ext cx="990600" cy="983907"/>
            <a:chOff x="68580" y="82893"/>
            <a:chExt cx="990600" cy="983907"/>
          </a:xfrm>
        </p:grpSpPr>
        <p:pic>
          <p:nvPicPr>
            <p:cNvPr id="21"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22" name="Oval 21"/>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23" name="TextBox 22"/>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3</a:t>
              </a:r>
            </a:p>
          </p:txBody>
        </p:sp>
      </p:grpSp>
      <p:sp>
        <p:nvSpPr>
          <p:cNvPr id="24" name="Title 1"/>
          <p:cNvSpPr txBox="1">
            <a:spLocks/>
          </p:cNvSpPr>
          <p:nvPr/>
        </p:nvSpPr>
        <p:spPr bwMode="auto">
          <a:xfrm>
            <a:off x="1551421" y="2435053"/>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Chromatin states</a:t>
            </a:r>
          </a:p>
        </p:txBody>
      </p:sp>
      <p:sp>
        <p:nvSpPr>
          <p:cNvPr id="25" name="Title 1"/>
          <p:cNvSpPr txBox="1">
            <a:spLocks/>
          </p:cNvSpPr>
          <p:nvPr/>
        </p:nvSpPr>
        <p:spPr bwMode="auto">
          <a:xfrm>
            <a:off x="1551421" y="3695700"/>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Enhancer linking</a:t>
            </a:r>
          </a:p>
        </p:txBody>
      </p:sp>
      <p:sp>
        <p:nvSpPr>
          <p:cNvPr id="5" name="TextBox 4"/>
          <p:cNvSpPr txBox="1"/>
          <p:nvPr/>
        </p:nvSpPr>
        <p:spPr>
          <a:xfrm>
            <a:off x="152400" y="484257"/>
            <a:ext cx="4000069" cy="1323439"/>
          </a:xfrm>
          <a:prstGeom prst="rect">
            <a:avLst/>
          </a:prstGeom>
          <a:noFill/>
        </p:spPr>
        <p:txBody>
          <a:bodyPr wrap="none" rtlCol="0">
            <a:spAutoFit/>
          </a:bodyPr>
          <a:lstStyle/>
          <a:p>
            <a:pPr algn="ctr"/>
            <a:r>
              <a:rPr lang="en-US" sz="4000" b="1" dirty="0" smtClean="0">
                <a:solidFill>
                  <a:prstClr val="black"/>
                </a:solidFill>
              </a:rPr>
              <a:t>Regulatory and</a:t>
            </a:r>
            <a:br>
              <a:rPr lang="en-US" sz="4000" b="1" dirty="0" smtClean="0">
                <a:solidFill>
                  <a:prstClr val="black"/>
                </a:solidFill>
              </a:rPr>
            </a:br>
            <a:r>
              <a:rPr lang="en-US" sz="4000" b="1" dirty="0" smtClean="0">
                <a:solidFill>
                  <a:prstClr val="black"/>
                </a:solidFill>
              </a:rPr>
              <a:t>systems genomics</a:t>
            </a:r>
            <a:endParaRPr lang="en-US" sz="4000" b="1" dirty="0">
              <a:solidFill>
                <a:prstClr val="black"/>
              </a:solidFill>
            </a:endParaRPr>
          </a:p>
        </p:txBody>
      </p:sp>
      <p:sp>
        <p:nvSpPr>
          <p:cNvPr id="26" name="TextBox 25"/>
          <p:cNvSpPr txBox="1"/>
          <p:nvPr/>
        </p:nvSpPr>
        <p:spPr>
          <a:xfrm>
            <a:off x="4703813" y="484257"/>
            <a:ext cx="4005135" cy="1323439"/>
          </a:xfrm>
          <a:prstGeom prst="rect">
            <a:avLst/>
          </a:prstGeom>
          <a:noFill/>
        </p:spPr>
        <p:txBody>
          <a:bodyPr wrap="none" rtlCol="0">
            <a:spAutoFit/>
          </a:bodyPr>
          <a:lstStyle/>
          <a:p>
            <a:pPr algn="ctr"/>
            <a:r>
              <a:rPr lang="en-US" sz="4000" b="1" dirty="0" smtClean="0">
                <a:solidFill>
                  <a:prstClr val="black"/>
                </a:solidFill>
              </a:rPr>
              <a:t>Apply to complex </a:t>
            </a:r>
          </a:p>
          <a:p>
            <a:pPr algn="ctr"/>
            <a:r>
              <a:rPr lang="en-US" sz="4000" b="1" dirty="0" smtClean="0">
                <a:solidFill>
                  <a:prstClr val="black"/>
                </a:solidFill>
              </a:rPr>
              <a:t>disease</a:t>
            </a:r>
            <a:endParaRPr lang="en-US" sz="4000" b="1" dirty="0">
              <a:solidFill>
                <a:prstClr val="black"/>
              </a:solidFill>
            </a:endParaRPr>
          </a:p>
        </p:txBody>
      </p:sp>
      <p:sp>
        <p:nvSpPr>
          <p:cNvPr id="27" name="Title 1"/>
          <p:cNvSpPr txBox="1">
            <a:spLocks/>
          </p:cNvSpPr>
          <p:nvPr/>
        </p:nvSpPr>
        <p:spPr bwMode="auto">
          <a:xfrm>
            <a:off x="6019800" y="4876800"/>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2600" b="1" kern="0" dirty="0" smtClean="0">
              <a:solidFill>
                <a:prstClr val="black"/>
              </a:solidFill>
              <a:latin typeface="Arial" pitchFamily="34" charset="0"/>
              <a:cs typeface="Arial" pitchFamily="34" charset="0"/>
            </a:endParaRPr>
          </a:p>
        </p:txBody>
      </p:sp>
      <p:sp>
        <p:nvSpPr>
          <p:cNvPr id="28" name="Title 1"/>
          <p:cNvSpPr txBox="1">
            <a:spLocks/>
          </p:cNvSpPr>
          <p:nvPr/>
        </p:nvSpPr>
        <p:spPr bwMode="auto">
          <a:xfrm>
            <a:off x="6019800" y="2416003"/>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Interpret </a:t>
            </a:r>
            <a:br>
              <a:rPr lang="en-US" sz="2600" b="1" kern="0" dirty="0" smtClean="0">
                <a:solidFill>
                  <a:prstClr val="black"/>
                </a:solidFill>
                <a:latin typeface="Arial" pitchFamily="34" charset="0"/>
                <a:cs typeface="Arial" pitchFamily="34" charset="0"/>
              </a:rPr>
            </a:br>
            <a:r>
              <a:rPr lang="en-US" sz="2600" b="1" u="sng" kern="0" dirty="0" smtClean="0">
                <a:solidFill>
                  <a:prstClr val="black"/>
                </a:solidFill>
                <a:latin typeface="Arial" pitchFamily="34" charset="0"/>
                <a:cs typeface="Arial" pitchFamily="34" charset="0"/>
              </a:rPr>
              <a:t>GW</a:t>
            </a:r>
            <a:r>
              <a:rPr lang="en-US" sz="2600" b="1" kern="0" dirty="0" smtClean="0">
                <a:solidFill>
                  <a:prstClr val="black"/>
                </a:solidFill>
                <a:latin typeface="Arial" pitchFamily="34" charset="0"/>
                <a:cs typeface="Arial" pitchFamily="34" charset="0"/>
              </a:rPr>
              <a:t>AS</a:t>
            </a:r>
          </a:p>
        </p:txBody>
      </p:sp>
      <p:sp>
        <p:nvSpPr>
          <p:cNvPr id="29" name="Title 1"/>
          <p:cNvSpPr txBox="1">
            <a:spLocks/>
          </p:cNvSpPr>
          <p:nvPr/>
        </p:nvSpPr>
        <p:spPr bwMode="auto">
          <a:xfrm>
            <a:off x="6019800" y="3676882"/>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Epigenomics </a:t>
            </a:r>
            <a:br>
              <a:rPr lang="en-US" sz="2600" b="1" kern="0" dirty="0" smtClean="0">
                <a:solidFill>
                  <a:prstClr val="black"/>
                </a:solidFill>
                <a:latin typeface="Arial" pitchFamily="34" charset="0"/>
                <a:cs typeface="Arial" pitchFamily="34" charset="0"/>
              </a:rPr>
            </a:br>
            <a:r>
              <a:rPr lang="en-US" sz="2600" b="1" kern="0" dirty="0" smtClean="0">
                <a:solidFill>
                  <a:prstClr val="black"/>
                </a:solidFill>
                <a:latin typeface="Arial" pitchFamily="34" charset="0"/>
                <a:cs typeface="Arial" pitchFamily="34" charset="0"/>
              </a:rPr>
              <a:t>in patients</a:t>
            </a:r>
          </a:p>
        </p:txBody>
      </p:sp>
      <p:grpSp>
        <p:nvGrpSpPr>
          <p:cNvPr id="8" name="Group 7"/>
          <p:cNvGrpSpPr/>
          <p:nvPr/>
        </p:nvGrpSpPr>
        <p:grpSpPr>
          <a:xfrm>
            <a:off x="5029200" y="2209800"/>
            <a:ext cx="990600" cy="983907"/>
            <a:chOff x="68580" y="82893"/>
            <a:chExt cx="990600" cy="983907"/>
          </a:xfrm>
        </p:grpSpPr>
        <p:pic>
          <p:nvPicPr>
            <p:cNvPr id="31"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32" name="Oval 31"/>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33" name="TextBox 32"/>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1</a:t>
              </a:r>
            </a:p>
          </p:txBody>
        </p:sp>
      </p:grpSp>
      <p:grpSp>
        <p:nvGrpSpPr>
          <p:cNvPr id="10" name="Group 16"/>
          <p:cNvGrpSpPr/>
          <p:nvPr/>
        </p:nvGrpSpPr>
        <p:grpSpPr>
          <a:xfrm>
            <a:off x="5031221" y="3429000"/>
            <a:ext cx="990600" cy="983907"/>
            <a:chOff x="68580" y="82893"/>
            <a:chExt cx="990600" cy="983907"/>
          </a:xfrm>
        </p:grpSpPr>
        <p:pic>
          <p:nvPicPr>
            <p:cNvPr id="35"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36" name="Oval 35"/>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37" name="TextBox 36"/>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2</a:t>
              </a:r>
            </a:p>
          </p:txBody>
        </p:sp>
      </p:grpSp>
      <p:grpSp>
        <p:nvGrpSpPr>
          <p:cNvPr id="11" name="Group 9"/>
          <p:cNvGrpSpPr/>
          <p:nvPr/>
        </p:nvGrpSpPr>
        <p:grpSpPr>
          <a:xfrm>
            <a:off x="5031221" y="4670597"/>
            <a:ext cx="990600" cy="983907"/>
            <a:chOff x="68580" y="82893"/>
            <a:chExt cx="990600" cy="983907"/>
          </a:xfrm>
        </p:grpSpPr>
        <p:pic>
          <p:nvPicPr>
            <p:cNvPr id="39"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40" name="Oval 39"/>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41" name="TextBox 40"/>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3</a:t>
              </a:r>
            </a:p>
          </p:txBody>
        </p:sp>
      </p:grpSp>
      <p:sp>
        <p:nvSpPr>
          <p:cNvPr id="4" name="Right Arrow 3"/>
          <p:cNvSpPr/>
          <p:nvPr/>
        </p:nvSpPr>
        <p:spPr>
          <a:xfrm>
            <a:off x="4112397" y="2971800"/>
            <a:ext cx="688203"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itle 1"/>
          <p:cNvSpPr txBox="1">
            <a:spLocks/>
          </p:cNvSpPr>
          <p:nvPr/>
        </p:nvSpPr>
        <p:spPr bwMode="auto">
          <a:xfrm>
            <a:off x="6019800" y="4876800"/>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Disease</a:t>
            </a:r>
          </a:p>
          <a:p>
            <a:pPr fontAlgn="base">
              <a:spcBef>
                <a:spcPct val="0"/>
              </a:spcBef>
              <a:spcAft>
                <a:spcPct val="0"/>
              </a:spcAft>
              <a:defRPr/>
            </a:pPr>
            <a:r>
              <a:rPr lang="en-US" sz="2600" b="1" kern="0" dirty="0" smtClean="0">
                <a:solidFill>
                  <a:prstClr val="black"/>
                </a:solidFill>
                <a:latin typeface="Arial" pitchFamily="34" charset="0"/>
                <a:cs typeface="Arial" pitchFamily="34" charset="0"/>
              </a:rPr>
              <a:t>Networks</a:t>
            </a:r>
            <a:endParaRPr lang="en-US" sz="2600" b="1" kern="0" dirty="0" smtClean="0">
              <a:solidFill>
                <a:prstClr val="black"/>
              </a:solidFill>
              <a:latin typeface="Arial" pitchFamily="34" charset="0"/>
              <a:cs typeface="Arial" pitchFamily="34" charset="0"/>
            </a:endParaRPr>
          </a:p>
        </p:txBody>
      </p:sp>
    </p:spTree>
    <p:extLst>
      <p:ext uri="{BB962C8B-B14F-4D97-AF65-F5344CB8AC3E}">
        <p14:creationId xmlns="" xmlns:p14="http://schemas.microsoft.com/office/powerpoint/2010/main" val="572246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a:xfrm>
            <a:off x="0" y="0"/>
            <a:ext cx="9144000" cy="533400"/>
          </a:xfrm>
        </p:spPr>
        <p:txBody>
          <a:bodyPr/>
          <a:lstStyle/>
          <a:p>
            <a:r>
              <a:rPr lang="en-US" sz="3200" dirty="0" smtClean="0">
                <a:cs typeface="Arial" pitchFamily="34" charset="0"/>
              </a:rPr>
              <a:t>Integrative analysis of 100+ epigenomes</a:t>
            </a:r>
          </a:p>
        </p:txBody>
      </p:sp>
      <p:sp>
        <p:nvSpPr>
          <p:cNvPr id="41988" name="Content Placeholder 2"/>
          <p:cNvSpPr>
            <a:spLocks noGrp="1"/>
          </p:cNvSpPr>
          <p:nvPr>
            <p:ph idx="1"/>
          </p:nvPr>
        </p:nvSpPr>
        <p:spPr>
          <a:xfrm>
            <a:off x="69850" y="762000"/>
            <a:ext cx="9074150" cy="6096000"/>
          </a:xfrm>
        </p:spPr>
        <p:txBody>
          <a:bodyPr/>
          <a:lstStyle/>
          <a:p>
            <a:pPr marL="514350" indent="-514350">
              <a:buFont typeface="+mj-lt"/>
              <a:buAutoNum type="arabicPeriod"/>
            </a:pPr>
            <a:r>
              <a:rPr lang="en-US" dirty="0" smtClean="0">
                <a:cs typeface="Arial" pitchFamily="34" charset="0"/>
              </a:rPr>
              <a:t>Reference </a:t>
            </a:r>
            <a:r>
              <a:rPr lang="en-US" dirty="0" err="1" smtClean="0">
                <a:cs typeface="Arial" pitchFamily="34" charset="0"/>
              </a:rPr>
              <a:t>Epigenomes</a:t>
            </a:r>
            <a:r>
              <a:rPr lang="en-US" dirty="0" smtClean="0">
                <a:cs typeface="Arial" pitchFamily="34" charset="0"/>
              </a:rPr>
              <a:t> </a:t>
            </a:r>
            <a:r>
              <a:rPr lang="en-US" dirty="0" smtClean="0">
                <a:cs typeface="Arial" pitchFamily="34" charset="0"/>
                <a:sym typeface="Wingdings" pitchFamily="2" charset="2"/>
              </a:rPr>
              <a:t> chromatin states, linking</a:t>
            </a:r>
            <a:endParaRPr lang="en-US" dirty="0" smtClean="0">
              <a:cs typeface="Arial" pitchFamily="34" charset="0"/>
            </a:endParaRPr>
          </a:p>
          <a:p>
            <a:pPr lvl="1"/>
            <a:r>
              <a:rPr lang="en-US" dirty="0" smtClean="0">
                <a:cs typeface="Arial" pitchFamily="34" charset="0"/>
              </a:rPr>
              <a:t>Annotate dynamic regulatory elements in multiple cell types</a:t>
            </a:r>
          </a:p>
          <a:p>
            <a:pPr lvl="1"/>
            <a:r>
              <a:rPr lang="en-US" dirty="0" smtClean="0">
                <a:cs typeface="Arial" pitchFamily="34" charset="0"/>
              </a:rPr>
              <a:t>Activity-based linking of regulators </a:t>
            </a:r>
            <a:r>
              <a:rPr lang="en-US" dirty="0" smtClean="0">
                <a:cs typeface="Arial" pitchFamily="34" charset="0"/>
                <a:sym typeface="Wingdings" pitchFamily="2" charset="2"/>
              </a:rPr>
              <a:t> </a:t>
            </a:r>
            <a:r>
              <a:rPr lang="en-US" dirty="0" smtClean="0">
                <a:cs typeface="Arial" pitchFamily="34" charset="0"/>
              </a:rPr>
              <a:t>enhancers </a:t>
            </a:r>
            <a:r>
              <a:rPr lang="en-US" dirty="0" smtClean="0">
                <a:cs typeface="Arial" pitchFamily="34" charset="0"/>
                <a:sym typeface="Wingdings" pitchFamily="2" charset="2"/>
              </a:rPr>
              <a:t> </a:t>
            </a:r>
            <a:r>
              <a:rPr lang="en-US" dirty="0" smtClean="0">
                <a:cs typeface="Arial" pitchFamily="34" charset="0"/>
              </a:rPr>
              <a:t>targets</a:t>
            </a:r>
          </a:p>
          <a:p>
            <a:pPr marL="514350" indent="-514350">
              <a:spcBef>
                <a:spcPts val="1200"/>
              </a:spcBef>
              <a:buFont typeface="+mj-lt"/>
              <a:buAutoNum type="arabicPeriod"/>
            </a:pPr>
            <a:r>
              <a:rPr lang="en-US" dirty="0" smtClean="0">
                <a:cs typeface="Arial" pitchFamily="34" charset="0"/>
              </a:rPr>
              <a:t>Interpreting disease-associated sequence variants</a:t>
            </a:r>
          </a:p>
          <a:p>
            <a:pPr lvl="1"/>
            <a:r>
              <a:rPr lang="en-US" dirty="0" smtClean="0">
                <a:cs typeface="Arial" pitchFamily="34" charset="0"/>
              </a:rPr>
              <a:t>Mechanistic predictions for individual top-scoring SNPs</a:t>
            </a:r>
          </a:p>
          <a:p>
            <a:pPr lvl="1"/>
            <a:r>
              <a:rPr lang="en-US" dirty="0" smtClean="0">
                <a:cs typeface="Arial" pitchFamily="34" charset="0"/>
              </a:rPr>
              <a:t>Functional roles of 1000s of disease-associated SNPs</a:t>
            </a:r>
          </a:p>
          <a:p>
            <a:pPr marL="514350" indent="-514350">
              <a:spcBef>
                <a:spcPts val="1200"/>
              </a:spcBef>
              <a:buFont typeface="+mj-lt"/>
              <a:buAutoNum type="arabicPeriod"/>
            </a:pPr>
            <a:r>
              <a:rPr lang="en-US" dirty="0" smtClean="0">
                <a:cs typeface="Arial" pitchFamily="34" charset="0"/>
              </a:rPr>
              <a:t>Disease networks: links </a:t>
            </a:r>
            <a:r>
              <a:rPr lang="en-US" dirty="0" err="1" smtClean="0">
                <a:cs typeface="Arial" pitchFamily="34" charset="0"/>
              </a:rPr>
              <a:t>SNPs</a:t>
            </a:r>
            <a:r>
              <a:rPr lang="en-US" dirty="0" err="1" smtClean="0">
                <a:cs typeface="Arial" pitchFamily="34" charset="0"/>
                <a:sym typeface="Wingdings" pitchFamily="2" charset="2"/>
              </a:rPr>
              <a:t></a:t>
            </a:r>
            <a:r>
              <a:rPr lang="en-US" dirty="0" err="1" smtClean="0">
                <a:cs typeface="Arial" pitchFamily="34" charset="0"/>
              </a:rPr>
              <a:t>genes</a:t>
            </a:r>
            <a:r>
              <a:rPr lang="en-US" dirty="0" err="1" smtClean="0">
                <a:cs typeface="Arial" pitchFamily="34" charset="0"/>
                <a:sym typeface="Wingdings" pitchFamily="2" charset="2"/>
              </a:rPr>
              <a:t></a:t>
            </a:r>
            <a:r>
              <a:rPr lang="en-US" dirty="0" err="1" smtClean="0">
                <a:cs typeface="Arial" pitchFamily="34" charset="0"/>
              </a:rPr>
              <a:t>phenotypes</a:t>
            </a:r>
            <a:endParaRPr lang="en-US" dirty="0" smtClean="0">
              <a:cs typeface="Arial" pitchFamily="34" charset="0"/>
            </a:endParaRPr>
          </a:p>
          <a:p>
            <a:pPr lvl="1" indent="-342900">
              <a:spcBef>
                <a:spcPts val="1200"/>
              </a:spcBef>
            </a:pPr>
            <a:r>
              <a:rPr lang="en-US" dirty="0" smtClean="0">
                <a:cs typeface="Arial" pitchFamily="34" charset="0"/>
              </a:rPr>
              <a:t>Module-based linking of enhancers to their target genes</a:t>
            </a:r>
          </a:p>
          <a:p>
            <a:pPr lvl="1" indent="-342900">
              <a:spcBef>
                <a:spcPts val="1200"/>
              </a:spcBef>
            </a:pPr>
            <a:r>
              <a:rPr lang="en-US" dirty="0" smtClean="0">
                <a:cs typeface="Arial" pitchFamily="34" charset="0"/>
              </a:rPr>
              <a:t>Bayesian model for evaluating disease genes and SNPs</a:t>
            </a:r>
          </a:p>
          <a:p>
            <a:pPr marL="514350" indent="-514350">
              <a:spcBef>
                <a:spcPts val="1200"/>
              </a:spcBef>
              <a:buFont typeface="+mj-lt"/>
              <a:buAutoNum type="arabicPeriod"/>
            </a:pPr>
            <a:r>
              <a:rPr lang="en-US" dirty="0" smtClean="0">
                <a:cs typeface="Arial" pitchFamily="34" charset="0"/>
              </a:rPr>
              <a:t>Genetic / epigenomic variation in health and disease</a:t>
            </a:r>
          </a:p>
          <a:p>
            <a:pPr lvl="1"/>
            <a:r>
              <a:rPr lang="en-US" dirty="0" smtClean="0">
                <a:cs typeface="Arial" pitchFamily="34" charset="0"/>
              </a:rPr>
              <a:t>Genetic </a:t>
            </a:r>
            <a:r>
              <a:rPr lang="en-US" dirty="0" err="1" smtClean="0">
                <a:cs typeface="Arial" pitchFamily="34" charset="0"/>
              </a:rPr>
              <a:t>variation</a:t>
            </a:r>
            <a:r>
              <a:rPr lang="en-US" dirty="0" err="1" smtClean="0">
                <a:cs typeface="Arial" pitchFamily="34" charset="0"/>
                <a:sym typeface="Wingdings" pitchFamily="2" charset="2"/>
              </a:rPr>
              <a:t>Brain</a:t>
            </a:r>
            <a:r>
              <a:rPr lang="en-US" dirty="0" smtClean="0">
                <a:cs typeface="Arial" pitchFamily="34" charset="0"/>
                <a:sym typeface="Wingdings" pitchFamily="2" charset="2"/>
              </a:rPr>
              <a:t> </a:t>
            </a:r>
            <a:r>
              <a:rPr lang="en-US" dirty="0" err="1" smtClean="0">
                <a:cs typeface="Arial" pitchFamily="34" charset="0"/>
                <a:sym typeface="Wingdings" pitchFamily="2" charset="2"/>
              </a:rPr>
              <a:t>methylation</a:t>
            </a:r>
            <a:r>
              <a:rPr lang="en-US" dirty="0" err="1" smtClean="0">
                <a:cs typeface="Arial" pitchFamily="34" charset="0"/>
              </a:rPr>
              <a:t>Alzheimer’s</a:t>
            </a:r>
            <a:r>
              <a:rPr lang="en-US" dirty="0" smtClean="0">
                <a:cs typeface="Arial" pitchFamily="34" charset="0"/>
              </a:rPr>
              <a:t> </a:t>
            </a:r>
            <a:r>
              <a:rPr lang="en-US" dirty="0" smtClean="0">
                <a:cs typeface="Arial" pitchFamily="34" charset="0"/>
                <a:sym typeface="Wingdings" pitchFamily="2" charset="2"/>
              </a:rPr>
              <a:t>disease</a:t>
            </a:r>
            <a:endParaRPr lang="en-US" dirty="0" smtClean="0">
              <a:cs typeface="Arial" pitchFamily="34" charset="0"/>
            </a:endParaRPr>
          </a:p>
          <a:p>
            <a:pPr lvl="1"/>
            <a:r>
              <a:rPr lang="en-US" dirty="0" smtClean="0">
                <a:cs typeface="Arial" pitchFamily="34" charset="0"/>
              </a:rPr>
              <a:t>Global repression of distal enhancers. NRSF, ELK1, CTCF</a:t>
            </a:r>
            <a:endParaRPr lang="en-US" sz="1200" dirty="0" smtClean="0">
              <a:cs typeface="Arial" pitchFamily="34" charset="0"/>
            </a:endParaRPr>
          </a:p>
        </p:txBody>
      </p:sp>
      <p:cxnSp>
        <p:nvCxnSpPr>
          <p:cNvPr id="41989" name="Straight Connector 4"/>
          <p:cNvCxnSpPr>
            <a:cxnSpLocks noChangeShapeType="1"/>
          </p:cNvCxnSpPr>
          <p:nvPr/>
        </p:nvCxnSpPr>
        <p:spPr bwMode="auto">
          <a:xfrm>
            <a:off x="228600" y="533400"/>
            <a:ext cx="8610600" cy="1588"/>
          </a:xfrm>
          <a:prstGeom prst="line">
            <a:avLst/>
          </a:prstGeom>
          <a:noFill/>
          <a:ln w="19050" algn="ctr">
            <a:solidFill>
              <a:schemeClr val="tx1"/>
            </a:solidFill>
            <a:round/>
            <a:headEnd/>
            <a:tailEnd/>
          </a:ln>
        </p:spPr>
      </p:cxn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descr="http://compbio.mit.edu/pictures/Boathouse2012.jpg"/>
          <p:cNvPicPr>
            <a:picLocks noChangeAspect="1" noChangeArrowheads="1"/>
          </p:cNvPicPr>
          <p:nvPr/>
        </p:nvPicPr>
        <p:blipFill>
          <a:blip r:embed="rId2" cstate="print"/>
          <a:srcRect l="794" r="3345"/>
          <a:stretch>
            <a:fillRect/>
          </a:stretch>
        </p:blipFill>
        <p:spPr bwMode="auto">
          <a:xfrm>
            <a:off x="-53276" y="0"/>
            <a:ext cx="9194800" cy="6858000"/>
          </a:xfrm>
          <a:prstGeom prst="rect">
            <a:avLst/>
          </a:prstGeom>
          <a:noFill/>
        </p:spPr>
      </p:pic>
      <p:sp>
        <p:nvSpPr>
          <p:cNvPr id="2" name="Title 1"/>
          <p:cNvSpPr>
            <a:spLocks noGrp="1"/>
          </p:cNvSpPr>
          <p:nvPr>
            <p:ph type="title"/>
          </p:nvPr>
        </p:nvSpPr>
        <p:spPr>
          <a:xfrm>
            <a:off x="-53276" y="76200"/>
            <a:ext cx="9144000" cy="533400"/>
          </a:xfrm>
        </p:spPr>
        <p:txBody>
          <a:bodyPr/>
          <a:lstStyle/>
          <a:p>
            <a:pPr algn="l"/>
            <a:r>
              <a:rPr lang="en-US" dirty="0" smtClean="0"/>
              <a:t>MIT Computational Biology Group</a:t>
            </a:r>
            <a:endParaRPr lang="en-US" dirty="0"/>
          </a:p>
        </p:txBody>
      </p:sp>
      <p:sp>
        <p:nvSpPr>
          <p:cNvPr id="6" name="TextBox 5"/>
          <p:cNvSpPr txBox="1"/>
          <p:nvPr/>
        </p:nvSpPr>
        <p:spPr>
          <a:xfrm>
            <a:off x="7929944" y="3733800"/>
            <a:ext cx="1313180" cy="646331"/>
          </a:xfrm>
          <a:prstGeom prst="rect">
            <a:avLst/>
          </a:prstGeom>
          <a:noFill/>
        </p:spPr>
        <p:txBody>
          <a:bodyPr wrap="none" rtlCol="0">
            <a:spAutoFit/>
          </a:bodyPr>
          <a:lstStyle/>
          <a:p>
            <a:r>
              <a:rPr lang="en-US" b="1" dirty="0" err="1" smtClean="0">
                <a:solidFill>
                  <a:schemeClr val="bg1"/>
                </a:solidFill>
              </a:rPr>
              <a:t>Wouter</a:t>
            </a:r>
            <a:endParaRPr lang="en-US" b="1" dirty="0" smtClean="0">
              <a:solidFill>
                <a:schemeClr val="bg1"/>
              </a:solidFill>
            </a:endParaRPr>
          </a:p>
          <a:p>
            <a:r>
              <a:rPr lang="en-US" b="1" dirty="0" err="1" smtClean="0">
                <a:solidFill>
                  <a:schemeClr val="bg1"/>
                </a:solidFill>
              </a:rPr>
              <a:t>Meuleman</a:t>
            </a:r>
            <a:endParaRPr lang="en-US" b="1" dirty="0">
              <a:solidFill>
                <a:schemeClr val="bg1"/>
              </a:solidFill>
            </a:endParaRPr>
          </a:p>
        </p:txBody>
      </p:sp>
      <p:sp>
        <p:nvSpPr>
          <p:cNvPr id="7" name="TextBox 6"/>
          <p:cNvSpPr txBox="1"/>
          <p:nvPr/>
        </p:nvSpPr>
        <p:spPr>
          <a:xfrm>
            <a:off x="6195124" y="4419600"/>
            <a:ext cx="1505540" cy="369332"/>
          </a:xfrm>
          <a:prstGeom prst="rect">
            <a:avLst/>
          </a:prstGeom>
          <a:noFill/>
        </p:spPr>
        <p:txBody>
          <a:bodyPr wrap="none" rtlCol="0">
            <a:spAutoFit/>
          </a:bodyPr>
          <a:lstStyle/>
          <a:p>
            <a:r>
              <a:rPr lang="en-US" b="1" dirty="0" smtClean="0">
                <a:solidFill>
                  <a:schemeClr val="bg1"/>
                </a:solidFill>
              </a:rPr>
              <a:t>Jason Ernst</a:t>
            </a:r>
            <a:endParaRPr lang="en-US" b="1" dirty="0">
              <a:solidFill>
                <a:schemeClr val="bg1"/>
              </a:solidFill>
            </a:endParaRPr>
          </a:p>
        </p:txBody>
      </p:sp>
      <p:sp>
        <p:nvSpPr>
          <p:cNvPr id="8" name="TextBox 7"/>
          <p:cNvSpPr txBox="1"/>
          <p:nvPr/>
        </p:nvSpPr>
        <p:spPr>
          <a:xfrm>
            <a:off x="4671124" y="4648200"/>
            <a:ext cx="1355884" cy="369332"/>
          </a:xfrm>
          <a:prstGeom prst="rect">
            <a:avLst/>
          </a:prstGeom>
          <a:noFill/>
        </p:spPr>
        <p:txBody>
          <a:bodyPr wrap="none" rtlCol="0">
            <a:spAutoFit/>
          </a:bodyPr>
          <a:lstStyle/>
          <a:p>
            <a:r>
              <a:rPr lang="en-US" b="1" dirty="0" smtClean="0">
                <a:solidFill>
                  <a:schemeClr val="bg1"/>
                </a:solidFill>
              </a:rPr>
              <a:t>Luke Ward</a:t>
            </a:r>
            <a:endParaRPr lang="en-US" b="1" dirty="0">
              <a:solidFill>
                <a:schemeClr val="bg1"/>
              </a:solidFill>
            </a:endParaRPr>
          </a:p>
        </p:txBody>
      </p:sp>
      <p:sp>
        <p:nvSpPr>
          <p:cNvPr id="9" name="TextBox 8"/>
          <p:cNvSpPr txBox="1"/>
          <p:nvPr/>
        </p:nvSpPr>
        <p:spPr>
          <a:xfrm>
            <a:off x="3194700" y="4343400"/>
            <a:ext cx="1377300" cy="369332"/>
          </a:xfrm>
          <a:prstGeom prst="rect">
            <a:avLst/>
          </a:prstGeom>
          <a:noFill/>
        </p:spPr>
        <p:txBody>
          <a:bodyPr wrap="none" rtlCol="0">
            <a:spAutoFit/>
          </a:bodyPr>
          <a:lstStyle/>
          <a:p>
            <a:r>
              <a:rPr lang="en-US" dirty="0" smtClean="0">
                <a:solidFill>
                  <a:schemeClr val="bg1"/>
                </a:solidFill>
              </a:rPr>
              <a:t>Soheil </a:t>
            </a:r>
            <a:r>
              <a:rPr lang="en-US" dirty="0" err="1" smtClean="0">
                <a:solidFill>
                  <a:schemeClr val="bg1"/>
                </a:solidFill>
              </a:rPr>
              <a:t>Feizi</a:t>
            </a:r>
            <a:endParaRPr lang="en-US" dirty="0">
              <a:solidFill>
                <a:schemeClr val="bg1"/>
              </a:solidFill>
            </a:endParaRPr>
          </a:p>
        </p:txBody>
      </p:sp>
      <p:sp>
        <p:nvSpPr>
          <p:cNvPr id="10" name="TextBox 9"/>
          <p:cNvSpPr txBox="1"/>
          <p:nvPr/>
        </p:nvSpPr>
        <p:spPr>
          <a:xfrm>
            <a:off x="1600200" y="4355068"/>
            <a:ext cx="1582484" cy="369332"/>
          </a:xfrm>
          <a:prstGeom prst="rect">
            <a:avLst/>
          </a:prstGeom>
          <a:noFill/>
        </p:spPr>
        <p:txBody>
          <a:bodyPr wrap="none" rtlCol="0">
            <a:spAutoFit/>
          </a:bodyPr>
          <a:lstStyle/>
          <a:p>
            <a:r>
              <a:rPr lang="en-US" b="1" dirty="0" smtClean="0"/>
              <a:t>Gerald </a:t>
            </a:r>
            <a:r>
              <a:rPr lang="en-US" b="1" dirty="0" err="1" smtClean="0"/>
              <a:t>Quon</a:t>
            </a:r>
            <a:endParaRPr lang="en-US" b="1" dirty="0"/>
          </a:p>
        </p:txBody>
      </p:sp>
      <p:sp>
        <p:nvSpPr>
          <p:cNvPr id="11" name="TextBox 10"/>
          <p:cNvSpPr txBox="1"/>
          <p:nvPr/>
        </p:nvSpPr>
        <p:spPr>
          <a:xfrm>
            <a:off x="-94472" y="4191000"/>
            <a:ext cx="1082348" cy="646331"/>
          </a:xfrm>
          <a:prstGeom prst="rect">
            <a:avLst/>
          </a:prstGeom>
          <a:noFill/>
        </p:spPr>
        <p:txBody>
          <a:bodyPr wrap="none" rtlCol="0">
            <a:spAutoFit/>
          </a:bodyPr>
          <a:lstStyle/>
          <a:p>
            <a:pPr algn="ctr"/>
            <a:r>
              <a:rPr lang="en-US" dirty="0" smtClean="0">
                <a:solidFill>
                  <a:schemeClr val="bg1"/>
                </a:solidFill>
              </a:rPr>
              <a:t>Daniel</a:t>
            </a:r>
          </a:p>
          <a:p>
            <a:pPr algn="ctr"/>
            <a:r>
              <a:rPr lang="en-US" dirty="0" err="1" smtClean="0">
                <a:solidFill>
                  <a:schemeClr val="bg1"/>
                </a:solidFill>
              </a:rPr>
              <a:t>Marbach</a:t>
            </a:r>
            <a:endParaRPr lang="en-US" dirty="0">
              <a:solidFill>
                <a:schemeClr val="bg1"/>
              </a:solidFill>
            </a:endParaRPr>
          </a:p>
        </p:txBody>
      </p:sp>
      <p:sp>
        <p:nvSpPr>
          <p:cNvPr id="12" name="TextBox 11"/>
          <p:cNvSpPr txBox="1"/>
          <p:nvPr/>
        </p:nvSpPr>
        <p:spPr>
          <a:xfrm>
            <a:off x="581973" y="2286000"/>
            <a:ext cx="1082348" cy="646331"/>
          </a:xfrm>
          <a:prstGeom prst="rect">
            <a:avLst/>
          </a:prstGeom>
          <a:noFill/>
        </p:spPr>
        <p:txBody>
          <a:bodyPr wrap="none" rtlCol="0">
            <a:spAutoFit/>
          </a:bodyPr>
          <a:lstStyle/>
          <a:p>
            <a:pPr algn="ctr"/>
            <a:r>
              <a:rPr lang="en-US" dirty="0" smtClean="0">
                <a:solidFill>
                  <a:schemeClr val="bg1"/>
                </a:solidFill>
              </a:rPr>
              <a:t>Bob</a:t>
            </a:r>
          </a:p>
          <a:p>
            <a:pPr algn="ctr"/>
            <a:r>
              <a:rPr lang="en-US" dirty="0" err="1" smtClean="0">
                <a:solidFill>
                  <a:schemeClr val="bg1"/>
                </a:solidFill>
              </a:rPr>
              <a:t>Altshuler</a:t>
            </a:r>
            <a:endParaRPr lang="en-US" dirty="0">
              <a:solidFill>
                <a:schemeClr val="bg1"/>
              </a:solidFill>
            </a:endParaRPr>
          </a:p>
        </p:txBody>
      </p:sp>
      <p:sp>
        <p:nvSpPr>
          <p:cNvPr id="13" name="TextBox 12"/>
          <p:cNvSpPr txBox="1"/>
          <p:nvPr/>
        </p:nvSpPr>
        <p:spPr>
          <a:xfrm>
            <a:off x="1721252" y="725269"/>
            <a:ext cx="1095173" cy="646331"/>
          </a:xfrm>
          <a:prstGeom prst="rect">
            <a:avLst/>
          </a:prstGeom>
          <a:noFill/>
        </p:spPr>
        <p:txBody>
          <a:bodyPr wrap="none" rtlCol="0">
            <a:spAutoFit/>
          </a:bodyPr>
          <a:lstStyle/>
          <a:p>
            <a:pPr algn="ctr"/>
            <a:r>
              <a:rPr lang="en-US" b="1" dirty="0" err="1" smtClean="0">
                <a:solidFill>
                  <a:schemeClr val="bg1"/>
                </a:solidFill>
              </a:rPr>
              <a:t>Anshul</a:t>
            </a:r>
            <a:endParaRPr lang="en-US" b="1" dirty="0" smtClean="0">
              <a:solidFill>
                <a:schemeClr val="bg1"/>
              </a:solidFill>
            </a:endParaRPr>
          </a:p>
          <a:p>
            <a:pPr algn="ctr"/>
            <a:r>
              <a:rPr lang="en-US" b="1" dirty="0" err="1" smtClean="0">
                <a:solidFill>
                  <a:schemeClr val="bg1"/>
                </a:solidFill>
              </a:rPr>
              <a:t>Kundaje</a:t>
            </a:r>
            <a:endParaRPr lang="en-US" b="1" dirty="0">
              <a:solidFill>
                <a:schemeClr val="bg1"/>
              </a:solidFill>
            </a:endParaRPr>
          </a:p>
        </p:txBody>
      </p:sp>
      <p:sp>
        <p:nvSpPr>
          <p:cNvPr id="14" name="TextBox 13"/>
          <p:cNvSpPr txBox="1"/>
          <p:nvPr/>
        </p:nvSpPr>
        <p:spPr>
          <a:xfrm>
            <a:off x="3943385" y="725269"/>
            <a:ext cx="825867" cy="646331"/>
          </a:xfrm>
          <a:prstGeom prst="rect">
            <a:avLst/>
          </a:prstGeom>
          <a:noFill/>
        </p:spPr>
        <p:txBody>
          <a:bodyPr wrap="none" rtlCol="0">
            <a:spAutoFit/>
          </a:bodyPr>
          <a:lstStyle/>
          <a:p>
            <a:pPr algn="ctr"/>
            <a:r>
              <a:rPr lang="en-US" b="1" dirty="0" smtClean="0">
                <a:solidFill>
                  <a:schemeClr val="bg1"/>
                </a:solidFill>
              </a:rPr>
              <a:t>Matt</a:t>
            </a:r>
          </a:p>
          <a:p>
            <a:pPr algn="ctr"/>
            <a:r>
              <a:rPr lang="en-US" b="1" dirty="0" smtClean="0">
                <a:solidFill>
                  <a:schemeClr val="bg1"/>
                </a:solidFill>
              </a:rPr>
              <a:t>Eaton</a:t>
            </a:r>
            <a:endParaRPr lang="en-US" b="1" dirty="0">
              <a:solidFill>
                <a:schemeClr val="bg1"/>
              </a:solidFill>
            </a:endParaRPr>
          </a:p>
        </p:txBody>
      </p:sp>
      <p:sp>
        <p:nvSpPr>
          <p:cNvPr id="15" name="TextBox 14"/>
          <p:cNvSpPr txBox="1"/>
          <p:nvPr/>
        </p:nvSpPr>
        <p:spPr>
          <a:xfrm>
            <a:off x="5450839" y="725269"/>
            <a:ext cx="1223413" cy="646331"/>
          </a:xfrm>
          <a:prstGeom prst="rect">
            <a:avLst/>
          </a:prstGeom>
          <a:noFill/>
        </p:spPr>
        <p:txBody>
          <a:bodyPr wrap="none" rtlCol="0">
            <a:spAutoFit/>
          </a:bodyPr>
          <a:lstStyle/>
          <a:p>
            <a:pPr algn="ctr"/>
            <a:r>
              <a:rPr lang="en-US" b="1" dirty="0" err="1" smtClean="0">
                <a:solidFill>
                  <a:schemeClr val="bg1"/>
                </a:solidFill>
              </a:rPr>
              <a:t>Abhishek</a:t>
            </a:r>
            <a:endParaRPr lang="en-US" b="1" dirty="0" smtClean="0">
              <a:solidFill>
                <a:schemeClr val="bg1"/>
              </a:solidFill>
            </a:endParaRPr>
          </a:p>
          <a:p>
            <a:pPr algn="ctr"/>
            <a:r>
              <a:rPr lang="en-US" b="1" dirty="0" err="1" smtClean="0">
                <a:solidFill>
                  <a:schemeClr val="bg1"/>
                </a:solidFill>
              </a:rPr>
              <a:t>Sarkar</a:t>
            </a:r>
            <a:endParaRPr lang="en-US" b="1" dirty="0">
              <a:solidFill>
                <a:schemeClr val="bg1"/>
              </a:solidFill>
            </a:endParaRPr>
          </a:p>
        </p:txBody>
      </p:sp>
      <p:sp>
        <p:nvSpPr>
          <p:cNvPr id="16" name="TextBox 15"/>
          <p:cNvSpPr txBox="1"/>
          <p:nvPr/>
        </p:nvSpPr>
        <p:spPr>
          <a:xfrm>
            <a:off x="4872591" y="2514600"/>
            <a:ext cx="1492716" cy="646331"/>
          </a:xfrm>
          <a:prstGeom prst="rect">
            <a:avLst/>
          </a:prstGeom>
          <a:noFill/>
        </p:spPr>
        <p:txBody>
          <a:bodyPr wrap="none" rtlCol="0">
            <a:spAutoFit/>
          </a:bodyPr>
          <a:lstStyle/>
          <a:p>
            <a:pPr algn="ctr"/>
            <a:r>
              <a:rPr lang="en-US" b="1" dirty="0" err="1" smtClean="0"/>
              <a:t>Pouya</a:t>
            </a:r>
            <a:endParaRPr lang="en-US" b="1" dirty="0" smtClean="0"/>
          </a:p>
          <a:p>
            <a:pPr algn="ctr"/>
            <a:r>
              <a:rPr lang="en-US" b="1" dirty="0" err="1" smtClean="0"/>
              <a:t>Kheradpour</a:t>
            </a:r>
            <a:endParaRPr lang="en-US" b="1" dirty="0"/>
          </a:p>
        </p:txBody>
      </p:sp>
      <p:sp>
        <p:nvSpPr>
          <p:cNvPr id="18" name="Title 1"/>
          <p:cNvSpPr txBox="1">
            <a:spLocks/>
          </p:cNvSpPr>
          <p:nvPr/>
        </p:nvSpPr>
        <p:spPr bwMode="auto">
          <a:xfrm>
            <a:off x="-53276" y="57150"/>
            <a:ext cx="9144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j-lt"/>
                <a:ea typeface="+mj-ea"/>
                <a:cs typeface="+mj-cs"/>
              </a:rPr>
              <a:t>MIT Computational Biology Group</a:t>
            </a:r>
            <a:endParaRPr kumimoji="0" lang="en-US" sz="2800" b="1" i="0" u="none" strike="noStrike" kern="0" cap="none" spc="0" normalizeH="0" baseline="0" noProof="0" dirty="0">
              <a:ln>
                <a:noFill/>
              </a:ln>
              <a:solidFill>
                <a:schemeClr val="bg1"/>
              </a:solidFill>
              <a:effectLst/>
              <a:uLnTx/>
              <a:uFillTx/>
              <a:latin typeface="+mj-lt"/>
              <a:ea typeface="+mj-ea"/>
              <a:cs typeface="+mj-cs"/>
            </a:endParaRPr>
          </a:p>
        </p:txBody>
      </p:sp>
      <p:cxnSp>
        <p:nvCxnSpPr>
          <p:cNvPr id="20" name="Straight Connector 19"/>
          <p:cNvCxnSpPr/>
          <p:nvPr/>
        </p:nvCxnSpPr>
        <p:spPr bwMode="auto">
          <a:xfrm flipV="1">
            <a:off x="5280724" y="1219200"/>
            <a:ext cx="533400" cy="381000"/>
          </a:xfrm>
          <a:prstGeom prst="line">
            <a:avLst/>
          </a:prstGeom>
          <a:solidFill>
            <a:schemeClr val="hlink"/>
          </a:solidFill>
          <a:ln w="9525"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flipV="1">
            <a:off x="3966274" y="1295400"/>
            <a:ext cx="247650" cy="304800"/>
          </a:xfrm>
          <a:prstGeom prst="line">
            <a:avLst/>
          </a:prstGeom>
          <a:solidFill>
            <a:schemeClr val="hlink"/>
          </a:solidFill>
          <a:ln w="9525"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flipH="1" flipV="1">
            <a:off x="2385124" y="1219200"/>
            <a:ext cx="381000" cy="304800"/>
          </a:xfrm>
          <a:prstGeom prst="line">
            <a:avLst/>
          </a:prstGeom>
          <a:solidFill>
            <a:schemeClr val="hlink"/>
          </a:solidFill>
          <a:ln w="9525" cap="flat" cmpd="sng" algn="ctr">
            <a:solidFill>
              <a:schemeClr val="bg1"/>
            </a:solidFill>
            <a:prstDash val="solid"/>
            <a:round/>
            <a:headEnd type="none" w="med" len="med"/>
            <a:tailEnd type="none" w="med" len="med"/>
          </a:ln>
          <a:effectLst/>
        </p:spPr>
      </p:cxnSp>
      <p:sp>
        <p:nvSpPr>
          <p:cNvPr id="26" name="TextBox 25"/>
          <p:cNvSpPr txBox="1"/>
          <p:nvPr/>
        </p:nvSpPr>
        <p:spPr>
          <a:xfrm>
            <a:off x="3858572" y="2895600"/>
            <a:ext cx="1172117" cy="646331"/>
          </a:xfrm>
          <a:prstGeom prst="rect">
            <a:avLst/>
          </a:prstGeom>
          <a:noFill/>
        </p:spPr>
        <p:txBody>
          <a:bodyPr wrap="none" rtlCol="0">
            <a:spAutoFit/>
          </a:bodyPr>
          <a:lstStyle/>
          <a:p>
            <a:pPr algn="ctr"/>
            <a:r>
              <a:rPr lang="en-US" dirty="0" smtClean="0">
                <a:solidFill>
                  <a:schemeClr val="bg1"/>
                </a:solidFill>
              </a:rPr>
              <a:t>Mariana</a:t>
            </a:r>
          </a:p>
          <a:p>
            <a:pPr algn="ctr"/>
            <a:r>
              <a:rPr lang="en-US" dirty="0" smtClean="0">
                <a:solidFill>
                  <a:schemeClr val="bg1"/>
                </a:solidFill>
              </a:rPr>
              <a:t>Mendoza</a:t>
            </a:r>
            <a:endParaRPr lang="en-US" dirty="0">
              <a:solidFill>
                <a:schemeClr val="bg1"/>
              </a:solidFill>
            </a:endParaRPr>
          </a:p>
        </p:txBody>
      </p:sp>
      <p:sp>
        <p:nvSpPr>
          <p:cNvPr id="27" name="TextBox 26"/>
          <p:cNvSpPr txBox="1"/>
          <p:nvPr/>
        </p:nvSpPr>
        <p:spPr>
          <a:xfrm>
            <a:off x="2665022" y="2895600"/>
            <a:ext cx="954107" cy="646331"/>
          </a:xfrm>
          <a:prstGeom prst="rect">
            <a:avLst/>
          </a:prstGeom>
          <a:noFill/>
        </p:spPr>
        <p:txBody>
          <a:bodyPr wrap="none" rtlCol="0">
            <a:spAutoFit/>
          </a:bodyPr>
          <a:lstStyle/>
          <a:p>
            <a:pPr algn="ctr"/>
            <a:r>
              <a:rPr lang="en-US" dirty="0" smtClean="0">
                <a:solidFill>
                  <a:schemeClr val="bg1"/>
                </a:solidFill>
              </a:rPr>
              <a:t>Jessica</a:t>
            </a:r>
          </a:p>
          <a:p>
            <a:pPr algn="ctr"/>
            <a:r>
              <a:rPr lang="en-US" dirty="0" smtClean="0">
                <a:solidFill>
                  <a:schemeClr val="bg1"/>
                </a:solidFill>
              </a:rPr>
              <a:t>Wu</a:t>
            </a:r>
            <a:endParaRPr lang="en-US" dirty="0">
              <a:solidFill>
                <a:schemeClr val="bg1"/>
              </a:solidFill>
            </a:endParaRPr>
          </a:p>
        </p:txBody>
      </p:sp>
      <p:sp>
        <p:nvSpPr>
          <p:cNvPr id="28" name="TextBox 27"/>
          <p:cNvSpPr txBox="1"/>
          <p:nvPr/>
        </p:nvSpPr>
        <p:spPr>
          <a:xfrm>
            <a:off x="1694401" y="2832100"/>
            <a:ext cx="928459" cy="646331"/>
          </a:xfrm>
          <a:prstGeom prst="rect">
            <a:avLst/>
          </a:prstGeom>
          <a:noFill/>
        </p:spPr>
        <p:txBody>
          <a:bodyPr wrap="none" rtlCol="0">
            <a:spAutoFit/>
          </a:bodyPr>
          <a:lstStyle/>
          <a:p>
            <a:pPr algn="ctr"/>
            <a:r>
              <a:rPr lang="en-US" dirty="0" err="1" smtClean="0">
                <a:solidFill>
                  <a:schemeClr val="bg1"/>
                </a:solidFill>
              </a:rPr>
              <a:t>Manasi</a:t>
            </a:r>
            <a:endParaRPr lang="en-US" dirty="0" smtClean="0">
              <a:solidFill>
                <a:schemeClr val="bg1"/>
              </a:solidFill>
            </a:endParaRPr>
          </a:p>
          <a:p>
            <a:pPr algn="ctr"/>
            <a:r>
              <a:rPr lang="en-US" dirty="0" err="1" smtClean="0">
                <a:solidFill>
                  <a:schemeClr val="bg1"/>
                </a:solidFill>
              </a:rPr>
              <a:t>Vartak</a:t>
            </a:r>
            <a:endParaRPr lang="en-US" dirty="0">
              <a:solidFill>
                <a:schemeClr val="bg1"/>
              </a:solidFill>
            </a:endParaRPr>
          </a:p>
        </p:txBody>
      </p:sp>
      <p:sp>
        <p:nvSpPr>
          <p:cNvPr id="29" name="TextBox 28"/>
          <p:cNvSpPr txBox="1"/>
          <p:nvPr/>
        </p:nvSpPr>
        <p:spPr>
          <a:xfrm>
            <a:off x="6303385" y="2590800"/>
            <a:ext cx="979755" cy="646331"/>
          </a:xfrm>
          <a:prstGeom prst="rect">
            <a:avLst/>
          </a:prstGeom>
          <a:noFill/>
        </p:spPr>
        <p:txBody>
          <a:bodyPr wrap="none" rtlCol="0">
            <a:spAutoFit/>
          </a:bodyPr>
          <a:lstStyle/>
          <a:p>
            <a:pPr algn="ctr"/>
            <a:r>
              <a:rPr lang="en-US" dirty="0" smtClean="0">
                <a:solidFill>
                  <a:schemeClr val="bg1"/>
                </a:solidFill>
              </a:rPr>
              <a:t>David</a:t>
            </a:r>
          </a:p>
          <a:p>
            <a:pPr algn="ctr"/>
            <a:r>
              <a:rPr lang="en-US" dirty="0" smtClean="0">
                <a:solidFill>
                  <a:schemeClr val="bg1"/>
                </a:solidFill>
              </a:rPr>
              <a:t>Hendrix</a:t>
            </a:r>
            <a:endParaRPr lang="en-US" dirty="0">
              <a:solidFill>
                <a:schemeClr val="bg1"/>
              </a:solidFill>
            </a:endParaRPr>
          </a:p>
        </p:txBody>
      </p:sp>
      <p:sp>
        <p:nvSpPr>
          <p:cNvPr id="30" name="TextBox 29"/>
          <p:cNvSpPr txBox="1"/>
          <p:nvPr/>
        </p:nvSpPr>
        <p:spPr>
          <a:xfrm>
            <a:off x="7417048" y="2554069"/>
            <a:ext cx="889987" cy="646331"/>
          </a:xfrm>
          <a:prstGeom prst="rect">
            <a:avLst/>
          </a:prstGeom>
          <a:noFill/>
        </p:spPr>
        <p:txBody>
          <a:bodyPr wrap="none" rtlCol="0">
            <a:spAutoFit/>
          </a:bodyPr>
          <a:lstStyle/>
          <a:p>
            <a:pPr algn="ctr"/>
            <a:r>
              <a:rPr lang="en-US" dirty="0" smtClean="0">
                <a:solidFill>
                  <a:schemeClr val="bg1"/>
                </a:solidFill>
              </a:rPr>
              <a:t>Mukul</a:t>
            </a:r>
          </a:p>
          <a:p>
            <a:pPr algn="ctr"/>
            <a:r>
              <a:rPr lang="en-US" dirty="0" err="1" smtClean="0">
                <a:solidFill>
                  <a:schemeClr val="bg1"/>
                </a:solidFill>
              </a:rPr>
              <a:t>Bansal</a:t>
            </a:r>
            <a:endParaRPr lang="en-US" dirty="0">
              <a:solidFill>
                <a:schemeClr val="bg1"/>
              </a:solidFill>
            </a:endParaRPr>
          </a:p>
        </p:txBody>
      </p:sp>
      <p:sp>
        <p:nvSpPr>
          <p:cNvPr id="31" name="TextBox 30"/>
          <p:cNvSpPr txBox="1"/>
          <p:nvPr/>
        </p:nvSpPr>
        <p:spPr>
          <a:xfrm>
            <a:off x="7741052" y="725269"/>
            <a:ext cx="1402948" cy="646331"/>
          </a:xfrm>
          <a:prstGeom prst="rect">
            <a:avLst/>
          </a:prstGeom>
          <a:noFill/>
        </p:spPr>
        <p:txBody>
          <a:bodyPr wrap="none" rtlCol="0">
            <a:spAutoFit/>
          </a:bodyPr>
          <a:lstStyle/>
          <a:p>
            <a:r>
              <a:rPr lang="en-US" dirty="0" smtClean="0">
                <a:solidFill>
                  <a:schemeClr val="bg1"/>
                </a:solidFill>
              </a:rPr>
              <a:t>Matt</a:t>
            </a:r>
          </a:p>
          <a:p>
            <a:r>
              <a:rPr lang="en-US" dirty="0" smtClean="0">
                <a:solidFill>
                  <a:schemeClr val="bg1"/>
                </a:solidFill>
              </a:rPr>
              <a:t>Rasmussen</a:t>
            </a:r>
            <a:endParaRPr lang="en-US" dirty="0">
              <a:solidFill>
                <a:schemeClr val="bg1"/>
              </a:solidFill>
            </a:endParaRPr>
          </a:p>
        </p:txBody>
      </p:sp>
      <p:cxnSp>
        <p:nvCxnSpPr>
          <p:cNvPr id="32" name="Straight Connector 31"/>
          <p:cNvCxnSpPr/>
          <p:nvPr/>
        </p:nvCxnSpPr>
        <p:spPr bwMode="auto">
          <a:xfrm flipV="1">
            <a:off x="7624216" y="1315135"/>
            <a:ext cx="323508" cy="208865"/>
          </a:xfrm>
          <a:prstGeom prst="line">
            <a:avLst/>
          </a:prstGeom>
          <a:solidFill>
            <a:schemeClr val="hlink"/>
          </a:solidFill>
          <a:ln w="9525" cap="flat" cmpd="sng" algn="ctr">
            <a:solidFill>
              <a:schemeClr val="bg1"/>
            </a:solidFill>
            <a:prstDash val="solid"/>
            <a:round/>
            <a:headEnd type="none" w="med" len="med"/>
            <a:tailEnd type="none" w="med" len="med"/>
          </a:ln>
          <a:effectLst/>
        </p:spPr>
      </p:cxnSp>
      <p:sp>
        <p:nvSpPr>
          <p:cNvPr id="33" name="TextBox 32"/>
          <p:cNvSpPr txBox="1"/>
          <p:nvPr/>
        </p:nvSpPr>
        <p:spPr>
          <a:xfrm>
            <a:off x="6598881" y="725269"/>
            <a:ext cx="1060931" cy="646331"/>
          </a:xfrm>
          <a:prstGeom prst="rect">
            <a:avLst/>
          </a:prstGeom>
          <a:noFill/>
        </p:spPr>
        <p:txBody>
          <a:bodyPr wrap="none" rtlCol="0">
            <a:spAutoFit/>
          </a:bodyPr>
          <a:lstStyle/>
          <a:p>
            <a:pPr algn="ctr"/>
            <a:r>
              <a:rPr lang="en-US" dirty="0" smtClean="0">
                <a:solidFill>
                  <a:schemeClr val="bg1"/>
                </a:solidFill>
              </a:rPr>
              <a:t>Stefan</a:t>
            </a:r>
          </a:p>
          <a:p>
            <a:pPr algn="ctr"/>
            <a:r>
              <a:rPr lang="en-US" dirty="0" err="1" smtClean="0">
                <a:solidFill>
                  <a:schemeClr val="bg1"/>
                </a:solidFill>
              </a:rPr>
              <a:t>Washietl</a:t>
            </a:r>
            <a:endParaRPr lang="en-US" dirty="0">
              <a:solidFill>
                <a:schemeClr val="bg1"/>
              </a:solidFill>
            </a:endParaRPr>
          </a:p>
        </p:txBody>
      </p:sp>
      <p:cxnSp>
        <p:nvCxnSpPr>
          <p:cNvPr id="34" name="Straight Connector 33"/>
          <p:cNvCxnSpPr/>
          <p:nvPr/>
        </p:nvCxnSpPr>
        <p:spPr bwMode="auto">
          <a:xfrm flipV="1">
            <a:off x="6369452" y="1143000"/>
            <a:ext cx="228600" cy="228600"/>
          </a:xfrm>
          <a:prstGeom prst="line">
            <a:avLst/>
          </a:prstGeom>
          <a:solidFill>
            <a:schemeClr val="hlink"/>
          </a:solidFill>
          <a:ln w="9525" cap="flat" cmpd="sng" algn="ctr">
            <a:solidFill>
              <a:schemeClr val="bg1"/>
            </a:solidFill>
            <a:prstDash val="solid"/>
            <a:round/>
            <a:headEnd type="none" w="med" len="med"/>
            <a:tailEnd type="none" w="med" len="med"/>
          </a:ln>
          <a:effectLst/>
        </p:spPr>
      </p:cxnSp>
      <p:sp>
        <p:nvSpPr>
          <p:cNvPr id="35" name="TextBox 34"/>
          <p:cNvSpPr txBox="1"/>
          <p:nvPr/>
        </p:nvSpPr>
        <p:spPr>
          <a:xfrm>
            <a:off x="2788052" y="725269"/>
            <a:ext cx="1172117" cy="646331"/>
          </a:xfrm>
          <a:prstGeom prst="rect">
            <a:avLst/>
          </a:prstGeom>
          <a:noFill/>
        </p:spPr>
        <p:txBody>
          <a:bodyPr wrap="none" rtlCol="0">
            <a:spAutoFit/>
          </a:bodyPr>
          <a:lstStyle/>
          <a:p>
            <a:pPr algn="ctr"/>
            <a:r>
              <a:rPr lang="en-US" b="1" dirty="0" smtClean="0">
                <a:solidFill>
                  <a:schemeClr val="bg1"/>
                </a:solidFill>
              </a:rPr>
              <a:t>Andreas</a:t>
            </a:r>
          </a:p>
          <a:p>
            <a:pPr algn="ctr"/>
            <a:r>
              <a:rPr lang="en-US" b="1" dirty="0" err="1" smtClean="0">
                <a:solidFill>
                  <a:schemeClr val="bg1"/>
                </a:solidFill>
              </a:rPr>
              <a:t>Pfenning</a:t>
            </a:r>
            <a:endParaRPr lang="en-US" b="1" dirty="0">
              <a:solidFill>
                <a:schemeClr val="bg1"/>
              </a:solidFill>
            </a:endParaRPr>
          </a:p>
        </p:txBody>
      </p:sp>
      <p:cxnSp>
        <p:nvCxnSpPr>
          <p:cNvPr id="36" name="Straight Connector 35"/>
          <p:cNvCxnSpPr/>
          <p:nvPr/>
        </p:nvCxnSpPr>
        <p:spPr bwMode="auto">
          <a:xfrm flipV="1">
            <a:off x="3499252" y="1143000"/>
            <a:ext cx="0" cy="228600"/>
          </a:xfrm>
          <a:prstGeom prst="line">
            <a:avLst/>
          </a:prstGeom>
          <a:solidFill>
            <a:schemeClr val="hlink"/>
          </a:solidFill>
          <a:ln w="9525" cap="flat" cmpd="sng" algn="ctr">
            <a:solidFill>
              <a:schemeClr val="bg1"/>
            </a:solidFill>
            <a:prstDash val="solid"/>
            <a:round/>
            <a:headEnd type="none" w="med" len="med"/>
            <a:tailEnd type="none" w="med" len="med"/>
          </a:ln>
          <a:effectLst/>
        </p:spPr>
      </p:cxnSp>
      <p:sp>
        <p:nvSpPr>
          <p:cNvPr id="37" name="TextBox 36"/>
          <p:cNvSpPr txBox="1"/>
          <p:nvPr/>
        </p:nvSpPr>
        <p:spPr>
          <a:xfrm>
            <a:off x="654452" y="725269"/>
            <a:ext cx="1018227" cy="646331"/>
          </a:xfrm>
          <a:prstGeom prst="rect">
            <a:avLst/>
          </a:prstGeom>
          <a:noFill/>
        </p:spPr>
        <p:txBody>
          <a:bodyPr wrap="none" rtlCol="0">
            <a:spAutoFit/>
          </a:bodyPr>
          <a:lstStyle/>
          <a:p>
            <a:pPr algn="ctr"/>
            <a:r>
              <a:rPr lang="en-US" dirty="0" smtClean="0">
                <a:solidFill>
                  <a:schemeClr val="bg1"/>
                </a:solidFill>
              </a:rPr>
              <a:t>Hayden</a:t>
            </a:r>
            <a:br>
              <a:rPr lang="en-US" dirty="0" smtClean="0">
                <a:solidFill>
                  <a:schemeClr val="bg1"/>
                </a:solidFill>
              </a:rPr>
            </a:br>
            <a:r>
              <a:rPr lang="en-US" dirty="0" err="1" smtClean="0">
                <a:solidFill>
                  <a:schemeClr val="bg1"/>
                </a:solidFill>
              </a:rPr>
              <a:t>Metsky</a:t>
            </a:r>
            <a:endParaRPr lang="en-US" dirty="0">
              <a:solidFill>
                <a:schemeClr val="bg1"/>
              </a:solidFill>
            </a:endParaRPr>
          </a:p>
        </p:txBody>
      </p:sp>
      <p:cxnSp>
        <p:nvCxnSpPr>
          <p:cNvPr id="38" name="Straight Connector 37"/>
          <p:cNvCxnSpPr/>
          <p:nvPr/>
        </p:nvCxnSpPr>
        <p:spPr bwMode="auto">
          <a:xfrm flipH="1" flipV="1">
            <a:off x="1568852" y="1193800"/>
            <a:ext cx="279400" cy="177800"/>
          </a:xfrm>
          <a:prstGeom prst="line">
            <a:avLst/>
          </a:prstGeom>
          <a:solidFill>
            <a:schemeClr val="hlink"/>
          </a:solidFill>
          <a:ln w="9525" cap="flat" cmpd="sng" algn="ctr">
            <a:solidFill>
              <a:schemeClr val="bg1"/>
            </a:solidFill>
            <a:prstDash val="solid"/>
            <a:round/>
            <a:headEnd type="none" w="med" len="med"/>
            <a:tailEnd type="none" w="med" len="med"/>
          </a:ln>
          <a:effectLst/>
        </p:spPr>
      </p:cxnSp>
      <p:sp>
        <p:nvSpPr>
          <p:cNvPr id="47" name="TextBox 46"/>
          <p:cNvSpPr txBox="1"/>
          <p:nvPr/>
        </p:nvSpPr>
        <p:spPr>
          <a:xfrm>
            <a:off x="4705133" y="725269"/>
            <a:ext cx="954107" cy="646331"/>
          </a:xfrm>
          <a:prstGeom prst="rect">
            <a:avLst/>
          </a:prstGeom>
          <a:noFill/>
        </p:spPr>
        <p:txBody>
          <a:bodyPr wrap="none" rtlCol="0">
            <a:spAutoFit/>
          </a:bodyPr>
          <a:lstStyle/>
          <a:p>
            <a:pPr algn="ctr"/>
            <a:r>
              <a:rPr lang="en-US" dirty="0" smtClean="0">
                <a:solidFill>
                  <a:schemeClr val="bg1"/>
                </a:solidFill>
              </a:rPr>
              <a:t>Luis</a:t>
            </a:r>
          </a:p>
          <a:p>
            <a:pPr algn="ctr"/>
            <a:r>
              <a:rPr lang="en-US" dirty="0" smtClean="0">
                <a:solidFill>
                  <a:schemeClr val="bg1"/>
                </a:solidFill>
              </a:rPr>
              <a:t>Barrera</a:t>
            </a:r>
            <a:endParaRPr lang="en-US" dirty="0">
              <a:solidFill>
                <a:schemeClr val="bg1"/>
              </a:solidFill>
            </a:endParaRPr>
          </a:p>
        </p:txBody>
      </p:sp>
      <p:cxnSp>
        <p:nvCxnSpPr>
          <p:cNvPr id="48" name="Straight Connector 47"/>
          <p:cNvCxnSpPr/>
          <p:nvPr/>
        </p:nvCxnSpPr>
        <p:spPr bwMode="auto">
          <a:xfrm flipV="1">
            <a:off x="4822528" y="1257300"/>
            <a:ext cx="152400" cy="114300"/>
          </a:xfrm>
          <a:prstGeom prst="line">
            <a:avLst/>
          </a:prstGeom>
          <a:solidFill>
            <a:schemeClr val="hlink"/>
          </a:solidFill>
          <a:ln w="9525" cap="flat" cmpd="sng" algn="ctr">
            <a:solidFill>
              <a:schemeClr val="bg1"/>
            </a:solidFill>
            <a:prstDash val="solid"/>
            <a:round/>
            <a:headEnd type="none" w="med" len="med"/>
            <a:tailEnd type="none" w="med" len="med"/>
          </a:ln>
          <a:effectLst/>
        </p:spPr>
      </p:cxnSp>
      <p:sp>
        <p:nvSpPr>
          <p:cNvPr id="50" name="TextBox 49"/>
          <p:cNvSpPr txBox="1"/>
          <p:nvPr/>
        </p:nvSpPr>
        <p:spPr>
          <a:xfrm>
            <a:off x="8176324" y="2325469"/>
            <a:ext cx="1043876" cy="646331"/>
          </a:xfrm>
          <a:prstGeom prst="rect">
            <a:avLst/>
          </a:prstGeom>
          <a:noFill/>
        </p:spPr>
        <p:txBody>
          <a:bodyPr wrap="none" rtlCol="0">
            <a:spAutoFit/>
          </a:bodyPr>
          <a:lstStyle/>
          <a:p>
            <a:pPr algn="r"/>
            <a:r>
              <a:rPr lang="en-US" b="1" dirty="0" smtClean="0">
                <a:solidFill>
                  <a:schemeClr val="bg1"/>
                </a:solidFill>
              </a:rPr>
              <a:t>Manolis</a:t>
            </a:r>
          </a:p>
          <a:p>
            <a:pPr algn="r"/>
            <a:r>
              <a:rPr lang="en-US" b="1" dirty="0" smtClean="0">
                <a:solidFill>
                  <a:schemeClr val="bg1"/>
                </a:solidFill>
              </a:rPr>
              <a:t>Kellis</a:t>
            </a:r>
            <a:endParaRPr lang="en-US" b="1" dirty="0">
              <a:solidFill>
                <a:schemeClr val="bg1"/>
              </a:solidFill>
            </a:endParaRPr>
          </a:p>
        </p:txBody>
      </p:sp>
      <p:sp>
        <p:nvSpPr>
          <p:cNvPr id="39" name="Oval 38"/>
          <p:cNvSpPr/>
          <p:nvPr/>
        </p:nvSpPr>
        <p:spPr bwMode="auto">
          <a:xfrm>
            <a:off x="1600200" y="3429000"/>
            <a:ext cx="1704474" cy="1656347"/>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
        <p:nvSpPr>
          <p:cNvPr id="40" name="Oval 39"/>
          <p:cNvSpPr/>
          <p:nvPr/>
        </p:nvSpPr>
        <p:spPr bwMode="auto">
          <a:xfrm>
            <a:off x="3657600" y="1491916"/>
            <a:ext cx="685800" cy="788252"/>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
        <p:nvSpPr>
          <p:cNvPr id="41" name="Oval 40"/>
          <p:cNvSpPr/>
          <p:nvPr/>
        </p:nvSpPr>
        <p:spPr bwMode="auto">
          <a:xfrm>
            <a:off x="4724119" y="1447800"/>
            <a:ext cx="794648" cy="77221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
        <p:nvSpPr>
          <p:cNvPr id="42" name="Oval 41"/>
          <p:cNvSpPr/>
          <p:nvPr/>
        </p:nvSpPr>
        <p:spPr bwMode="auto">
          <a:xfrm>
            <a:off x="4463716" y="3505200"/>
            <a:ext cx="1764505" cy="1714684"/>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
        <p:nvSpPr>
          <p:cNvPr id="43" name="Oval 42"/>
          <p:cNvSpPr/>
          <p:nvPr/>
        </p:nvSpPr>
        <p:spPr bwMode="auto">
          <a:xfrm>
            <a:off x="6100011" y="3505200"/>
            <a:ext cx="1764505" cy="1714684"/>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
        <p:nvSpPr>
          <p:cNvPr id="44" name="Oval 43"/>
          <p:cNvSpPr/>
          <p:nvPr/>
        </p:nvSpPr>
        <p:spPr bwMode="auto">
          <a:xfrm>
            <a:off x="7672137" y="2883568"/>
            <a:ext cx="1764505" cy="1714684"/>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
        <p:nvSpPr>
          <p:cNvPr id="45" name="Oval 44"/>
          <p:cNvSpPr/>
          <p:nvPr/>
        </p:nvSpPr>
        <p:spPr bwMode="auto">
          <a:xfrm>
            <a:off x="2422077" y="1447800"/>
            <a:ext cx="794648" cy="77221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62300"/>
            <a:ext cx="1371600" cy="566738"/>
            <a:chOff x="0" y="2667000"/>
            <a:chExt cx="1371600" cy="566738"/>
          </a:xfrm>
          <a:noFill/>
        </p:grpSpPr>
        <p:sp>
          <p:nvSpPr>
            <p:cNvPr id="4" name="Rectangle 3"/>
            <p:cNvSpPr/>
            <p:nvPr/>
          </p:nvSpPr>
          <p:spPr>
            <a:xfrm>
              <a:off x="38100" y="2667000"/>
              <a:ext cx="1333500" cy="533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3"/>
            <p:cNvSpPr txBox="1">
              <a:spLocks noChangeArrowheads="1"/>
            </p:cNvSpPr>
            <p:nvPr/>
          </p:nvSpPr>
          <p:spPr bwMode="auto">
            <a:xfrm>
              <a:off x="0" y="2667000"/>
              <a:ext cx="1330325" cy="338138"/>
            </a:xfrm>
            <a:prstGeom prst="rect">
              <a:avLst/>
            </a:prstGeom>
            <a:grpFill/>
            <a:ln w="9525">
              <a:noFill/>
              <a:miter lim="800000"/>
              <a:headEnd/>
              <a:tailEnd/>
            </a:ln>
          </p:spPr>
          <p:txBody>
            <a:bodyPr wrap="none">
              <a:spAutoFit/>
            </a:bodyPr>
            <a:lstStyle/>
            <a:p>
              <a:pPr algn="ctr" eaLnBrk="0" fontAlgn="base" hangingPunct="0">
                <a:spcBef>
                  <a:spcPct val="20000"/>
                </a:spcBef>
                <a:spcAft>
                  <a:spcPct val="0"/>
                </a:spcAft>
              </a:pPr>
              <a:r>
                <a:rPr lang="en-US" sz="1600" b="1" dirty="0">
                  <a:solidFill>
                    <a:srgbClr val="000000"/>
                  </a:solidFill>
                  <a:latin typeface="Helvetica" pitchFamily="34" charset="0"/>
                </a:rPr>
                <a:t>CATGACTG</a:t>
              </a:r>
            </a:p>
          </p:txBody>
        </p:sp>
        <p:sp>
          <p:nvSpPr>
            <p:cNvPr id="3" name="TextBox 4"/>
            <p:cNvSpPr txBox="1">
              <a:spLocks noChangeArrowheads="1"/>
            </p:cNvSpPr>
            <p:nvPr/>
          </p:nvSpPr>
          <p:spPr bwMode="auto">
            <a:xfrm>
              <a:off x="0" y="2895600"/>
              <a:ext cx="1330325" cy="338138"/>
            </a:xfrm>
            <a:prstGeom prst="rect">
              <a:avLst/>
            </a:prstGeom>
            <a:grpFill/>
            <a:ln w="9525">
              <a:noFill/>
              <a:miter lim="800000"/>
              <a:headEnd/>
              <a:tailEnd/>
            </a:ln>
          </p:spPr>
          <p:txBody>
            <a:bodyPr wrap="none">
              <a:spAutoFit/>
            </a:bodyPr>
            <a:lstStyle/>
            <a:p>
              <a:pPr algn="ctr" eaLnBrk="0" fontAlgn="base" hangingPunct="0">
                <a:spcBef>
                  <a:spcPct val="20000"/>
                </a:spcBef>
                <a:spcAft>
                  <a:spcPct val="0"/>
                </a:spcAft>
              </a:pPr>
              <a:r>
                <a:rPr lang="en-US" sz="1600" b="1" dirty="0">
                  <a:solidFill>
                    <a:srgbClr val="000000"/>
                  </a:solidFill>
                  <a:latin typeface="Helvetica" pitchFamily="34" charset="0"/>
                </a:rPr>
                <a:t>CATG</a:t>
              </a:r>
              <a:r>
                <a:rPr lang="en-US" sz="1600" b="1" dirty="0">
                  <a:solidFill>
                    <a:srgbClr val="FF0000"/>
                  </a:solidFill>
                  <a:latin typeface="Helvetica" pitchFamily="34" charset="0"/>
                </a:rPr>
                <a:t>C</a:t>
              </a:r>
              <a:r>
                <a:rPr lang="en-US" sz="1600" b="1" dirty="0">
                  <a:solidFill>
                    <a:srgbClr val="000000"/>
                  </a:solidFill>
                  <a:latin typeface="Helvetica" pitchFamily="34" charset="0"/>
                </a:rPr>
                <a:t>CTG</a:t>
              </a:r>
            </a:p>
          </p:txBody>
        </p:sp>
      </p:grpSp>
      <p:sp>
        <p:nvSpPr>
          <p:cNvPr id="6" name="TextBox 5"/>
          <p:cNvSpPr txBox="1"/>
          <p:nvPr/>
        </p:nvSpPr>
        <p:spPr>
          <a:xfrm>
            <a:off x="76200" y="0"/>
            <a:ext cx="1165191" cy="830997"/>
          </a:xfrm>
          <a:prstGeom prst="rect">
            <a:avLst/>
          </a:prstGeom>
          <a:noFill/>
        </p:spPr>
        <p:txBody>
          <a:bodyPr wrap="none" rtlCol="0">
            <a:spAutoFit/>
          </a:bodyPr>
          <a:lstStyle/>
          <a:p>
            <a:r>
              <a:rPr lang="en-US" sz="2400" b="1" dirty="0">
                <a:solidFill>
                  <a:srgbClr val="1F497D"/>
                </a:solidFill>
              </a:rPr>
              <a:t>Genetic</a:t>
            </a:r>
          </a:p>
          <a:p>
            <a:r>
              <a:rPr lang="en-US" sz="2400" b="1" dirty="0">
                <a:solidFill>
                  <a:srgbClr val="1F497D"/>
                </a:solidFill>
              </a:rPr>
              <a:t>Variant</a:t>
            </a:r>
          </a:p>
        </p:txBody>
      </p:sp>
      <p:sp>
        <p:nvSpPr>
          <p:cNvPr id="115" name="TextBox 114"/>
          <p:cNvSpPr txBox="1"/>
          <p:nvPr/>
        </p:nvSpPr>
        <p:spPr>
          <a:xfrm>
            <a:off x="8056099" y="3272135"/>
            <a:ext cx="1164101" cy="461665"/>
          </a:xfrm>
          <a:prstGeom prst="rect">
            <a:avLst/>
          </a:prstGeom>
          <a:noFill/>
        </p:spPr>
        <p:txBody>
          <a:bodyPr wrap="none" rtlCol="0">
            <a:spAutoFit/>
          </a:bodyPr>
          <a:lstStyle/>
          <a:p>
            <a:r>
              <a:rPr lang="en-US" sz="2400" b="1" dirty="0">
                <a:solidFill>
                  <a:srgbClr val="C00000"/>
                </a:solidFill>
              </a:rPr>
              <a:t>Disease</a:t>
            </a:r>
          </a:p>
        </p:txBody>
      </p:sp>
      <p:grpSp>
        <p:nvGrpSpPr>
          <p:cNvPr id="7" name="Group 170"/>
          <p:cNvGrpSpPr/>
          <p:nvPr/>
        </p:nvGrpSpPr>
        <p:grpSpPr>
          <a:xfrm>
            <a:off x="2819400" y="574343"/>
            <a:ext cx="2057400" cy="5369257"/>
            <a:chOff x="2819400" y="574343"/>
            <a:chExt cx="2057400" cy="5369257"/>
          </a:xfrm>
        </p:grpSpPr>
        <p:grpSp>
          <p:nvGrpSpPr>
            <p:cNvPr id="14" name="Group 33"/>
            <p:cNvGrpSpPr/>
            <p:nvPr/>
          </p:nvGrpSpPr>
          <p:grpSpPr>
            <a:xfrm>
              <a:off x="2819400" y="1352550"/>
              <a:ext cx="457200" cy="1181100"/>
              <a:chOff x="1371600" y="1447800"/>
              <a:chExt cx="914400" cy="3314700"/>
            </a:xfrm>
          </p:grpSpPr>
          <p:cxnSp>
            <p:nvCxnSpPr>
              <p:cNvPr id="35" name="Straight Arrow Connector 34"/>
              <p:cNvCxnSpPr/>
              <p:nvPr/>
            </p:nvCxnSpPr>
            <p:spPr>
              <a:xfrm flipV="1">
                <a:off x="1371600" y="1447800"/>
                <a:ext cx="914400" cy="171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371600" y="2011680"/>
                <a:ext cx="914400" cy="1150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371600" y="2575560"/>
                <a:ext cx="914400" cy="586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371600" y="3139440"/>
                <a:ext cx="914400" cy="22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371600" y="3162300"/>
                <a:ext cx="914400" cy="541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371600" y="3162300"/>
                <a:ext cx="914400" cy="1104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371600" y="3162300"/>
                <a:ext cx="914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5" name="Group 41"/>
            <p:cNvGrpSpPr/>
            <p:nvPr/>
          </p:nvGrpSpPr>
          <p:grpSpPr>
            <a:xfrm>
              <a:off x="2819400" y="4762500"/>
              <a:ext cx="457200" cy="1181100"/>
              <a:chOff x="1371600" y="1447800"/>
              <a:chExt cx="914400" cy="3314700"/>
            </a:xfrm>
          </p:grpSpPr>
          <p:cxnSp>
            <p:nvCxnSpPr>
              <p:cNvPr id="43" name="Straight Arrow Connector 42"/>
              <p:cNvCxnSpPr/>
              <p:nvPr/>
            </p:nvCxnSpPr>
            <p:spPr>
              <a:xfrm flipV="1">
                <a:off x="1371600" y="1447800"/>
                <a:ext cx="914400" cy="171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371600" y="2011680"/>
                <a:ext cx="914400" cy="1150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371600" y="2575560"/>
                <a:ext cx="914400" cy="586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1371600" y="3139440"/>
                <a:ext cx="914400" cy="22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371600" y="3162300"/>
                <a:ext cx="914400" cy="541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371600" y="3162300"/>
                <a:ext cx="914400" cy="1104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371600" y="3162300"/>
                <a:ext cx="914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 name="Group 51"/>
            <p:cNvGrpSpPr/>
            <p:nvPr/>
          </p:nvGrpSpPr>
          <p:grpSpPr>
            <a:xfrm>
              <a:off x="2819400" y="3143250"/>
              <a:ext cx="457200" cy="1181100"/>
              <a:chOff x="1371600" y="1447800"/>
              <a:chExt cx="914400" cy="3314700"/>
            </a:xfrm>
          </p:grpSpPr>
          <p:cxnSp>
            <p:nvCxnSpPr>
              <p:cNvPr id="53" name="Straight Arrow Connector 52"/>
              <p:cNvCxnSpPr/>
              <p:nvPr/>
            </p:nvCxnSpPr>
            <p:spPr>
              <a:xfrm flipV="1">
                <a:off x="1371600" y="1447800"/>
                <a:ext cx="914400" cy="171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371600" y="2011680"/>
                <a:ext cx="914400" cy="1150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371600" y="2575560"/>
                <a:ext cx="914400" cy="586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371600" y="3139440"/>
                <a:ext cx="914400" cy="22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371600" y="3162300"/>
                <a:ext cx="914400" cy="541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371600" y="3162300"/>
                <a:ext cx="914400" cy="1104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371600" y="3162300"/>
                <a:ext cx="914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276600" y="1143000"/>
              <a:ext cx="1401794" cy="4524315"/>
            </a:xfrm>
            <a:prstGeom prst="rect">
              <a:avLst/>
            </a:prstGeom>
            <a:noFill/>
          </p:spPr>
          <p:txBody>
            <a:bodyPr wrap="none" rtlCol="0">
              <a:spAutoFit/>
            </a:bodyPr>
            <a:lstStyle/>
            <a:p>
              <a:r>
                <a:rPr lang="en-US" sz="2400" b="1" dirty="0">
                  <a:solidFill>
                    <a:prstClr val="black"/>
                  </a:solidFill>
                </a:rPr>
                <a:t>Methyl.</a:t>
              </a:r>
            </a:p>
            <a:p>
              <a:endParaRPr lang="en-US" sz="2400" b="1" dirty="0">
                <a:solidFill>
                  <a:prstClr val="black"/>
                </a:solidFill>
              </a:endParaRPr>
            </a:p>
            <a:p>
              <a:r>
                <a:rPr lang="en-US" sz="2400" b="1" dirty="0">
                  <a:solidFill>
                    <a:prstClr val="black"/>
                  </a:solidFill>
                </a:rPr>
                <a:t>DNA</a:t>
              </a:r>
            </a:p>
            <a:p>
              <a:r>
                <a:rPr lang="en-US" sz="2400" b="1" dirty="0">
                  <a:solidFill>
                    <a:prstClr val="black"/>
                  </a:solidFill>
                </a:rPr>
                <a:t>access.</a:t>
              </a:r>
            </a:p>
            <a:p>
              <a:endParaRPr lang="en-US" sz="2400" b="1" dirty="0">
                <a:solidFill>
                  <a:prstClr val="black"/>
                </a:solidFill>
              </a:endParaRPr>
            </a:p>
            <a:p>
              <a:r>
                <a:rPr lang="en-US" sz="2400" b="1" dirty="0" smtClean="0">
                  <a:solidFill>
                    <a:prstClr val="black"/>
                  </a:solidFill>
                </a:rPr>
                <a:t>Enhancer</a:t>
              </a:r>
              <a:endParaRPr lang="en-US" sz="2400" b="1" dirty="0">
                <a:solidFill>
                  <a:prstClr val="black"/>
                </a:solidFill>
              </a:endParaRPr>
            </a:p>
            <a:p>
              <a:endParaRPr lang="en-US" sz="2400" b="1" dirty="0">
                <a:solidFill>
                  <a:prstClr val="black"/>
                </a:solidFill>
              </a:endParaRPr>
            </a:p>
            <a:p>
              <a:r>
                <a:rPr lang="en-US" sz="2400" b="1" dirty="0" smtClean="0">
                  <a:solidFill>
                    <a:prstClr val="black"/>
                  </a:solidFill>
                </a:rPr>
                <a:t>H3K27ac</a:t>
              </a:r>
              <a:endParaRPr lang="en-US" sz="2400" b="1" dirty="0">
                <a:solidFill>
                  <a:prstClr val="black"/>
                </a:solidFill>
              </a:endParaRPr>
            </a:p>
            <a:p>
              <a:endParaRPr lang="en-US" sz="2400" b="1" dirty="0">
                <a:solidFill>
                  <a:prstClr val="black"/>
                </a:solidFill>
              </a:endParaRPr>
            </a:p>
            <a:p>
              <a:r>
                <a:rPr lang="en-US" sz="2400" b="1" dirty="0">
                  <a:solidFill>
                    <a:prstClr val="black"/>
                  </a:solidFill>
                </a:rPr>
                <a:t>Promoter</a:t>
              </a:r>
            </a:p>
            <a:p>
              <a:endParaRPr lang="en-US" sz="2400" b="1" dirty="0">
                <a:solidFill>
                  <a:prstClr val="black"/>
                </a:solidFill>
              </a:endParaRPr>
            </a:p>
            <a:p>
              <a:r>
                <a:rPr lang="en-US" sz="2400" b="1" dirty="0">
                  <a:solidFill>
                    <a:prstClr val="black"/>
                  </a:solidFill>
                </a:rPr>
                <a:t>Insulator</a:t>
              </a:r>
            </a:p>
          </p:txBody>
        </p:sp>
        <p:cxnSp>
          <p:nvCxnSpPr>
            <p:cNvPr id="119" name="Straight Connector 118"/>
            <p:cNvCxnSpPr/>
            <p:nvPr/>
          </p:nvCxnSpPr>
          <p:spPr>
            <a:xfrm>
              <a:off x="3238500" y="1181100"/>
              <a:ext cx="12573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2971800" y="574343"/>
              <a:ext cx="1905000" cy="644857"/>
            </a:xfrm>
            <a:prstGeom prst="rect">
              <a:avLst/>
            </a:prstGeom>
            <a:noFill/>
          </p:spPr>
          <p:txBody>
            <a:bodyPr wrap="square" rtlCol="0">
              <a:spAutoFit/>
            </a:bodyPr>
            <a:lstStyle/>
            <a:p>
              <a:pPr algn="ctr">
                <a:lnSpc>
                  <a:spcPts val="2100"/>
                </a:lnSpc>
              </a:pPr>
              <a:r>
                <a:rPr lang="en-US" sz="2400" b="1" dirty="0">
                  <a:solidFill>
                    <a:srgbClr val="1F497D"/>
                  </a:solidFill>
                </a:rPr>
                <a:t>Epigenetic</a:t>
              </a:r>
              <a:br>
                <a:rPr lang="en-US" sz="2400" b="1" dirty="0">
                  <a:solidFill>
                    <a:srgbClr val="1F497D"/>
                  </a:solidFill>
                </a:rPr>
              </a:br>
              <a:r>
                <a:rPr lang="en-US" sz="2400" b="1" dirty="0">
                  <a:solidFill>
                    <a:srgbClr val="1F497D"/>
                  </a:solidFill>
                </a:rPr>
                <a:t>Changes</a:t>
              </a:r>
            </a:p>
          </p:txBody>
        </p:sp>
      </p:grpSp>
      <p:grpSp>
        <p:nvGrpSpPr>
          <p:cNvPr id="17" name="Group 169"/>
          <p:cNvGrpSpPr/>
          <p:nvPr/>
        </p:nvGrpSpPr>
        <p:grpSpPr>
          <a:xfrm>
            <a:off x="3124200" y="0"/>
            <a:ext cx="3429000" cy="5810250"/>
            <a:chOff x="3124200" y="0"/>
            <a:chExt cx="3429000" cy="5810250"/>
          </a:xfrm>
        </p:grpSpPr>
        <p:sp>
          <p:nvSpPr>
            <p:cNvPr id="50" name="TextBox 49"/>
            <p:cNvSpPr txBox="1"/>
            <p:nvPr/>
          </p:nvSpPr>
          <p:spPr>
            <a:xfrm>
              <a:off x="5239675" y="1531203"/>
              <a:ext cx="856325" cy="830997"/>
            </a:xfrm>
            <a:prstGeom prst="rect">
              <a:avLst/>
            </a:prstGeom>
            <a:noFill/>
          </p:spPr>
          <p:txBody>
            <a:bodyPr wrap="none" rtlCol="0">
              <a:spAutoFit/>
            </a:bodyPr>
            <a:lstStyle/>
            <a:p>
              <a:r>
                <a:rPr lang="en-US" sz="2400" b="1" dirty="0">
                  <a:solidFill>
                    <a:prstClr val="black"/>
                  </a:solidFill>
                </a:rPr>
                <a:t>Gene</a:t>
              </a:r>
              <a:br>
                <a:rPr lang="en-US" sz="2400" b="1" dirty="0">
                  <a:solidFill>
                    <a:prstClr val="black"/>
                  </a:solidFill>
                </a:rPr>
              </a:br>
              <a:r>
                <a:rPr lang="en-US" sz="2400" b="1" dirty="0" err="1">
                  <a:solidFill>
                    <a:prstClr val="black"/>
                  </a:solidFill>
                </a:rPr>
                <a:t>expr</a:t>
              </a:r>
              <a:r>
                <a:rPr lang="en-US" sz="2400" b="1" dirty="0">
                  <a:solidFill>
                    <a:prstClr val="black"/>
                  </a:solidFill>
                </a:rPr>
                <a:t>.</a:t>
              </a:r>
            </a:p>
          </p:txBody>
        </p:sp>
        <p:sp>
          <p:nvSpPr>
            <p:cNvPr id="70" name="TextBox 69"/>
            <p:cNvSpPr txBox="1"/>
            <p:nvPr/>
          </p:nvSpPr>
          <p:spPr>
            <a:xfrm>
              <a:off x="3124200" y="0"/>
              <a:ext cx="3198650" cy="457200"/>
            </a:xfrm>
            <a:prstGeom prst="rect">
              <a:avLst/>
            </a:prstGeom>
            <a:noFill/>
          </p:spPr>
          <p:txBody>
            <a:bodyPr wrap="square" rtlCol="0">
              <a:spAutoFit/>
            </a:bodyPr>
            <a:lstStyle/>
            <a:p>
              <a:r>
                <a:rPr lang="en-US" sz="2400" b="1" dirty="0">
                  <a:solidFill>
                    <a:srgbClr val="1F497D"/>
                  </a:solidFill>
                </a:rPr>
                <a:t>Molecular Phenotypes</a:t>
              </a:r>
            </a:p>
          </p:txBody>
        </p:sp>
        <p:grpSp>
          <p:nvGrpSpPr>
            <p:cNvPr id="18" name="Group 86"/>
            <p:cNvGrpSpPr/>
            <p:nvPr/>
          </p:nvGrpSpPr>
          <p:grpSpPr>
            <a:xfrm>
              <a:off x="4572000" y="1352550"/>
              <a:ext cx="609600" cy="1314450"/>
              <a:chOff x="4572000" y="1352550"/>
              <a:chExt cx="838200" cy="1849164"/>
            </a:xfrm>
          </p:grpSpPr>
          <p:cxnSp>
            <p:nvCxnSpPr>
              <p:cNvPr id="80" name="Straight Arrow Connector 79"/>
              <p:cNvCxnSpPr/>
              <p:nvPr/>
            </p:nvCxnSpPr>
            <p:spPr>
              <a:xfrm rot="10800000" flipV="1">
                <a:off x="4572000" y="2590800"/>
                <a:ext cx="838200" cy="610914"/>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4572000" y="2409408"/>
                <a:ext cx="838200" cy="409991"/>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4572000" y="2305531"/>
                <a:ext cx="838200" cy="209068"/>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0800000" flipV="1">
                <a:off x="4572000" y="2236405"/>
                <a:ext cx="838200" cy="814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4572000" y="1981200"/>
                <a:ext cx="838200" cy="192777"/>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10800000">
                <a:off x="4572000" y="1676401"/>
                <a:ext cx="838200" cy="3937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0800000">
                <a:off x="4572000" y="1352550"/>
                <a:ext cx="838200" cy="57018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5239675" y="3200400"/>
              <a:ext cx="856325" cy="830997"/>
            </a:xfrm>
            <a:prstGeom prst="rect">
              <a:avLst/>
            </a:prstGeom>
            <a:noFill/>
          </p:spPr>
          <p:txBody>
            <a:bodyPr wrap="none" rtlCol="0">
              <a:spAutoFit/>
            </a:bodyPr>
            <a:lstStyle/>
            <a:p>
              <a:r>
                <a:rPr lang="en-US" sz="2400" b="1" dirty="0">
                  <a:solidFill>
                    <a:prstClr val="black"/>
                  </a:solidFill>
                </a:rPr>
                <a:t>Gene</a:t>
              </a:r>
              <a:br>
                <a:rPr lang="en-US" sz="2400" b="1" dirty="0">
                  <a:solidFill>
                    <a:prstClr val="black"/>
                  </a:solidFill>
                </a:rPr>
              </a:br>
              <a:r>
                <a:rPr lang="en-US" sz="2400" b="1" dirty="0" err="1">
                  <a:solidFill>
                    <a:prstClr val="black"/>
                  </a:solidFill>
                </a:rPr>
                <a:t>expr</a:t>
              </a:r>
              <a:r>
                <a:rPr lang="en-US" sz="2400" b="1" dirty="0">
                  <a:solidFill>
                    <a:prstClr val="black"/>
                  </a:solidFill>
                </a:rPr>
                <a:t>.</a:t>
              </a:r>
            </a:p>
          </p:txBody>
        </p:sp>
        <p:sp>
          <p:nvSpPr>
            <p:cNvPr id="89" name="TextBox 88"/>
            <p:cNvSpPr txBox="1"/>
            <p:nvPr/>
          </p:nvSpPr>
          <p:spPr>
            <a:xfrm>
              <a:off x="5239675" y="4724400"/>
              <a:ext cx="856325" cy="830997"/>
            </a:xfrm>
            <a:prstGeom prst="rect">
              <a:avLst/>
            </a:prstGeom>
            <a:noFill/>
          </p:spPr>
          <p:txBody>
            <a:bodyPr wrap="none" rtlCol="0">
              <a:spAutoFit/>
            </a:bodyPr>
            <a:lstStyle/>
            <a:p>
              <a:r>
                <a:rPr lang="en-US" sz="2400" b="1" dirty="0">
                  <a:solidFill>
                    <a:prstClr val="black"/>
                  </a:solidFill>
                </a:rPr>
                <a:t>Gene</a:t>
              </a:r>
              <a:br>
                <a:rPr lang="en-US" sz="2400" b="1" dirty="0">
                  <a:solidFill>
                    <a:prstClr val="black"/>
                  </a:solidFill>
                </a:rPr>
              </a:br>
              <a:r>
                <a:rPr lang="en-US" sz="2400" b="1" dirty="0" err="1">
                  <a:solidFill>
                    <a:prstClr val="black"/>
                  </a:solidFill>
                </a:rPr>
                <a:t>expr</a:t>
              </a:r>
              <a:r>
                <a:rPr lang="en-US" sz="2400" b="1" dirty="0">
                  <a:solidFill>
                    <a:prstClr val="black"/>
                  </a:solidFill>
                </a:rPr>
                <a:t>.</a:t>
              </a:r>
            </a:p>
          </p:txBody>
        </p:sp>
        <p:grpSp>
          <p:nvGrpSpPr>
            <p:cNvPr id="19" name="Group 90"/>
            <p:cNvGrpSpPr/>
            <p:nvPr/>
          </p:nvGrpSpPr>
          <p:grpSpPr>
            <a:xfrm>
              <a:off x="4572000" y="2971800"/>
              <a:ext cx="609600" cy="1314450"/>
              <a:chOff x="4572000" y="1352550"/>
              <a:chExt cx="838200" cy="1849164"/>
            </a:xfrm>
          </p:grpSpPr>
          <p:cxnSp>
            <p:nvCxnSpPr>
              <p:cNvPr id="92" name="Straight Arrow Connector 91"/>
              <p:cNvCxnSpPr/>
              <p:nvPr/>
            </p:nvCxnSpPr>
            <p:spPr>
              <a:xfrm rot="10800000" flipV="1">
                <a:off x="4572000" y="2590800"/>
                <a:ext cx="838200" cy="610914"/>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0800000" flipV="1">
                <a:off x="4572000" y="2409408"/>
                <a:ext cx="838200" cy="409991"/>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flipV="1">
                <a:off x="4572000" y="2305531"/>
                <a:ext cx="838200" cy="209068"/>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flipV="1">
                <a:off x="4572000" y="2236405"/>
                <a:ext cx="838200" cy="814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0800000">
                <a:off x="4572000" y="1981200"/>
                <a:ext cx="838200" cy="192777"/>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0800000">
                <a:off x="4572000" y="1676401"/>
                <a:ext cx="838200" cy="3937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4572000" y="1352550"/>
                <a:ext cx="838200" cy="57018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oup 98"/>
            <p:cNvGrpSpPr/>
            <p:nvPr/>
          </p:nvGrpSpPr>
          <p:grpSpPr>
            <a:xfrm>
              <a:off x="4572000" y="4495800"/>
              <a:ext cx="609600" cy="1314450"/>
              <a:chOff x="4572000" y="1352550"/>
              <a:chExt cx="838200" cy="1849164"/>
            </a:xfrm>
          </p:grpSpPr>
          <p:cxnSp>
            <p:nvCxnSpPr>
              <p:cNvPr id="100" name="Straight Arrow Connector 99"/>
              <p:cNvCxnSpPr/>
              <p:nvPr/>
            </p:nvCxnSpPr>
            <p:spPr>
              <a:xfrm rot="10800000" flipV="1">
                <a:off x="4572000" y="2590800"/>
                <a:ext cx="838200" cy="610914"/>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0800000" flipV="1">
                <a:off x="4572000" y="2409408"/>
                <a:ext cx="838200" cy="409991"/>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4572000" y="2305531"/>
                <a:ext cx="838200" cy="209068"/>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0800000" flipV="1">
                <a:off x="4572000" y="2236405"/>
                <a:ext cx="838200" cy="814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a:off x="4572000" y="1981200"/>
                <a:ext cx="838200" cy="192777"/>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0800000">
                <a:off x="4572000" y="1676401"/>
                <a:ext cx="838200" cy="3937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10800000">
                <a:off x="4572000" y="1352550"/>
                <a:ext cx="838200" cy="57018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7" name="Straight Connector 116"/>
            <p:cNvCxnSpPr/>
            <p:nvPr/>
          </p:nvCxnSpPr>
          <p:spPr>
            <a:xfrm>
              <a:off x="3124200" y="457200"/>
              <a:ext cx="3124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048250" y="1428750"/>
              <a:ext cx="12573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48200" y="533400"/>
              <a:ext cx="1905000" cy="900246"/>
            </a:xfrm>
            <a:prstGeom prst="rect">
              <a:avLst/>
            </a:prstGeom>
            <a:noFill/>
          </p:spPr>
          <p:txBody>
            <a:bodyPr wrap="square" rtlCol="0">
              <a:spAutoFit/>
            </a:bodyPr>
            <a:lstStyle/>
            <a:p>
              <a:pPr algn="ctr">
                <a:lnSpc>
                  <a:spcPts val="2100"/>
                </a:lnSpc>
              </a:pPr>
              <a:r>
                <a:rPr lang="en-US" sz="2400" b="1" dirty="0">
                  <a:solidFill>
                    <a:srgbClr val="1F497D"/>
                  </a:solidFill>
                </a:rPr>
                <a:t>Gene</a:t>
              </a:r>
            </a:p>
            <a:p>
              <a:pPr algn="ctr">
                <a:lnSpc>
                  <a:spcPts val="2100"/>
                </a:lnSpc>
              </a:pPr>
              <a:r>
                <a:rPr lang="en-US" sz="2400" b="1" dirty="0">
                  <a:solidFill>
                    <a:srgbClr val="1F497D"/>
                  </a:solidFill>
                </a:rPr>
                <a:t>Expression</a:t>
              </a:r>
            </a:p>
            <a:p>
              <a:pPr algn="ctr">
                <a:lnSpc>
                  <a:spcPts val="2100"/>
                </a:lnSpc>
              </a:pPr>
              <a:r>
                <a:rPr lang="en-US" sz="2400" b="1" dirty="0">
                  <a:solidFill>
                    <a:srgbClr val="1F497D"/>
                  </a:solidFill>
                </a:rPr>
                <a:t>Changes</a:t>
              </a:r>
            </a:p>
          </p:txBody>
        </p:sp>
      </p:grpSp>
      <p:cxnSp>
        <p:nvCxnSpPr>
          <p:cNvPr id="128" name="Straight Connector 127"/>
          <p:cNvCxnSpPr/>
          <p:nvPr/>
        </p:nvCxnSpPr>
        <p:spPr>
          <a:xfrm>
            <a:off x="76200" y="838200"/>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1" name="Group 167"/>
          <p:cNvGrpSpPr/>
          <p:nvPr/>
        </p:nvGrpSpPr>
        <p:grpSpPr>
          <a:xfrm>
            <a:off x="1371600" y="0"/>
            <a:ext cx="1828800" cy="5490865"/>
            <a:chOff x="1371600" y="0"/>
            <a:chExt cx="1828800" cy="5490865"/>
          </a:xfrm>
        </p:grpSpPr>
        <p:sp>
          <p:nvSpPr>
            <p:cNvPr id="23" name="TextBox 22"/>
            <p:cNvSpPr txBox="1"/>
            <p:nvPr/>
          </p:nvSpPr>
          <p:spPr>
            <a:xfrm>
              <a:off x="1828800" y="2175510"/>
              <a:ext cx="1101584" cy="461665"/>
            </a:xfrm>
            <a:prstGeom prst="rect">
              <a:avLst/>
            </a:prstGeom>
            <a:noFill/>
          </p:spPr>
          <p:txBody>
            <a:bodyPr wrap="none" rtlCol="0">
              <a:spAutoFit/>
            </a:bodyPr>
            <a:lstStyle/>
            <a:p>
              <a:r>
                <a:rPr lang="en-US" sz="2400" b="1" dirty="0">
                  <a:solidFill>
                    <a:prstClr val="black"/>
                  </a:solidFill>
                </a:rPr>
                <a:t>Muscle</a:t>
              </a:r>
            </a:p>
          </p:txBody>
        </p:sp>
        <p:sp>
          <p:nvSpPr>
            <p:cNvPr id="22" name="TextBox 21"/>
            <p:cNvSpPr txBox="1"/>
            <p:nvPr/>
          </p:nvSpPr>
          <p:spPr>
            <a:xfrm>
              <a:off x="1828800" y="1600200"/>
              <a:ext cx="902811" cy="461665"/>
            </a:xfrm>
            <a:prstGeom prst="rect">
              <a:avLst/>
            </a:prstGeom>
            <a:noFill/>
          </p:spPr>
          <p:txBody>
            <a:bodyPr wrap="none" rtlCol="0">
              <a:spAutoFit/>
            </a:bodyPr>
            <a:lstStyle/>
            <a:p>
              <a:r>
                <a:rPr lang="en-US" sz="2400" b="1" dirty="0">
                  <a:solidFill>
                    <a:prstClr val="black"/>
                  </a:solidFill>
                </a:rPr>
                <a:t>Heart</a:t>
              </a:r>
            </a:p>
          </p:txBody>
        </p:sp>
        <p:sp>
          <p:nvSpPr>
            <p:cNvPr id="24" name="TextBox 23"/>
            <p:cNvSpPr txBox="1"/>
            <p:nvPr/>
          </p:nvSpPr>
          <p:spPr>
            <a:xfrm>
              <a:off x="1828800" y="2750820"/>
              <a:ext cx="1017651" cy="461665"/>
            </a:xfrm>
            <a:prstGeom prst="rect">
              <a:avLst/>
            </a:prstGeom>
            <a:noFill/>
          </p:spPr>
          <p:txBody>
            <a:bodyPr wrap="none" rtlCol="0">
              <a:spAutoFit/>
            </a:bodyPr>
            <a:lstStyle/>
            <a:p>
              <a:r>
                <a:rPr lang="en-US" sz="2400" b="1" dirty="0">
                  <a:solidFill>
                    <a:prstClr val="black"/>
                  </a:solidFill>
                </a:rPr>
                <a:t>Cortex</a:t>
              </a:r>
            </a:p>
          </p:txBody>
        </p:sp>
        <p:sp>
          <p:nvSpPr>
            <p:cNvPr id="25" name="TextBox 24"/>
            <p:cNvSpPr txBox="1"/>
            <p:nvPr/>
          </p:nvSpPr>
          <p:spPr>
            <a:xfrm>
              <a:off x="1828800" y="3326130"/>
              <a:ext cx="790601" cy="461665"/>
            </a:xfrm>
            <a:prstGeom prst="rect">
              <a:avLst/>
            </a:prstGeom>
            <a:noFill/>
          </p:spPr>
          <p:txBody>
            <a:bodyPr wrap="none" rtlCol="0">
              <a:spAutoFit/>
            </a:bodyPr>
            <a:lstStyle/>
            <a:p>
              <a:r>
                <a:rPr lang="en-US" sz="2400" b="1" dirty="0">
                  <a:solidFill>
                    <a:prstClr val="black"/>
                  </a:solidFill>
                </a:rPr>
                <a:t>Lung</a:t>
              </a:r>
            </a:p>
          </p:txBody>
        </p:sp>
        <p:sp>
          <p:nvSpPr>
            <p:cNvPr id="26" name="TextBox 25"/>
            <p:cNvSpPr txBox="1"/>
            <p:nvPr/>
          </p:nvSpPr>
          <p:spPr>
            <a:xfrm>
              <a:off x="1828800" y="3901440"/>
              <a:ext cx="928459" cy="461665"/>
            </a:xfrm>
            <a:prstGeom prst="rect">
              <a:avLst/>
            </a:prstGeom>
            <a:noFill/>
          </p:spPr>
          <p:txBody>
            <a:bodyPr wrap="none" rtlCol="0">
              <a:spAutoFit/>
            </a:bodyPr>
            <a:lstStyle/>
            <a:p>
              <a:r>
                <a:rPr lang="en-US" sz="2400" b="1" dirty="0">
                  <a:solidFill>
                    <a:prstClr val="black"/>
                  </a:solidFill>
                </a:rPr>
                <a:t>Blood</a:t>
              </a:r>
            </a:p>
          </p:txBody>
        </p:sp>
        <p:sp>
          <p:nvSpPr>
            <p:cNvPr id="27" name="TextBox 26"/>
            <p:cNvSpPr txBox="1"/>
            <p:nvPr/>
          </p:nvSpPr>
          <p:spPr>
            <a:xfrm>
              <a:off x="1828800" y="4476750"/>
              <a:ext cx="718466" cy="461665"/>
            </a:xfrm>
            <a:prstGeom prst="rect">
              <a:avLst/>
            </a:prstGeom>
            <a:noFill/>
          </p:spPr>
          <p:txBody>
            <a:bodyPr wrap="none" rtlCol="0">
              <a:spAutoFit/>
            </a:bodyPr>
            <a:lstStyle/>
            <a:p>
              <a:r>
                <a:rPr lang="en-US" sz="2400" b="1" dirty="0">
                  <a:solidFill>
                    <a:prstClr val="black"/>
                  </a:solidFill>
                </a:rPr>
                <a:t>Skin</a:t>
              </a:r>
            </a:p>
          </p:txBody>
        </p:sp>
        <p:grpSp>
          <p:nvGrpSpPr>
            <p:cNvPr id="29" name="Group 32"/>
            <p:cNvGrpSpPr/>
            <p:nvPr/>
          </p:nvGrpSpPr>
          <p:grpSpPr>
            <a:xfrm>
              <a:off x="1371600" y="1905000"/>
              <a:ext cx="457200" cy="3314700"/>
              <a:chOff x="1371600" y="1943100"/>
              <a:chExt cx="914400" cy="3314700"/>
            </a:xfrm>
          </p:grpSpPr>
          <p:cxnSp>
            <p:nvCxnSpPr>
              <p:cNvPr id="8" name="Straight Arrow Connector 7"/>
              <p:cNvCxnSpPr>
                <a:stCxn id="4" idx="3"/>
              </p:cNvCxnSpPr>
              <p:nvPr/>
            </p:nvCxnSpPr>
            <p:spPr>
              <a:xfrm flipV="1">
                <a:off x="1371600" y="1943100"/>
                <a:ext cx="914400" cy="1562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3"/>
              </p:cNvCxnSpPr>
              <p:nvPr/>
            </p:nvCxnSpPr>
            <p:spPr>
              <a:xfrm flipV="1">
                <a:off x="1371600" y="2506980"/>
                <a:ext cx="914400" cy="9982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p:cNvCxnSpPr>
              <p:nvPr/>
            </p:nvCxnSpPr>
            <p:spPr>
              <a:xfrm flipV="1">
                <a:off x="1371600" y="3070860"/>
                <a:ext cx="914400" cy="434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p:cNvCxnSpPr>
              <p:nvPr/>
            </p:nvCxnSpPr>
            <p:spPr>
              <a:xfrm>
                <a:off x="1371600" y="3505200"/>
                <a:ext cx="914400" cy="1295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p:cNvCxnSpPr>
              <p:nvPr/>
            </p:nvCxnSpPr>
            <p:spPr>
              <a:xfrm>
                <a:off x="1371600" y="3505200"/>
                <a:ext cx="914400" cy="693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3"/>
              </p:cNvCxnSpPr>
              <p:nvPr/>
            </p:nvCxnSpPr>
            <p:spPr>
              <a:xfrm>
                <a:off x="1371600" y="3505200"/>
                <a:ext cx="914400" cy="125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 idx="3"/>
              </p:cNvCxnSpPr>
              <p:nvPr/>
            </p:nvCxnSpPr>
            <p:spPr>
              <a:xfrm>
                <a:off x="1371600" y="3505200"/>
                <a:ext cx="914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828800" y="5029200"/>
              <a:ext cx="952312" cy="461665"/>
            </a:xfrm>
            <a:prstGeom prst="rect">
              <a:avLst/>
            </a:prstGeom>
            <a:noFill/>
          </p:spPr>
          <p:txBody>
            <a:bodyPr wrap="none" rtlCol="0">
              <a:spAutoFit/>
            </a:bodyPr>
            <a:lstStyle/>
            <a:p>
              <a:r>
                <a:rPr lang="en-US" sz="2400" b="1" dirty="0">
                  <a:solidFill>
                    <a:prstClr val="black"/>
                  </a:solidFill>
                </a:rPr>
                <a:t>Nerve</a:t>
              </a:r>
            </a:p>
          </p:txBody>
        </p:sp>
        <p:sp>
          <p:nvSpPr>
            <p:cNvPr id="51" name="TextBox 50"/>
            <p:cNvSpPr txBox="1"/>
            <p:nvPr/>
          </p:nvSpPr>
          <p:spPr>
            <a:xfrm>
              <a:off x="1600200" y="0"/>
              <a:ext cx="1600200" cy="838200"/>
            </a:xfrm>
            <a:prstGeom prst="rect">
              <a:avLst/>
            </a:prstGeom>
            <a:noFill/>
          </p:spPr>
          <p:txBody>
            <a:bodyPr wrap="square" rtlCol="0">
              <a:spAutoFit/>
            </a:bodyPr>
            <a:lstStyle/>
            <a:p>
              <a:r>
                <a:rPr lang="en-US" sz="2400" b="1" dirty="0">
                  <a:solidFill>
                    <a:srgbClr val="1F497D"/>
                  </a:solidFill>
                </a:rPr>
                <a:t>Tissue/</a:t>
              </a:r>
            </a:p>
            <a:p>
              <a:r>
                <a:rPr lang="en-US" sz="2400" b="1" dirty="0">
                  <a:solidFill>
                    <a:srgbClr val="1F497D"/>
                  </a:solidFill>
                </a:rPr>
                <a:t>cell type</a:t>
              </a:r>
            </a:p>
          </p:txBody>
        </p:sp>
        <p:cxnSp>
          <p:nvCxnSpPr>
            <p:cNvPr id="130" name="Straight Connector 129"/>
            <p:cNvCxnSpPr/>
            <p:nvPr/>
          </p:nvCxnSpPr>
          <p:spPr>
            <a:xfrm>
              <a:off x="1676400" y="838200"/>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33" name="TextBox 132"/>
          <p:cNvSpPr txBox="1"/>
          <p:nvPr/>
        </p:nvSpPr>
        <p:spPr>
          <a:xfrm>
            <a:off x="6934200" y="1"/>
            <a:ext cx="2209800" cy="830997"/>
          </a:xfrm>
          <a:prstGeom prst="rect">
            <a:avLst/>
          </a:prstGeom>
          <a:noFill/>
        </p:spPr>
        <p:txBody>
          <a:bodyPr wrap="square" rtlCol="0">
            <a:spAutoFit/>
          </a:bodyPr>
          <a:lstStyle/>
          <a:p>
            <a:r>
              <a:rPr lang="en-US" sz="2400" b="1" dirty="0" err="1">
                <a:solidFill>
                  <a:srgbClr val="1F497D"/>
                </a:solidFill>
              </a:rPr>
              <a:t>Organismal</a:t>
            </a:r>
            <a:endParaRPr lang="en-US" sz="2400" b="1" dirty="0">
              <a:solidFill>
                <a:srgbClr val="1F497D"/>
              </a:solidFill>
            </a:endParaRPr>
          </a:p>
          <a:p>
            <a:r>
              <a:rPr lang="en-US" sz="2400" b="1" dirty="0">
                <a:solidFill>
                  <a:srgbClr val="1F497D"/>
                </a:solidFill>
              </a:rPr>
              <a:t>phenotypes</a:t>
            </a:r>
          </a:p>
        </p:txBody>
      </p:sp>
      <p:cxnSp>
        <p:nvCxnSpPr>
          <p:cNvPr id="134" name="Straight Connector 133"/>
          <p:cNvCxnSpPr/>
          <p:nvPr/>
        </p:nvCxnSpPr>
        <p:spPr>
          <a:xfrm>
            <a:off x="6858000" y="914400"/>
            <a:ext cx="221155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1" name="Group 166"/>
          <p:cNvGrpSpPr/>
          <p:nvPr/>
        </p:nvGrpSpPr>
        <p:grpSpPr>
          <a:xfrm>
            <a:off x="6019800" y="1676400"/>
            <a:ext cx="2514600" cy="3581400"/>
            <a:chOff x="6019800" y="1676400"/>
            <a:chExt cx="2514600" cy="3581400"/>
          </a:xfrm>
        </p:grpSpPr>
        <p:grpSp>
          <p:nvGrpSpPr>
            <p:cNvPr id="32" name="Group 106"/>
            <p:cNvGrpSpPr/>
            <p:nvPr/>
          </p:nvGrpSpPr>
          <p:grpSpPr>
            <a:xfrm>
              <a:off x="6019800" y="1733550"/>
              <a:ext cx="457200" cy="3524250"/>
              <a:chOff x="4572000" y="1352550"/>
              <a:chExt cx="838200" cy="1849164"/>
            </a:xfrm>
          </p:grpSpPr>
          <p:cxnSp>
            <p:nvCxnSpPr>
              <p:cNvPr id="108" name="Straight Arrow Connector 107"/>
              <p:cNvCxnSpPr/>
              <p:nvPr/>
            </p:nvCxnSpPr>
            <p:spPr>
              <a:xfrm rot="10800000" flipV="1">
                <a:off x="4572000" y="2590800"/>
                <a:ext cx="838200" cy="610914"/>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10800000" flipV="1">
                <a:off x="4572000" y="2409408"/>
                <a:ext cx="838200" cy="409991"/>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10800000" flipV="1">
                <a:off x="4572000" y="2305531"/>
                <a:ext cx="838200" cy="209068"/>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10800000" flipV="1">
                <a:off x="4572000" y="2236405"/>
                <a:ext cx="838200" cy="814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10800000">
                <a:off x="4572000" y="1981200"/>
                <a:ext cx="838200" cy="192777"/>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10800000">
                <a:off x="4572000" y="1676401"/>
                <a:ext cx="838200" cy="3937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rot="10800000">
                <a:off x="4572000" y="1352550"/>
                <a:ext cx="838200" cy="57018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2" name="TextBox 131"/>
            <p:cNvSpPr txBox="1"/>
            <p:nvPr/>
          </p:nvSpPr>
          <p:spPr>
            <a:xfrm>
              <a:off x="6435008" y="2545140"/>
              <a:ext cx="1452321" cy="1938992"/>
            </a:xfrm>
            <a:prstGeom prst="rect">
              <a:avLst/>
            </a:prstGeom>
            <a:noFill/>
          </p:spPr>
          <p:txBody>
            <a:bodyPr wrap="square" rtlCol="0">
              <a:spAutoFit/>
            </a:bodyPr>
            <a:lstStyle/>
            <a:p>
              <a:r>
                <a:rPr lang="en-US" sz="2400" b="1" dirty="0">
                  <a:solidFill>
                    <a:srgbClr val="1F497D"/>
                  </a:solidFill>
                </a:rPr>
                <a:t>Lipids</a:t>
              </a:r>
            </a:p>
            <a:p>
              <a:r>
                <a:rPr lang="en-US" sz="2400" b="1" dirty="0">
                  <a:solidFill>
                    <a:srgbClr val="1F497D"/>
                  </a:solidFill>
                </a:rPr>
                <a:t>Tension</a:t>
              </a:r>
            </a:p>
            <a:p>
              <a:r>
                <a:rPr lang="en-US" sz="2400" b="1" dirty="0" err="1">
                  <a:solidFill>
                    <a:srgbClr val="1F497D"/>
                  </a:solidFill>
                </a:rPr>
                <a:t>Heartrate</a:t>
              </a:r>
              <a:endParaRPr lang="en-US" sz="2400" b="1" dirty="0">
                <a:solidFill>
                  <a:srgbClr val="1F497D"/>
                </a:solidFill>
              </a:endParaRPr>
            </a:p>
            <a:p>
              <a:r>
                <a:rPr lang="en-US" sz="2400" b="1" dirty="0" err="1">
                  <a:solidFill>
                    <a:srgbClr val="1F497D"/>
                  </a:solidFill>
                </a:rPr>
                <a:t>Metabol</a:t>
              </a:r>
              <a:r>
                <a:rPr lang="en-US" sz="2400" b="1" dirty="0" smtClean="0">
                  <a:solidFill>
                    <a:srgbClr val="1F497D"/>
                  </a:solidFill>
                </a:rPr>
                <a:t>.</a:t>
              </a:r>
            </a:p>
            <a:p>
              <a:r>
                <a:rPr lang="en-US" sz="2400" b="1" dirty="0" smtClean="0">
                  <a:solidFill>
                    <a:srgbClr val="1F497D"/>
                  </a:solidFill>
                </a:rPr>
                <a:t>Drug </a:t>
              </a:r>
              <a:r>
                <a:rPr lang="en-US" sz="2400" b="1" dirty="0" err="1" smtClean="0">
                  <a:solidFill>
                    <a:srgbClr val="1F497D"/>
                  </a:solidFill>
                </a:rPr>
                <a:t>resp</a:t>
              </a:r>
              <a:endParaRPr lang="en-US" sz="2400" b="1" dirty="0">
                <a:solidFill>
                  <a:srgbClr val="1F497D"/>
                </a:solidFill>
              </a:endParaRPr>
            </a:p>
          </p:txBody>
        </p:sp>
        <p:grpSp>
          <p:nvGrpSpPr>
            <p:cNvPr id="33" name="Group 135"/>
            <p:cNvGrpSpPr/>
            <p:nvPr/>
          </p:nvGrpSpPr>
          <p:grpSpPr>
            <a:xfrm>
              <a:off x="7696200" y="2743200"/>
              <a:ext cx="381000" cy="1600200"/>
              <a:chOff x="4572000" y="1352550"/>
              <a:chExt cx="838200" cy="1849164"/>
            </a:xfrm>
          </p:grpSpPr>
          <p:cxnSp>
            <p:nvCxnSpPr>
              <p:cNvPr id="137" name="Straight Arrow Connector 136"/>
              <p:cNvCxnSpPr/>
              <p:nvPr/>
            </p:nvCxnSpPr>
            <p:spPr>
              <a:xfrm rot="10800000" flipV="1">
                <a:off x="4572000" y="2590800"/>
                <a:ext cx="838200" cy="610914"/>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10800000" flipV="1">
                <a:off x="4572000" y="2409408"/>
                <a:ext cx="838200" cy="409991"/>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10800000" flipV="1">
                <a:off x="4572000" y="2305531"/>
                <a:ext cx="838200" cy="209068"/>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10800000" flipV="1">
                <a:off x="4572000" y="2236405"/>
                <a:ext cx="838200" cy="814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10800000">
                <a:off x="4572000" y="1981200"/>
                <a:ext cx="838200" cy="192777"/>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10800000">
                <a:off x="4572000" y="1676401"/>
                <a:ext cx="838200" cy="3937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10800000">
                <a:off x="4572000" y="1352550"/>
                <a:ext cx="838200" cy="57018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6" name="TextBox 145"/>
            <p:cNvSpPr txBox="1"/>
            <p:nvPr/>
          </p:nvSpPr>
          <p:spPr>
            <a:xfrm>
              <a:off x="6324600" y="1676400"/>
              <a:ext cx="2209800" cy="830997"/>
            </a:xfrm>
            <a:prstGeom prst="rect">
              <a:avLst/>
            </a:prstGeom>
            <a:noFill/>
          </p:spPr>
          <p:txBody>
            <a:bodyPr wrap="square" rtlCol="0">
              <a:spAutoFit/>
            </a:bodyPr>
            <a:lstStyle/>
            <a:p>
              <a:r>
                <a:rPr lang="en-US" sz="2400" b="1" dirty="0">
                  <a:solidFill>
                    <a:srgbClr val="1F497D"/>
                  </a:solidFill>
                </a:rPr>
                <a:t>Endo</a:t>
              </a:r>
              <a:br>
                <a:rPr lang="en-US" sz="2400" b="1" dirty="0">
                  <a:solidFill>
                    <a:srgbClr val="1F497D"/>
                  </a:solidFill>
                </a:rPr>
              </a:br>
              <a:r>
                <a:rPr lang="en-US" sz="2400" b="1" dirty="0">
                  <a:solidFill>
                    <a:srgbClr val="1F497D"/>
                  </a:solidFill>
                </a:rPr>
                <a:t>phenotypes</a:t>
              </a:r>
            </a:p>
          </p:txBody>
        </p:sp>
        <p:cxnSp>
          <p:nvCxnSpPr>
            <p:cNvPr id="147" name="Straight Connector 146"/>
            <p:cNvCxnSpPr/>
            <p:nvPr/>
          </p:nvCxnSpPr>
          <p:spPr>
            <a:xfrm>
              <a:off x="6477000" y="2514599"/>
              <a:ext cx="14478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4" name="Group 172"/>
          <p:cNvGrpSpPr/>
          <p:nvPr/>
        </p:nvGrpSpPr>
        <p:grpSpPr>
          <a:xfrm>
            <a:off x="3502353" y="3886200"/>
            <a:ext cx="5717847" cy="2957885"/>
            <a:chOff x="3502353" y="3886200"/>
            <a:chExt cx="5717847" cy="2957885"/>
          </a:xfrm>
        </p:grpSpPr>
        <p:grpSp>
          <p:nvGrpSpPr>
            <p:cNvPr id="42" name="Group 130"/>
            <p:cNvGrpSpPr/>
            <p:nvPr/>
          </p:nvGrpSpPr>
          <p:grpSpPr>
            <a:xfrm>
              <a:off x="4038601" y="3886200"/>
              <a:ext cx="4648200" cy="2495550"/>
              <a:chOff x="4038600" y="3886200"/>
              <a:chExt cx="3448050" cy="2495550"/>
            </a:xfrm>
          </p:grpSpPr>
          <p:sp>
            <p:nvSpPr>
              <p:cNvPr id="124" name="Freeform 123"/>
              <p:cNvSpPr/>
              <p:nvPr/>
            </p:nvSpPr>
            <p:spPr>
              <a:xfrm>
                <a:off x="4038600" y="3981450"/>
                <a:ext cx="3448050" cy="2400300"/>
              </a:xfrm>
              <a:custGeom>
                <a:avLst/>
                <a:gdLst>
                  <a:gd name="connsiteX0" fmla="*/ 3429000 w 3448050"/>
                  <a:gd name="connsiteY0" fmla="*/ 0 h 2400300"/>
                  <a:gd name="connsiteX1" fmla="*/ 3448050 w 3448050"/>
                  <a:gd name="connsiteY1" fmla="*/ 2400300 h 2400300"/>
                  <a:gd name="connsiteX2" fmla="*/ 0 w 3448050"/>
                  <a:gd name="connsiteY2" fmla="*/ 2381250 h 2400300"/>
                  <a:gd name="connsiteX3" fmla="*/ 19050 w 3448050"/>
                  <a:gd name="connsiteY3" fmla="*/ 1771650 h 2400300"/>
                </a:gdLst>
                <a:ahLst/>
                <a:cxnLst>
                  <a:cxn ang="0">
                    <a:pos x="connsiteX0" y="connsiteY0"/>
                  </a:cxn>
                  <a:cxn ang="0">
                    <a:pos x="connsiteX1" y="connsiteY1"/>
                  </a:cxn>
                  <a:cxn ang="0">
                    <a:pos x="connsiteX2" y="connsiteY2"/>
                  </a:cxn>
                  <a:cxn ang="0">
                    <a:pos x="connsiteX3" y="connsiteY3"/>
                  </a:cxn>
                </a:cxnLst>
                <a:rect l="l" t="t" r="r" b="b"/>
                <a:pathLst>
                  <a:path w="3448050" h="2400300">
                    <a:moveTo>
                      <a:pt x="3429000" y="0"/>
                    </a:moveTo>
                    <a:lnTo>
                      <a:pt x="3448050" y="2400300"/>
                    </a:lnTo>
                    <a:lnTo>
                      <a:pt x="0" y="2381250"/>
                    </a:lnTo>
                    <a:lnTo>
                      <a:pt x="19050" y="1771650"/>
                    </a:lnTo>
                  </a:path>
                </a:pathLst>
              </a:custGeom>
              <a:ln>
                <a:headEnd type="arrow"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
            <p:nvSpPr>
              <p:cNvPr id="125" name="Freeform 124"/>
              <p:cNvSpPr/>
              <p:nvPr/>
            </p:nvSpPr>
            <p:spPr>
              <a:xfrm>
                <a:off x="5225634" y="3886200"/>
                <a:ext cx="2165766" cy="2400300"/>
              </a:xfrm>
              <a:custGeom>
                <a:avLst/>
                <a:gdLst>
                  <a:gd name="connsiteX0" fmla="*/ 3429000 w 3448050"/>
                  <a:gd name="connsiteY0" fmla="*/ 0 h 2400300"/>
                  <a:gd name="connsiteX1" fmla="*/ 3448050 w 3448050"/>
                  <a:gd name="connsiteY1" fmla="*/ 2400300 h 2400300"/>
                  <a:gd name="connsiteX2" fmla="*/ 0 w 3448050"/>
                  <a:gd name="connsiteY2" fmla="*/ 2381250 h 2400300"/>
                  <a:gd name="connsiteX3" fmla="*/ 19050 w 3448050"/>
                  <a:gd name="connsiteY3" fmla="*/ 1771650 h 2400300"/>
                </a:gdLst>
                <a:ahLst/>
                <a:cxnLst>
                  <a:cxn ang="0">
                    <a:pos x="connsiteX0" y="connsiteY0"/>
                  </a:cxn>
                  <a:cxn ang="0">
                    <a:pos x="connsiteX1" y="connsiteY1"/>
                  </a:cxn>
                  <a:cxn ang="0">
                    <a:pos x="connsiteX2" y="connsiteY2"/>
                  </a:cxn>
                  <a:cxn ang="0">
                    <a:pos x="connsiteX3" y="connsiteY3"/>
                  </a:cxn>
                </a:cxnLst>
                <a:rect l="l" t="t" r="r" b="b"/>
                <a:pathLst>
                  <a:path w="3448050" h="2400300">
                    <a:moveTo>
                      <a:pt x="3429000" y="0"/>
                    </a:moveTo>
                    <a:lnTo>
                      <a:pt x="3448050" y="2400300"/>
                    </a:lnTo>
                    <a:lnTo>
                      <a:pt x="0" y="2381250"/>
                    </a:lnTo>
                    <a:lnTo>
                      <a:pt x="19050" y="1771650"/>
                    </a:lnTo>
                  </a:path>
                </a:pathLst>
              </a:custGeom>
              <a:ln>
                <a:headEnd type="arrow"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
            <p:nvSpPr>
              <p:cNvPr id="145" name="Freeform 144"/>
              <p:cNvSpPr/>
              <p:nvPr/>
            </p:nvSpPr>
            <p:spPr>
              <a:xfrm>
                <a:off x="6243090" y="3886200"/>
                <a:ext cx="1049390" cy="2286000"/>
              </a:xfrm>
              <a:custGeom>
                <a:avLst/>
                <a:gdLst>
                  <a:gd name="connsiteX0" fmla="*/ 3429000 w 3448050"/>
                  <a:gd name="connsiteY0" fmla="*/ 0 h 2400300"/>
                  <a:gd name="connsiteX1" fmla="*/ 3448050 w 3448050"/>
                  <a:gd name="connsiteY1" fmla="*/ 2400300 h 2400300"/>
                  <a:gd name="connsiteX2" fmla="*/ 0 w 3448050"/>
                  <a:gd name="connsiteY2" fmla="*/ 2381250 h 2400300"/>
                  <a:gd name="connsiteX3" fmla="*/ 19050 w 3448050"/>
                  <a:gd name="connsiteY3" fmla="*/ 1771650 h 2400300"/>
                </a:gdLst>
                <a:ahLst/>
                <a:cxnLst>
                  <a:cxn ang="0">
                    <a:pos x="connsiteX0" y="connsiteY0"/>
                  </a:cxn>
                  <a:cxn ang="0">
                    <a:pos x="connsiteX1" y="connsiteY1"/>
                  </a:cxn>
                  <a:cxn ang="0">
                    <a:pos x="connsiteX2" y="connsiteY2"/>
                  </a:cxn>
                  <a:cxn ang="0">
                    <a:pos x="connsiteX3" y="connsiteY3"/>
                  </a:cxn>
                </a:cxnLst>
                <a:rect l="l" t="t" r="r" b="b"/>
                <a:pathLst>
                  <a:path w="3448050" h="2400300">
                    <a:moveTo>
                      <a:pt x="3429000" y="0"/>
                    </a:moveTo>
                    <a:lnTo>
                      <a:pt x="3448050" y="2400300"/>
                    </a:lnTo>
                    <a:lnTo>
                      <a:pt x="0" y="2381250"/>
                    </a:lnTo>
                    <a:lnTo>
                      <a:pt x="19050" y="1771650"/>
                    </a:lnTo>
                  </a:path>
                </a:pathLst>
              </a:custGeom>
              <a:ln>
                <a:headEnd type="arrow"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grpSp>
        <p:sp>
          <p:nvSpPr>
            <p:cNvPr id="172" name="TextBox 171"/>
            <p:cNvSpPr txBox="1"/>
            <p:nvPr/>
          </p:nvSpPr>
          <p:spPr>
            <a:xfrm>
              <a:off x="3502353" y="6482448"/>
              <a:ext cx="5717847" cy="361637"/>
            </a:xfrm>
            <a:prstGeom prst="rect">
              <a:avLst/>
            </a:prstGeom>
            <a:noFill/>
          </p:spPr>
          <p:txBody>
            <a:bodyPr wrap="none" rtlCol="0">
              <a:spAutoFit/>
            </a:bodyPr>
            <a:lstStyle/>
            <a:p>
              <a:pPr>
                <a:lnSpc>
                  <a:spcPts val="2100"/>
                </a:lnSpc>
              </a:pPr>
              <a:r>
                <a:rPr lang="en-US" sz="2400" b="1" dirty="0" smtClean="0">
                  <a:solidFill>
                    <a:srgbClr val="C00000"/>
                  </a:solidFill>
                </a:rPr>
                <a:t>Feedback from environment / disease state</a:t>
              </a:r>
              <a:endParaRPr lang="en-US" sz="2400" b="1" dirty="0">
                <a:solidFill>
                  <a:srgbClr val="C00000"/>
                </a:solidFill>
              </a:endParaRPr>
            </a:p>
          </p:txBody>
        </p:sp>
        <p:sp>
          <p:nvSpPr>
            <p:cNvPr id="188" name="TextBox 187"/>
            <p:cNvSpPr txBox="1"/>
            <p:nvPr/>
          </p:nvSpPr>
          <p:spPr>
            <a:xfrm>
              <a:off x="7315200" y="5720448"/>
              <a:ext cx="1827936" cy="375552"/>
            </a:xfrm>
            <a:prstGeom prst="rect">
              <a:avLst/>
            </a:prstGeom>
            <a:noFill/>
          </p:spPr>
          <p:txBody>
            <a:bodyPr wrap="none" rtlCol="0">
              <a:spAutoFit/>
            </a:bodyPr>
            <a:lstStyle/>
            <a:p>
              <a:pPr>
                <a:lnSpc>
                  <a:spcPts val="2100"/>
                </a:lnSpc>
              </a:pPr>
              <a:r>
                <a:rPr lang="en-US" sz="2400" b="1" dirty="0" smtClean="0">
                  <a:solidFill>
                    <a:srgbClr val="C00000"/>
                  </a:solidFill>
                </a:rPr>
                <a:t>Environment</a:t>
              </a:r>
              <a:endParaRPr lang="en-US" sz="2400" b="1" dirty="0">
                <a:solidFill>
                  <a:srgbClr val="C00000"/>
                </a:solidFill>
              </a:endParaRPr>
            </a:p>
          </p:txBody>
        </p:sp>
      </p:grpSp>
      <p:cxnSp>
        <p:nvCxnSpPr>
          <p:cNvPr id="175" name="Straight Arrow Connector 174"/>
          <p:cNvCxnSpPr>
            <a:endCxn id="115" idx="1"/>
          </p:cNvCxnSpPr>
          <p:nvPr/>
        </p:nvCxnSpPr>
        <p:spPr>
          <a:xfrm>
            <a:off x="1524000" y="3429000"/>
            <a:ext cx="6532099" cy="7396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52" name="Group 186"/>
          <p:cNvGrpSpPr/>
          <p:nvPr/>
        </p:nvGrpSpPr>
        <p:grpSpPr>
          <a:xfrm>
            <a:off x="1371600" y="2209800"/>
            <a:ext cx="6684499" cy="1828800"/>
            <a:chOff x="1371600" y="2209800"/>
            <a:chExt cx="6684499" cy="1828800"/>
          </a:xfrm>
        </p:grpSpPr>
        <p:grpSp>
          <p:nvGrpSpPr>
            <p:cNvPr id="60" name="Group 128"/>
            <p:cNvGrpSpPr/>
            <p:nvPr/>
          </p:nvGrpSpPr>
          <p:grpSpPr>
            <a:xfrm>
              <a:off x="1752600" y="2209800"/>
              <a:ext cx="6113647" cy="1828800"/>
              <a:chOff x="1752600" y="2209800"/>
              <a:chExt cx="6113647" cy="1828800"/>
            </a:xfrm>
          </p:grpSpPr>
          <p:sp>
            <p:nvSpPr>
              <p:cNvPr id="116" name="Oval 115"/>
              <p:cNvSpPr/>
              <p:nvPr/>
            </p:nvSpPr>
            <p:spPr>
              <a:xfrm>
                <a:off x="1752600" y="2209800"/>
                <a:ext cx="1219200" cy="457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Oval 117"/>
              <p:cNvSpPr/>
              <p:nvPr/>
            </p:nvSpPr>
            <p:spPr>
              <a:xfrm>
                <a:off x="3293444" y="2978217"/>
                <a:ext cx="1354756" cy="457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0" name="Oval 119"/>
              <p:cNvSpPr/>
              <p:nvPr/>
            </p:nvSpPr>
            <p:spPr>
              <a:xfrm>
                <a:off x="5228122" y="3228474"/>
                <a:ext cx="867878" cy="8101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Oval 126"/>
              <p:cNvSpPr/>
              <p:nvPr/>
            </p:nvSpPr>
            <p:spPr>
              <a:xfrm>
                <a:off x="6400800" y="3288632"/>
                <a:ext cx="1465447" cy="4451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77" name="Straight Arrow Connector 176"/>
            <p:cNvCxnSpPr>
              <a:stCxn id="4" idx="3"/>
              <a:endCxn id="23" idx="1"/>
            </p:cNvCxnSpPr>
            <p:nvPr/>
          </p:nvCxnSpPr>
          <p:spPr>
            <a:xfrm flipV="1">
              <a:off x="1371600" y="2489200"/>
              <a:ext cx="457200" cy="939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a:off x="4648200" y="3200400"/>
              <a:ext cx="596900" cy="3429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rot="16200000" flipH="1">
              <a:off x="2832100" y="2603500"/>
              <a:ext cx="609600" cy="431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endCxn id="127" idx="2"/>
            </p:cNvCxnSpPr>
            <p:nvPr/>
          </p:nvCxnSpPr>
          <p:spPr>
            <a:xfrm flipV="1">
              <a:off x="6108700" y="3511216"/>
              <a:ext cx="292100" cy="12098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15" idx="1"/>
            </p:cNvCxnSpPr>
            <p:nvPr/>
          </p:nvCxnSpPr>
          <p:spPr>
            <a:xfrm flipV="1">
              <a:off x="7861300" y="3502968"/>
              <a:ext cx="194799" cy="276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childTnLst>
                                  <p:subTnLst>
                                    <p:set>
                                      <p:cBhvr override="childStyle">
                                        <p:cTn dur="1" fill="hold" display="0" masterRel="nextClick" afterEffect="1"/>
                                        <p:tgtEl>
                                          <p:spTgt spid="17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ssolv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dissolve">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https://lh4.googleusercontent.com/-m71X39Z0H0g/UmSn6ZpCp4I/AAAAAAABhns/KF49BsqB5x8/s1600/IMG_1245.JPG"/>
          <p:cNvPicPr>
            <a:picLocks noChangeAspect="1" noChangeArrowheads="1"/>
          </p:cNvPicPr>
          <p:nvPr/>
        </p:nvPicPr>
        <p:blipFill>
          <a:blip r:embed="rId2" cstate="print"/>
          <a:srcRect l="3830" r="6782"/>
          <a:stretch>
            <a:fillRect/>
          </a:stretch>
        </p:blipFill>
        <p:spPr bwMode="auto">
          <a:xfrm>
            <a:off x="-48381" y="0"/>
            <a:ext cx="9192381" cy="6858000"/>
          </a:xfrm>
          <a:prstGeom prst="rect">
            <a:avLst/>
          </a:prstGeom>
          <a:noFill/>
        </p:spPr>
      </p:pic>
      <p:sp>
        <p:nvSpPr>
          <p:cNvPr id="9" name="TextBox 8"/>
          <p:cNvSpPr txBox="1"/>
          <p:nvPr/>
        </p:nvSpPr>
        <p:spPr>
          <a:xfrm>
            <a:off x="2743200" y="5715000"/>
            <a:ext cx="4343400" cy="1143000"/>
          </a:xfrm>
          <a:prstGeom prst="rect">
            <a:avLst/>
          </a:prstGeom>
          <a:solidFill>
            <a:srgbClr val="000000">
              <a:alpha val="40000"/>
            </a:srgbClr>
          </a:solidFill>
        </p:spPr>
        <p:txBody>
          <a:bodyPr wrap="square" rtlCol="0">
            <a:noAutofit/>
          </a:bodyPr>
          <a:lstStyle/>
          <a:p>
            <a:endParaRPr lang="en-US" sz="2000" b="1" dirty="0">
              <a:solidFill>
                <a:schemeClr val="bg1"/>
              </a:solidFill>
            </a:endParaRPr>
          </a:p>
        </p:txBody>
      </p:sp>
      <p:sp>
        <p:nvSpPr>
          <p:cNvPr id="2" name="Title 1"/>
          <p:cNvSpPr>
            <a:spLocks noGrp="1"/>
          </p:cNvSpPr>
          <p:nvPr>
            <p:ph type="title"/>
          </p:nvPr>
        </p:nvSpPr>
        <p:spPr/>
        <p:txBody>
          <a:bodyPr/>
          <a:lstStyle/>
          <a:p>
            <a:r>
              <a:rPr lang="en-US" sz="2900" dirty="0" smtClean="0">
                <a:solidFill>
                  <a:schemeClr val="bg1"/>
                </a:solidFill>
              </a:rPr>
              <a:t>Roadmap Epigenomics Integrative Analysis Team</a:t>
            </a:r>
            <a:endParaRPr lang="en-US" sz="2900" dirty="0">
              <a:solidFill>
                <a:schemeClr val="bg1"/>
              </a:solidFill>
            </a:endParaRPr>
          </a:p>
        </p:txBody>
      </p:sp>
      <p:sp>
        <p:nvSpPr>
          <p:cNvPr id="4" name="TextBox 3"/>
          <p:cNvSpPr txBox="1"/>
          <p:nvPr/>
        </p:nvSpPr>
        <p:spPr>
          <a:xfrm>
            <a:off x="6230279" y="4419600"/>
            <a:ext cx="2989921" cy="2554545"/>
          </a:xfrm>
          <a:prstGeom prst="rect">
            <a:avLst/>
          </a:prstGeom>
          <a:noFill/>
        </p:spPr>
        <p:txBody>
          <a:bodyPr wrap="none" rtlCol="0">
            <a:spAutoFit/>
          </a:bodyPr>
          <a:lstStyle/>
          <a:p>
            <a:pPr algn="r">
              <a:lnSpc>
                <a:spcPts val="2400"/>
              </a:lnSpc>
            </a:pPr>
            <a:r>
              <a:rPr lang="en-US" sz="2400" b="1" dirty="0" smtClean="0">
                <a:solidFill>
                  <a:schemeClr val="bg1"/>
                </a:solidFill>
              </a:rPr>
              <a:t>Lisa Chadwick</a:t>
            </a:r>
          </a:p>
          <a:p>
            <a:pPr algn="r">
              <a:lnSpc>
                <a:spcPts val="2400"/>
              </a:lnSpc>
            </a:pPr>
            <a:r>
              <a:rPr lang="en-US" sz="2400" b="1" dirty="0" smtClean="0">
                <a:solidFill>
                  <a:schemeClr val="bg1"/>
                </a:solidFill>
              </a:rPr>
              <a:t>Ting Wang</a:t>
            </a:r>
          </a:p>
          <a:p>
            <a:pPr algn="r">
              <a:lnSpc>
                <a:spcPts val="2400"/>
              </a:lnSpc>
            </a:pPr>
            <a:r>
              <a:rPr lang="en-US" sz="2400" b="1" dirty="0" smtClean="0">
                <a:solidFill>
                  <a:schemeClr val="bg1"/>
                </a:solidFill>
              </a:rPr>
              <a:t>John </a:t>
            </a:r>
            <a:r>
              <a:rPr lang="en-US" sz="2400" b="1" dirty="0" err="1" smtClean="0">
                <a:solidFill>
                  <a:schemeClr val="bg1"/>
                </a:solidFill>
              </a:rPr>
              <a:t>Stam</a:t>
            </a:r>
            <a:endParaRPr lang="en-US" sz="2400" b="1" dirty="0" smtClean="0">
              <a:solidFill>
                <a:schemeClr val="bg1"/>
              </a:solidFill>
            </a:endParaRPr>
          </a:p>
          <a:p>
            <a:pPr algn="r">
              <a:lnSpc>
                <a:spcPts val="2400"/>
              </a:lnSpc>
            </a:pPr>
            <a:r>
              <a:rPr lang="en-US" sz="2400" b="1" dirty="0" smtClean="0">
                <a:solidFill>
                  <a:schemeClr val="bg1"/>
                </a:solidFill>
              </a:rPr>
              <a:t>Bing </a:t>
            </a:r>
            <a:r>
              <a:rPr lang="en-US" sz="2400" b="1" dirty="0" err="1" smtClean="0">
                <a:solidFill>
                  <a:schemeClr val="bg1"/>
                </a:solidFill>
              </a:rPr>
              <a:t>Ren</a:t>
            </a:r>
            <a:endParaRPr lang="en-US" sz="2400" b="1" dirty="0" smtClean="0">
              <a:solidFill>
                <a:schemeClr val="bg1"/>
              </a:solidFill>
            </a:endParaRPr>
          </a:p>
          <a:p>
            <a:pPr algn="r">
              <a:lnSpc>
                <a:spcPts val="2400"/>
              </a:lnSpc>
            </a:pPr>
            <a:r>
              <a:rPr lang="en-US" sz="2400" b="1" dirty="0" smtClean="0">
                <a:solidFill>
                  <a:schemeClr val="bg1"/>
                </a:solidFill>
              </a:rPr>
              <a:t>Martin </a:t>
            </a:r>
            <a:r>
              <a:rPr lang="en-US" sz="2400" b="1" dirty="0" err="1" smtClean="0">
                <a:solidFill>
                  <a:schemeClr val="bg1"/>
                </a:solidFill>
              </a:rPr>
              <a:t>Hirst</a:t>
            </a:r>
            <a:endParaRPr lang="en-US" sz="2400" b="1" dirty="0" smtClean="0">
              <a:solidFill>
                <a:schemeClr val="bg1"/>
              </a:solidFill>
            </a:endParaRPr>
          </a:p>
          <a:p>
            <a:pPr algn="r">
              <a:lnSpc>
                <a:spcPts val="2400"/>
              </a:lnSpc>
            </a:pPr>
            <a:r>
              <a:rPr lang="en-US" sz="2400" b="1" dirty="0" smtClean="0">
                <a:solidFill>
                  <a:schemeClr val="bg1"/>
                </a:solidFill>
              </a:rPr>
              <a:t>Joe Costello</a:t>
            </a:r>
          </a:p>
          <a:p>
            <a:pPr algn="r">
              <a:lnSpc>
                <a:spcPts val="2400"/>
              </a:lnSpc>
            </a:pPr>
            <a:r>
              <a:rPr lang="en-US" sz="2400" b="1" dirty="0" smtClean="0">
                <a:solidFill>
                  <a:schemeClr val="bg1"/>
                </a:solidFill>
              </a:rPr>
              <a:t>Brad Bernstein</a:t>
            </a:r>
          </a:p>
          <a:p>
            <a:pPr algn="r">
              <a:lnSpc>
                <a:spcPts val="2400"/>
              </a:lnSpc>
            </a:pPr>
            <a:r>
              <a:rPr lang="en-US" sz="2400" b="1" dirty="0" err="1" smtClean="0">
                <a:solidFill>
                  <a:schemeClr val="bg1"/>
                </a:solidFill>
              </a:rPr>
              <a:t>Aleks</a:t>
            </a:r>
            <a:r>
              <a:rPr lang="en-US" sz="2400" b="1" dirty="0" smtClean="0">
                <a:solidFill>
                  <a:schemeClr val="bg1"/>
                </a:solidFill>
              </a:rPr>
              <a:t> </a:t>
            </a:r>
            <a:r>
              <a:rPr lang="en-US" sz="2400" b="1" dirty="0" err="1" smtClean="0">
                <a:solidFill>
                  <a:schemeClr val="bg1"/>
                </a:solidFill>
              </a:rPr>
              <a:t>Milosavljevic</a:t>
            </a:r>
            <a:endParaRPr lang="en-US" sz="2400" b="1" dirty="0">
              <a:solidFill>
                <a:schemeClr val="bg1"/>
              </a:solidFill>
            </a:endParaRPr>
          </a:p>
        </p:txBody>
      </p:sp>
      <p:sp>
        <p:nvSpPr>
          <p:cNvPr id="5" name="TextBox 4"/>
          <p:cNvSpPr txBox="1"/>
          <p:nvPr/>
        </p:nvSpPr>
        <p:spPr>
          <a:xfrm>
            <a:off x="-107511" y="3505200"/>
            <a:ext cx="3841311" cy="3477875"/>
          </a:xfrm>
          <a:prstGeom prst="rect">
            <a:avLst/>
          </a:prstGeom>
          <a:noFill/>
        </p:spPr>
        <p:txBody>
          <a:bodyPr wrap="square" rtlCol="0">
            <a:spAutoFit/>
          </a:bodyPr>
          <a:lstStyle/>
          <a:p>
            <a:pPr>
              <a:lnSpc>
                <a:spcPts val="2400"/>
              </a:lnSpc>
            </a:pPr>
            <a:r>
              <a:rPr lang="en-US" sz="2400" b="1" dirty="0" err="1" smtClean="0">
                <a:solidFill>
                  <a:schemeClr val="bg1"/>
                </a:solidFill>
              </a:rPr>
              <a:t>Anshul</a:t>
            </a:r>
            <a:r>
              <a:rPr lang="en-US" sz="2400" b="1" dirty="0" smtClean="0">
                <a:solidFill>
                  <a:schemeClr val="bg1"/>
                </a:solidFill>
              </a:rPr>
              <a:t> </a:t>
            </a:r>
            <a:r>
              <a:rPr lang="en-US" sz="2400" b="1" dirty="0" err="1" smtClean="0">
                <a:solidFill>
                  <a:schemeClr val="bg1"/>
                </a:solidFill>
              </a:rPr>
              <a:t>Kundaje</a:t>
            </a:r>
            <a:endParaRPr lang="en-US" sz="2400" b="1" dirty="0" smtClean="0">
              <a:solidFill>
                <a:schemeClr val="bg1"/>
              </a:solidFill>
            </a:endParaRPr>
          </a:p>
          <a:p>
            <a:pPr>
              <a:lnSpc>
                <a:spcPts val="2400"/>
              </a:lnSpc>
            </a:pPr>
            <a:r>
              <a:rPr lang="en-US" sz="2400" b="1" dirty="0" err="1" smtClean="0">
                <a:solidFill>
                  <a:schemeClr val="bg1"/>
                </a:solidFill>
              </a:rPr>
              <a:t>Wouter</a:t>
            </a:r>
            <a:r>
              <a:rPr lang="en-US" sz="2400" b="1" dirty="0" smtClean="0">
                <a:solidFill>
                  <a:schemeClr val="bg1"/>
                </a:solidFill>
              </a:rPr>
              <a:t> </a:t>
            </a:r>
            <a:r>
              <a:rPr lang="en-US" sz="2400" b="1" dirty="0" err="1" smtClean="0">
                <a:solidFill>
                  <a:schemeClr val="bg1"/>
                </a:solidFill>
              </a:rPr>
              <a:t>Meuleman</a:t>
            </a:r>
            <a:endParaRPr lang="en-US" sz="2400" b="1" dirty="0" smtClean="0">
              <a:solidFill>
                <a:schemeClr val="bg1"/>
              </a:solidFill>
            </a:endParaRPr>
          </a:p>
          <a:p>
            <a:pPr>
              <a:lnSpc>
                <a:spcPts val="2400"/>
              </a:lnSpc>
            </a:pPr>
            <a:r>
              <a:rPr lang="en-US" sz="2400" b="1" dirty="0" smtClean="0">
                <a:solidFill>
                  <a:schemeClr val="bg1"/>
                </a:solidFill>
              </a:rPr>
              <a:t>Jason Ernst</a:t>
            </a:r>
          </a:p>
          <a:p>
            <a:pPr>
              <a:lnSpc>
                <a:spcPts val="2400"/>
              </a:lnSpc>
            </a:pPr>
            <a:r>
              <a:rPr lang="en-US" sz="2400" b="1" dirty="0" err="1" smtClean="0">
                <a:solidFill>
                  <a:schemeClr val="bg1"/>
                </a:solidFill>
              </a:rPr>
              <a:t>Misha</a:t>
            </a:r>
            <a:r>
              <a:rPr lang="en-US" sz="2400" b="1" dirty="0" smtClean="0">
                <a:solidFill>
                  <a:schemeClr val="bg1"/>
                </a:solidFill>
              </a:rPr>
              <a:t> </a:t>
            </a:r>
            <a:r>
              <a:rPr lang="en-US" sz="2400" b="1" dirty="0" err="1" smtClean="0">
                <a:solidFill>
                  <a:schemeClr val="bg1"/>
                </a:solidFill>
              </a:rPr>
              <a:t>Bilenky</a:t>
            </a:r>
            <a:endParaRPr lang="en-US" sz="2400" b="1" dirty="0" smtClean="0">
              <a:solidFill>
                <a:schemeClr val="bg1"/>
              </a:solidFill>
            </a:endParaRPr>
          </a:p>
          <a:p>
            <a:pPr>
              <a:lnSpc>
                <a:spcPts val="2400"/>
              </a:lnSpc>
            </a:pPr>
            <a:r>
              <a:rPr lang="en-US" sz="2400" b="1" dirty="0" err="1" smtClean="0">
                <a:solidFill>
                  <a:schemeClr val="bg1"/>
                </a:solidFill>
              </a:rPr>
              <a:t>Jianrong</a:t>
            </a:r>
            <a:r>
              <a:rPr lang="en-US" sz="2400" b="1" dirty="0" smtClean="0">
                <a:solidFill>
                  <a:schemeClr val="bg1"/>
                </a:solidFill>
              </a:rPr>
              <a:t> Wang</a:t>
            </a:r>
          </a:p>
          <a:p>
            <a:pPr>
              <a:lnSpc>
                <a:spcPts val="2400"/>
              </a:lnSpc>
            </a:pPr>
            <a:r>
              <a:rPr lang="en-US" sz="2400" b="1" dirty="0" smtClean="0">
                <a:solidFill>
                  <a:schemeClr val="bg1"/>
                </a:solidFill>
              </a:rPr>
              <a:t>Angela Yen</a:t>
            </a:r>
          </a:p>
          <a:p>
            <a:pPr>
              <a:lnSpc>
                <a:spcPts val="2400"/>
              </a:lnSpc>
            </a:pPr>
            <a:r>
              <a:rPr lang="en-US" sz="2400" b="1" dirty="0" smtClean="0">
                <a:solidFill>
                  <a:schemeClr val="bg1"/>
                </a:solidFill>
              </a:rPr>
              <a:t>Luke Ward</a:t>
            </a:r>
          </a:p>
          <a:p>
            <a:pPr>
              <a:lnSpc>
                <a:spcPts val="2400"/>
              </a:lnSpc>
            </a:pPr>
            <a:r>
              <a:rPr lang="en-US" sz="2400" b="1" dirty="0" err="1" smtClean="0">
                <a:solidFill>
                  <a:schemeClr val="bg1"/>
                </a:solidFill>
              </a:rPr>
              <a:t>Abhishek</a:t>
            </a:r>
            <a:r>
              <a:rPr lang="en-US" sz="2400" b="1" dirty="0" smtClean="0">
                <a:solidFill>
                  <a:schemeClr val="bg1"/>
                </a:solidFill>
              </a:rPr>
              <a:t> </a:t>
            </a:r>
            <a:r>
              <a:rPr lang="en-US" sz="2400" b="1" dirty="0" err="1" smtClean="0">
                <a:solidFill>
                  <a:schemeClr val="bg1"/>
                </a:solidFill>
              </a:rPr>
              <a:t>Sarkar</a:t>
            </a:r>
            <a:endParaRPr lang="en-US" sz="2400" b="1" dirty="0" smtClean="0">
              <a:solidFill>
                <a:schemeClr val="bg1"/>
              </a:solidFill>
            </a:endParaRPr>
          </a:p>
          <a:p>
            <a:pPr>
              <a:lnSpc>
                <a:spcPts val="2400"/>
              </a:lnSpc>
            </a:pPr>
            <a:r>
              <a:rPr lang="en-US" sz="2400" b="1" dirty="0" smtClean="0">
                <a:solidFill>
                  <a:schemeClr val="bg1"/>
                </a:solidFill>
              </a:rPr>
              <a:t>Gerald </a:t>
            </a:r>
            <a:r>
              <a:rPr lang="en-US" sz="2400" b="1" dirty="0" err="1" smtClean="0">
                <a:solidFill>
                  <a:schemeClr val="bg1"/>
                </a:solidFill>
              </a:rPr>
              <a:t>Quon</a:t>
            </a:r>
            <a:endParaRPr lang="en-US" sz="2400" b="1" dirty="0" smtClean="0">
              <a:solidFill>
                <a:schemeClr val="bg1"/>
              </a:solidFill>
            </a:endParaRPr>
          </a:p>
          <a:p>
            <a:pPr>
              <a:lnSpc>
                <a:spcPts val="2400"/>
              </a:lnSpc>
            </a:pPr>
            <a:r>
              <a:rPr lang="en-US" sz="2400" b="1" dirty="0" err="1" smtClean="0">
                <a:solidFill>
                  <a:schemeClr val="bg1"/>
                </a:solidFill>
              </a:rPr>
              <a:t>Pouya</a:t>
            </a:r>
            <a:r>
              <a:rPr lang="en-US" sz="2400" b="1" dirty="0" smtClean="0">
                <a:solidFill>
                  <a:schemeClr val="bg1"/>
                </a:solidFill>
              </a:rPr>
              <a:t> </a:t>
            </a:r>
            <a:r>
              <a:rPr lang="en-US" sz="2400" b="1" dirty="0" err="1" smtClean="0">
                <a:solidFill>
                  <a:schemeClr val="bg1"/>
                </a:solidFill>
              </a:rPr>
              <a:t>Kheradpour</a:t>
            </a:r>
            <a:endParaRPr lang="en-US" sz="2400" b="1" dirty="0" smtClean="0">
              <a:solidFill>
                <a:schemeClr val="bg1"/>
              </a:solidFill>
            </a:endParaRPr>
          </a:p>
          <a:p>
            <a:pPr>
              <a:lnSpc>
                <a:spcPts val="2400"/>
              </a:lnSpc>
            </a:pPr>
            <a:r>
              <a:rPr lang="en-US" sz="2400" b="1" dirty="0" err="1" smtClean="0">
                <a:solidFill>
                  <a:schemeClr val="bg1"/>
                </a:solidFill>
              </a:rPr>
              <a:t>Alireza</a:t>
            </a:r>
            <a:r>
              <a:rPr lang="en-US" sz="2400" b="1" dirty="0" smtClean="0">
                <a:solidFill>
                  <a:schemeClr val="bg1"/>
                </a:solidFill>
              </a:rPr>
              <a:t> </a:t>
            </a:r>
            <a:r>
              <a:rPr lang="en-US" sz="2400" b="1" dirty="0" err="1" smtClean="0">
                <a:solidFill>
                  <a:schemeClr val="bg1"/>
                </a:solidFill>
              </a:rPr>
              <a:t>Heravi-Moussavi</a:t>
            </a:r>
            <a:r>
              <a:rPr lang="en-US" sz="2400" b="1" dirty="0" smtClean="0">
                <a:solidFill>
                  <a:schemeClr val="bg1"/>
                </a:solidFill>
              </a:rPr>
              <a:t> </a:t>
            </a:r>
            <a:endParaRPr lang="en-US" sz="2400" b="1" dirty="0">
              <a:solidFill>
                <a:schemeClr val="bg1"/>
              </a:solidFill>
            </a:endParaRPr>
          </a:p>
        </p:txBody>
      </p:sp>
      <p:sp>
        <p:nvSpPr>
          <p:cNvPr id="6" name="TextBox 5"/>
          <p:cNvSpPr txBox="1"/>
          <p:nvPr/>
        </p:nvSpPr>
        <p:spPr>
          <a:xfrm>
            <a:off x="2590800" y="5638800"/>
            <a:ext cx="4572000" cy="1246495"/>
          </a:xfrm>
          <a:prstGeom prst="rect">
            <a:avLst/>
          </a:prstGeom>
          <a:noFill/>
        </p:spPr>
        <p:txBody>
          <a:bodyPr wrap="square" rtlCol="0">
            <a:spAutoFit/>
          </a:bodyPr>
          <a:lstStyle/>
          <a:p>
            <a:pPr algn="ctr">
              <a:lnSpc>
                <a:spcPts val="1800"/>
              </a:lnSpc>
            </a:pPr>
            <a:r>
              <a:rPr lang="en-US" sz="1400" dirty="0" err="1" smtClean="0">
                <a:solidFill>
                  <a:schemeClr val="bg1"/>
                </a:solidFill>
              </a:rPr>
              <a:t>Cristian</a:t>
            </a:r>
            <a:r>
              <a:rPr lang="en-US" sz="1400" dirty="0" smtClean="0">
                <a:solidFill>
                  <a:schemeClr val="bg1"/>
                </a:solidFill>
              </a:rPr>
              <a:t> </a:t>
            </a:r>
            <a:r>
              <a:rPr lang="en-US" sz="1400" dirty="0" err="1" smtClean="0">
                <a:solidFill>
                  <a:schemeClr val="bg1"/>
                </a:solidFill>
              </a:rPr>
              <a:t>Coarfa</a:t>
            </a:r>
            <a:r>
              <a:rPr lang="en-US" sz="1400" dirty="0" smtClean="0">
                <a:solidFill>
                  <a:schemeClr val="bg1"/>
                </a:solidFill>
              </a:rPr>
              <a:t>, Alan Harris, Michael </a:t>
            </a:r>
            <a:r>
              <a:rPr lang="en-US" sz="1400" dirty="0" err="1" smtClean="0">
                <a:solidFill>
                  <a:schemeClr val="bg1"/>
                </a:solidFill>
              </a:rPr>
              <a:t>Ziller</a:t>
            </a:r>
            <a:r>
              <a:rPr lang="en-US" sz="1400" dirty="0" smtClean="0">
                <a:solidFill>
                  <a:schemeClr val="bg1"/>
                </a:solidFill>
              </a:rPr>
              <a:t>, Matthew Schultz, Matt Eaton, Andreas </a:t>
            </a:r>
            <a:r>
              <a:rPr lang="en-US" sz="1400" dirty="0" err="1" smtClean="0">
                <a:solidFill>
                  <a:schemeClr val="bg1"/>
                </a:solidFill>
              </a:rPr>
              <a:t>Pfenning</a:t>
            </a:r>
            <a:r>
              <a:rPr lang="en-US" sz="1400" dirty="0" smtClean="0">
                <a:solidFill>
                  <a:schemeClr val="bg1"/>
                </a:solidFill>
              </a:rPr>
              <a:t>, </a:t>
            </a:r>
            <a:r>
              <a:rPr lang="en-US" sz="1400" dirty="0" err="1" smtClean="0">
                <a:solidFill>
                  <a:schemeClr val="bg1"/>
                </a:solidFill>
              </a:rPr>
              <a:t>Xinchen</a:t>
            </a:r>
            <a:r>
              <a:rPr lang="en-US" sz="1400" dirty="0" smtClean="0">
                <a:solidFill>
                  <a:schemeClr val="bg1"/>
                </a:solidFill>
              </a:rPr>
              <a:t> Wang, Paz </a:t>
            </a:r>
            <a:r>
              <a:rPr lang="en-US" sz="1400" dirty="0" err="1" smtClean="0">
                <a:solidFill>
                  <a:schemeClr val="bg1"/>
                </a:solidFill>
              </a:rPr>
              <a:t>Polak</a:t>
            </a:r>
            <a:r>
              <a:rPr lang="en-US" sz="1400" dirty="0" smtClean="0">
                <a:solidFill>
                  <a:schemeClr val="bg1"/>
                </a:solidFill>
              </a:rPr>
              <a:t>, Rosa </a:t>
            </a:r>
            <a:r>
              <a:rPr lang="en-US" sz="1400" dirty="0" err="1" smtClean="0">
                <a:solidFill>
                  <a:schemeClr val="bg1"/>
                </a:solidFill>
              </a:rPr>
              <a:t>Karlic</a:t>
            </a:r>
            <a:r>
              <a:rPr lang="en-US" sz="1400" dirty="0" smtClean="0">
                <a:solidFill>
                  <a:schemeClr val="bg1"/>
                </a:solidFill>
              </a:rPr>
              <a:t>, </a:t>
            </a:r>
            <a:r>
              <a:rPr lang="en-US" sz="1400" dirty="0" err="1" smtClean="0">
                <a:solidFill>
                  <a:schemeClr val="bg1"/>
                </a:solidFill>
              </a:rPr>
              <a:t>Viren</a:t>
            </a:r>
            <a:r>
              <a:rPr lang="en-US" sz="1400" dirty="0" smtClean="0">
                <a:solidFill>
                  <a:schemeClr val="bg1"/>
                </a:solidFill>
              </a:rPr>
              <a:t> </a:t>
            </a:r>
            <a:r>
              <a:rPr lang="en-US" sz="1400" dirty="0" err="1" smtClean="0">
                <a:solidFill>
                  <a:schemeClr val="bg1"/>
                </a:solidFill>
              </a:rPr>
              <a:t>Amin</a:t>
            </a:r>
            <a:r>
              <a:rPr lang="en-US" sz="1400" dirty="0" smtClean="0">
                <a:solidFill>
                  <a:schemeClr val="bg1"/>
                </a:solidFill>
              </a:rPr>
              <a:t>, Yi-</a:t>
            </a:r>
            <a:r>
              <a:rPr lang="en-US" sz="1400" dirty="0" err="1" smtClean="0">
                <a:solidFill>
                  <a:schemeClr val="bg1"/>
                </a:solidFill>
              </a:rPr>
              <a:t>Chieh</a:t>
            </a:r>
            <a:r>
              <a:rPr lang="en-US" sz="1400" dirty="0" smtClean="0">
                <a:solidFill>
                  <a:schemeClr val="bg1"/>
                </a:solidFill>
              </a:rPr>
              <a:t> Wu, Richard S </a:t>
            </a:r>
            <a:r>
              <a:rPr lang="en-US" sz="1400" dirty="0" err="1" smtClean="0">
                <a:solidFill>
                  <a:schemeClr val="bg1"/>
                </a:solidFill>
              </a:rPr>
              <a:t>Sandstrom</a:t>
            </a:r>
            <a:r>
              <a:rPr lang="en-US" sz="1400" dirty="0" smtClean="0">
                <a:solidFill>
                  <a:schemeClr val="bg1"/>
                </a:solidFill>
              </a:rPr>
              <a:t>, </a:t>
            </a:r>
            <a:r>
              <a:rPr lang="en-US" sz="1400" dirty="0" err="1" smtClean="0">
                <a:solidFill>
                  <a:schemeClr val="bg1"/>
                </a:solidFill>
              </a:rPr>
              <a:t>Zhizhuo</a:t>
            </a:r>
            <a:r>
              <a:rPr lang="en-US" sz="1400" dirty="0" smtClean="0">
                <a:solidFill>
                  <a:schemeClr val="bg1"/>
                </a:solidFill>
              </a:rPr>
              <a:t> Zhang, </a:t>
            </a:r>
            <a:br>
              <a:rPr lang="en-US" sz="1400" dirty="0" smtClean="0">
                <a:solidFill>
                  <a:schemeClr val="bg1"/>
                </a:solidFill>
              </a:rPr>
            </a:br>
            <a:r>
              <a:rPr lang="en-US" sz="1400" dirty="0" err="1" smtClean="0">
                <a:solidFill>
                  <a:schemeClr val="bg1"/>
                </a:solidFill>
              </a:rPr>
              <a:t>GiNell</a:t>
            </a:r>
            <a:r>
              <a:rPr lang="en-US" sz="1400" dirty="0" smtClean="0">
                <a:solidFill>
                  <a:schemeClr val="bg1"/>
                </a:solidFill>
              </a:rPr>
              <a:t> Elliott, Rebecca </a:t>
            </a:r>
            <a:r>
              <a:rPr lang="en-US" sz="1400" dirty="0" err="1" smtClean="0">
                <a:solidFill>
                  <a:schemeClr val="bg1"/>
                </a:solidFill>
              </a:rPr>
              <a:t>Lowdon</a:t>
            </a:r>
            <a:r>
              <a:rPr lang="en-US" sz="1400" dirty="0" smtClean="0">
                <a:solidFill>
                  <a:schemeClr val="bg1"/>
                </a:solidFill>
              </a:rPr>
              <a:t> </a:t>
            </a:r>
            <a:endParaRPr lang="en-US" sz="1400" dirty="0">
              <a:solidFill>
                <a:schemeClr val="bg1"/>
              </a:solidFill>
            </a:endParaRPr>
          </a:p>
        </p:txBody>
      </p:sp>
      <p:grpSp>
        <p:nvGrpSpPr>
          <p:cNvPr id="15" name="Group 14"/>
          <p:cNvGrpSpPr/>
          <p:nvPr/>
        </p:nvGrpSpPr>
        <p:grpSpPr>
          <a:xfrm>
            <a:off x="7239000" y="577850"/>
            <a:ext cx="1828800" cy="872217"/>
            <a:chOff x="6831012" y="533400"/>
            <a:chExt cx="2236788" cy="1066800"/>
          </a:xfrm>
        </p:grpSpPr>
        <p:pic>
          <p:nvPicPr>
            <p:cNvPr id="10" name="Picture 6"/>
            <p:cNvPicPr>
              <a:picLocks noChangeAspect="1" noChangeArrowheads="1"/>
            </p:cNvPicPr>
            <p:nvPr/>
          </p:nvPicPr>
          <p:blipFill>
            <a:blip r:embed="rId3" cstate="print"/>
            <a:srcRect/>
            <a:stretch>
              <a:fillRect/>
            </a:stretch>
          </p:blipFill>
          <p:spPr bwMode="auto">
            <a:xfrm>
              <a:off x="6831012" y="533400"/>
              <a:ext cx="1082675" cy="1066800"/>
            </a:xfrm>
            <a:prstGeom prst="rect">
              <a:avLst/>
            </a:prstGeom>
            <a:noFill/>
            <a:ln w="9525" algn="ctr">
              <a:solidFill>
                <a:schemeClr val="tx1"/>
              </a:solidFill>
              <a:miter lim="800000"/>
              <a:headEnd/>
              <a:tailEnd/>
            </a:ln>
          </p:spPr>
        </p:pic>
        <p:pic>
          <p:nvPicPr>
            <p:cNvPr id="12" name="Picture 10"/>
            <p:cNvPicPr>
              <a:picLocks noChangeAspect="1" noChangeArrowheads="1"/>
            </p:cNvPicPr>
            <p:nvPr/>
          </p:nvPicPr>
          <p:blipFill>
            <a:blip r:embed="rId4" cstate="print"/>
            <a:srcRect/>
            <a:stretch>
              <a:fillRect/>
            </a:stretch>
          </p:blipFill>
          <p:spPr bwMode="auto">
            <a:xfrm>
              <a:off x="7931150" y="533400"/>
              <a:ext cx="1136650" cy="1055687"/>
            </a:xfrm>
            <a:prstGeom prst="rect">
              <a:avLst/>
            </a:prstGeom>
            <a:noFill/>
            <a:ln w="9525" algn="ctr">
              <a:solidFill>
                <a:schemeClr val="tx1"/>
              </a:solidFill>
              <a:miter lim="800000"/>
              <a:headEnd/>
              <a:tailEnd/>
            </a:ln>
          </p:spPr>
        </p:pic>
      </p:grpSp>
      <p:pic>
        <p:nvPicPr>
          <p:cNvPr id="14" name="Picture 5" descr="http://www.roadmapepigenomics.org/media/images/layout/logo.png"/>
          <p:cNvPicPr>
            <a:picLocks noChangeAspect="1" noChangeArrowheads="1"/>
          </p:cNvPicPr>
          <p:nvPr/>
        </p:nvPicPr>
        <p:blipFill>
          <a:blip r:embed="rId5" cstate="print"/>
          <a:srcRect l="34138"/>
          <a:stretch>
            <a:fillRect/>
          </a:stretch>
        </p:blipFill>
        <p:spPr bwMode="auto">
          <a:xfrm>
            <a:off x="7230623" y="1447800"/>
            <a:ext cx="1843526" cy="609600"/>
          </a:xfrm>
          <a:prstGeom prst="rect">
            <a:avLst/>
          </a:prstGeom>
          <a:noFill/>
          <a:ln>
            <a:solidFill>
              <a:schemeClr val="tx1"/>
            </a:solid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686300" y="609600"/>
            <a:ext cx="4000500" cy="5524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28600" y="609600"/>
            <a:ext cx="3873500" cy="5524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ounded Rectangle 37"/>
          <p:cNvSpPr/>
          <p:nvPr/>
        </p:nvSpPr>
        <p:spPr>
          <a:xfrm>
            <a:off x="304800" y="2100943"/>
            <a:ext cx="3581400" cy="1219200"/>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7"/>
          <p:cNvGrpSpPr/>
          <p:nvPr/>
        </p:nvGrpSpPr>
        <p:grpSpPr>
          <a:xfrm>
            <a:off x="533400" y="2209800"/>
            <a:ext cx="990600" cy="983907"/>
            <a:chOff x="68580" y="82893"/>
            <a:chExt cx="990600" cy="983907"/>
          </a:xfrm>
        </p:grpSpPr>
        <p:pic>
          <p:nvPicPr>
            <p:cNvPr id="14"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15" name="Oval 14"/>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16" name="TextBox 15"/>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1</a:t>
              </a:r>
            </a:p>
          </p:txBody>
        </p:sp>
      </p:grpSp>
      <p:grpSp>
        <p:nvGrpSpPr>
          <p:cNvPr id="3" name="Group 16"/>
          <p:cNvGrpSpPr/>
          <p:nvPr/>
        </p:nvGrpSpPr>
        <p:grpSpPr>
          <a:xfrm>
            <a:off x="535421" y="3470447"/>
            <a:ext cx="990600" cy="983907"/>
            <a:chOff x="68580" y="82893"/>
            <a:chExt cx="990600" cy="983907"/>
          </a:xfrm>
        </p:grpSpPr>
        <p:pic>
          <p:nvPicPr>
            <p:cNvPr id="18"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19" name="Oval 18"/>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20" name="TextBox 19"/>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2</a:t>
              </a:r>
            </a:p>
          </p:txBody>
        </p:sp>
      </p:grpSp>
      <p:sp>
        <p:nvSpPr>
          <p:cNvPr id="9" name="Title 1"/>
          <p:cNvSpPr txBox="1">
            <a:spLocks/>
          </p:cNvSpPr>
          <p:nvPr/>
        </p:nvSpPr>
        <p:spPr bwMode="auto">
          <a:xfrm>
            <a:off x="1551421" y="4876800"/>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Causal Regulators</a:t>
            </a:r>
          </a:p>
        </p:txBody>
      </p:sp>
      <p:grpSp>
        <p:nvGrpSpPr>
          <p:cNvPr id="7" name="Group 9"/>
          <p:cNvGrpSpPr/>
          <p:nvPr/>
        </p:nvGrpSpPr>
        <p:grpSpPr>
          <a:xfrm>
            <a:off x="535421" y="4670597"/>
            <a:ext cx="990600" cy="983907"/>
            <a:chOff x="68580" y="82893"/>
            <a:chExt cx="990600" cy="983907"/>
          </a:xfrm>
        </p:grpSpPr>
        <p:pic>
          <p:nvPicPr>
            <p:cNvPr id="21"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22" name="Oval 21"/>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23" name="TextBox 22"/>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3</a:t>
              </a:r>
            </a:p>
          </p:txBody>
        </p:sp>
      </p:grpSp>
      <p:sp>
        <p:nvSpPr>
          <p:cNvPr id="24" name="Title 1"/>
          <p:cNvSpPr txBox="1">
            <a:spLocks/>
          </p:cNvSpPr>
          <p:nvPr/>
        </p:nvSpPr>
        <p:spPr bwMode="auto">
          <a:xfrm>
            <a:off x="1551421" y="2435053"/>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Chromatin states</a:t>
            </a:r>
          </a:p>
        </p:txBody>
      </p:sp>
      <p:sp>
        <p:nvSpPr>
          <p:cNvPr id="25" name="Title 1"/>
          <p:cNvSpPr txBox="1">
            <a:spLocks/>
          </p:cNvSpPr>
          <p:nvPr/>
        </p:nvSpPr>
        <p:spPr bwMode="auto">
          <a:xfrm>
            <a:off x="1551421" y="3695700"/>
            <a:ext cx="2487179"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Enhancer linking</a:t>
            </a:r>
          </a:p>
        </p:txBody>
      </p:sp>
      <p:sp>
        <p:nvSpPr>
          <p:cNvPr id="5" name="TextBox 4"/>
          <p:cNvSpPr txBox="1"/>
          <p:nvPr/>
        </p:nvSpPr>
        <p:spPr>
          <a:xfrm>
            <a:off x="152400" y="484257"/>
            <a:ext cx="4000069" cy="1323439"/>
          </a:xfrm>
          <a:prstGeom prst="rect">
            <a:avLst/>
          </a:prstGeom>
          <a:noFill/>
        </p:spPr>
        <p:txBody>
          <a:bodyPr wrap="none" rtlCol="0">
            <a:spAutoFit/>
          </a:bodyPr>
          <a:lstStyle/>
          <a:p>
            <a:pPr algn="ctr"/>
            <a:r>
              <a:rPr lang="en-US" sz="4000" b="1" dirty="0" smtClean="0">
                <a:solidFill>
                  <a:prstClr val="black"/>
                </a:solidFill>
              </a:rPr>
              <a:t>Regulatory and</a:t>
            </a:r>
            <a:br>
              <a:rPr lang="en-US" sz="4000" b="1" dirty="0" smtClean="0">
                <a:solidFill>
                  <a:prstClr val="black"/>
                </a:solidFill>
              </a:rPr>
            </a:br>
            <a:r>
              <a:rPr lang="en-US" sz="4000" b="1" dirty="0" smtClean="0">
                <a:solidFill>
                  <a:prstClr val="black"/>
                </a:solidFill>
              </a:rPr>
              <a:t>systems genomics</a:t>
            </a:r>
            <a:endParaRPr lang="en-US" sz="4000" b="1" dirty="0">
              <a:solidFill>
                <a:prstClr val="black"/>
              </a:solidFill>
            </a:endParaRPr>
          </a:p>
        </p:txBody>
      </p:sp>
      <p:sp>
        <p:nvSpPr>
          <p:cNvPr id="26" name="TextBox 25"/>
          <p:cNvSpPr txBox="1"/>
          <p:nvPr/>
        </p:nvSpPr>
        <p:spPr>
          <a:xfrm>
            <a:off x="4703813" y="484257"/>
            <a:ext cx="4005135" cy="1323439"/>
          </a:xfrm>
          <a:prstGeom prst="rect">
            <a:avLst/>
          </a:prstGeom>
          <a:noFill/>
        </p:spPr>
        <p:txBody>
          <a:bodyPr wrap="none" rtlCol="0">
            <a:spAutoFit/>
          </a:bodyPr>
          <a:lstStyle/>
          <a:p>
            <a:pPr algn="ctr"/>
            <a:r>
              <a:rPr lang="en-US" sz="4000" b="1" dirty="0" smtClean="0">
                <a:solidFill>
                  <a:prstClr val="black"/>
                </a:solidFill>
              </a:rPr>
              <a:t>Apply to complex </a:t>
            </a:r>
          </a:p>
          <a:p>
            <a:pPr algn="ctr"/>
            <a:r>
              <a:rPr lang="en-US" sz="4000" b="1" dirty="0" smtClean="0">
                <a:solidFill>
                  <a:prstClr val="black"/>
                </a:solidFill>
              </a:rPr>
              <a:t>disease</a:t>
            </a:r>
            <a:endParaRPr lang="en-US" sz="4000" b="1" dirty="0">
              <a:solidFill>
                <a:prstClr val="black"/>
              </a:solidFill>
            </a:endParaRPr>
          </a:p>
        </p:txBody>
      </p:sp>
      <p:sp>
        <p:nvSpPr>
          <p:cNvPr id="27" name="Title 1"/>
          <p:cNvSpPr txBox="1">
            <a:spLocks/>
          </p:cNvSpPr>
          <p:nvPr/>
        </p:nvSpPr>
        <p:spPr bwMode="auto">
          <a:xfrm>
            <a:off x="6019800" y="4876800"/>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endParaRPr lang="en-US" sz="2600" b="1" kern="0" dirty="0" smtClean="0">
              <a:solidFill>
                <a:prstClr val="black"/>
              </a:solidFill>
              <a:latin typeface="Arial" pitchFamily="34" charset="0"/>
              <a:cs typeface="Arial" pitchFamily="34" charset="0"/>
            </a:endParaRPr>
          </a:p>
        </p:txBody>
      </p:sp>
      <p:sp>
        <p:nvSpPr>
          <p:cNvPr id="28" name="Title 1"/>
          <p:cNvSpPr txBox="1">
            <a:spLocks/>
          </p:cNvSpPr>
          <p:nvPr/>
        </p:nvSpPr>
        <p:spPr bwMode="auto">
          <a:xfrm>
            <a:off x="6019800" y="2416003"/>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Interpret </a:t>
            </a:r>
            <a:br>
              <a:rPr lang="en-US" sz="2600" b="1" kern="0" dirty="0" smtClean="0">
                <a:solidFill>
                  <a:prstClr val="black"/>
                </a:solidFill>
                <a:latin typeface="Arial" pitchFamily="34" charset="0"/>
                <a:cs typeface="Arial" pitchFamily="34" charset="0"/>
              </a:rPr>
            </a:br>
            <a:r>
              <a:rPr lang="en-US" sz="2600" b="1" u="sng" kern="0" dirty="0" smtClean="0">
                <a:solidFill>
                  <a:prstClr val="black"/>
                </a:solidFill>
                <a:latin typeface="Arial" pitchFamily="34" charset="0"/>
                <a:cs typeface="Arial" pitchFamily="34" charset="0"/>
              </a:rPr>
              <a:t>GW</a:t>
            </a:r>
            <a:r>
              <a:rPr lang="en-US" sz="2600" b="1" kern="0" dirty="0" smtClean="0">
                <a:solidFill>
                  <a:prstClr val="black"/>
                </a:solidFill>
                <a:latin typeface="Arial" pitchFamily="34" charset="0"/>
                <a:cs typeface="Arial" pitchFamily="34" charset="0"/>
              </a:rPr>
              <a:t>AS</a:t>
            </a:r>
          </a:p>
        </p:txBody>
      </p:sp>
      <p:sp>
        <p:nvSpPr>
          <p:cNvPr id="29" name="Title 1"/>
          <p:cNvSpPr txBox="1">
            <a:spLocks/>
          </p:cNvSpPr>
          <p:nvPr/>
        </p:nvSpPr>
        <p:spPr bwMode="auto">
          <a:xfrm>
            <a:off x="6019800" y="3676882"/>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Epigenomics </a:t>
            </a:r>
            <a:br>
              <a:rPr lang="en-US" sz="2600" b="1" kern="0" dirty="0" smtClean="0">
                <a:solidFill>
                  <a:prstClr val="black"/>
                </a:solidFill>
                <a:latin typeface="Arial" pitchFamily="34" charset="0"/>
                <a:cs typeface="Arial" pitchFamily="34" charset="0"/>
              </a:rPr>
            </a:br>
            <a:r>
              <a:rPr lang="en-US" sz="2600" b="1" kern="0" dirty="0" smtClean="0">
                <a:solidFill>
                  <a:prstClr val="black"/>
                </a:solidFill>
                <a:latin typeface="Arial" pitchFamily="34" charset="0"/>
                <a:cs typeface="Arial" pitchFamily="34" charset="0"/>
              </a:rPr>
              <a:t>in patients</a:t>
            </a:r>
          </a:p>
        </p:txBody>
      </p:sp>
      <p:grpSp>
        <p:nvGrpSpPr>
          <p:cNvPr id="8" name="Group 7"/>
          <p:cNvGrpSpPr/>
          <p:nvPr/>
        </p:nvGrpSpPr>
        <p:grpSpPr>
          <a:xfrm>
            <a:off x="5029200" y="2209800"/>
            <a:ext cx="990600" cy="983907"/>
            <a:chOff x="68580" y="82893"/>
            <a:chExt cx="990600" cy="983907"/>
          </a:xfrm>
        </p:grpSpPr>
        <p:pic>
          <p:nvPicPr>
            <p:cNvPr id="31"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32" name="Oval 31"/>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33" name="TextBox 32"/>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1</a:t>
              </a:r>
            </a:p>
          </p:txBody>
        </p:sp>
      </p:grpSp>
      <p:grpSp>
        <p:nvGrpSpPr>
          <p:cNvPr id="10" name="Group 16"/>
          <p:cNvGrpSpPr/>
          <p:nvPr/>
        </p:nvGrpSpPr>
        <p:grpSpPr>
          <a:xfrm>
            <a:off x="5031221" y="3429000"/>
            <a:ext cx="990600" cy="983907"/>
            <a:chOff x="68580" y="82893"/>
            <a:chExt cx="990600" cy="983907"/>
          </a:xfrm>
        </p:grpSpPr>
        <p:pic>
          <p:nvPicPr>
            <p:cNvPr id="35"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36" name="Oval 35"/>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37" name="TextBox 36"/>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2</a:t>
              </a:r>
            </a:p>
          </p:txBody>
        </p:sp>
      </p:grpSp>
      <p:grpSp>
        <p:nvGrpSpPr>
          <p:cNvPr id="11" name="Group 9"/>
          <p:cNvGrpSpPr/>
          <p:nvPr/>
        </p:nvGrpSpPr>
        <p:grpSpPr>
          <a:xfrm>
            <a:off x="5031221" y="4670597"/>
            <a:ext cx="990600" cy="983907"/>
            <a:chOff x="68580" y="82893"/>
            <a:chExt cx="990600" cy="983907"/>
          </a:xfrm>
        </p:grpSpPr>
        <p:pic>
          <p:nvPicPr>
            <p:cNvPr id="39" name="Picture 2" descr="http://us.123rf.com/400wm/400/400/creative4m/creative4m1108/creative4m110800022/10224839-camera-lens.jpg"/>
            <p:cNvPicPr>
              <a:picLocks noChangeAspect="1" noChangeArrowheads="1"/>
            </p:cNvPicPr>
            <p:nvPr/>
          </p:nvPicPr>
          <p:blipFill>
            <a:blip r:embed="rId2" cstate="print">
              <a:clrChange>
                <a:clrFrom>
                  <a:srgbClr val="FEFEFE"/>
                </a:clrFrom>
                <a:clrTo>
                  <a:srgbClr val="FEFEFE">
                    <a:alpha val="0"/>
                  </a:srgbClr>
                </a:clrTo>
              </a:clrChange>
            </a:blip>
            <a:srcRect l="5981" t="7386" r="5502" b="9091"/>
            <a:stretch>
              <a:fillRect/>
            </a:stretch>
          </p:blipFill>
          <p:spPr bwMode="auto">
            <a:xfrm>
              <a:off x="68580" y="82893"/>
              <a:ext cx="990600" cy="983907"/>
            </a:xfrm>
            <a:prstGeom prst="rect">
              <a:avLst/>
            </a:prstGeom>
            <a:noFill/>
            <a:ln>
              <a:noFill/>
            </a:ln>
          </p:spPr>
        </p:pic>
        <p:sp>
          <p:nvSpPr>
            <p:cNvPr id="40" name="Oval 39"/>
            <p:cNvSpPr/>
            <p:nvPr/>
          </p:nvSpPr>
          <p:spPr bwMode="auto">
            <a:xfrm>
              <a:off x="316230" y="327196"/>
              <a:ext cx="495300" cy="495300"/>
            </a:xfrm>
            <a:prstGeom prst="ellipse">
              <a:avLst/>
            </a:prstGeom>
            <a:solidFill>
              <a:srgbClr val="808080">
                <a:lumMod val="20000"/>
                <a:lumOff val="80000"/>
              </a:srgb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eaLnBrk="0" fontAlgn="base" hangingPunct="0">
                <a:spcBef>
                  <a:spcPct val="20000"/>
                </a:spcBef>
                <a:spcAft>
                  <a:spcPct val="0"/>
                </a:spcAft>
                <a:defRPr/>
              </a:pPr>
              <a:endParaRPr lang="en-US" sz="2000" kern="0" smtClean="0">
                <a:solidFill>
                  <a:srgbClr val="000000"/>
                </a:solidFill>
                <a:latin typeface="Helvetica"/>
              </a:endParaRPr>
            </a:p>
          </p:txBody>
        </p:sp>
        <p:sp>
          <p:nvSpPr>
            <p:cNvPr id="41" name="TextBox 40"/>
            <p:cNvSpPr txBox="1"/>
            <p:nvPr/>
          </p:nvSpPr>
          <p:spPr>
            <a:xfrm>
              <a:off x="371359" y="313236"/>
              <a:ext cx="385042" cy="523220"/>
            </a:xfrm>
            <a:prstGeom prst="rect">
              <a:avLst/>
            </a:prstGeom>
            <a:noFill/>
          </p:spPr>
          <p:txBody>
            <a:bodyPr wrap="none" rtlCol="0">
              <a:spAutoFit/>
            </a:bodyPr>
            <a:lstStyle/>
            <a:p>
              <a:pPr algn="ctr">
                <a:defRPr/>
              </a:pPr>
              <a:r>
                <a:rPr lang="en-US" sz="2800" b="1" kern="0" dirty="0" smtClean="0">
                  <a:solidFill>
                    <a:sysClr val="windowText" lastClr="000000"/>
                  </a:solidFill>
                  <a:latin typeface="Arial" pitchFamily="34" charset="0"/>
                  <a:cs typeface="Arial" pitchFamily="34" charset="0"/>
                </a:rPr>
                <a:t>3</a:t>
              </a:r>
            </a:p>
          </p:txBody>
        </p:sp>
      </p:grpSp>
      <p:sp>
        <p:nvSpPr>
          <p:cNvPr id="4" name="Right Arrow 3"/>
          <p:cNvSpPr/>
          <p:nvPr/>
        </p:nvSpPr>
        <p:spPr>
          <a:xfrm>
            <a:off x="4112397" y="2971800"/>
            <a:ext cx="688203"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itle 1"/>
          <p:cNvSpPr txBox="1">
            <a:spLocks/>
          </p:cNvSpPr>
          <p:nvPr/>
        </p:nvSpPr>
        <p:spPr bwMode="auto">
          <a:xfrm>
            <a:off x="6019800" y="4876800"/>
            <a:ext cx="2819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600" b="1" kern="0" dirty="0" smtClean="0">
                <a:solidFill>
                  <a:prstClr val="black"/>
                </a:solidFill>
                <a:latin typeface="Arial" pitchFamily="34" charset="0"/>
                <a:cs typeface="Arial" pitchFamily="34" charset="0"/>
              </a:rPr>
              <a:t>Disease</a:t>
            </a:r>
          </a:p>
          <a:p>
            <a:pPr fontAlgn="base">
              <a:spcBef>
                <a:spcPct val="0"/>
              </a:spcBef>
              <a:spcAft>
                <a:spcPct val="0"/>
              </a:spcAft>
              <a:defRPr/>
            </a:pPr>
            <a:r>
              <a:rPr lang="en-US" sz="2600" b="1" kern="0" dirty="0" smtClean="0">
                <a:solidFill>
                  <a:prstClr val="black"/>
                </a:solidFill>
                <a:latin typeface="Arial" pitchFamily="34" charset="0"/>
                <a:cs typeface="Arial" pitchFamily="34" charset="0"/>
              </a:rPr>
              <a:t>Networks</a:t>
            </a:r>
            <a:endParaRPr lang="en-US" sz="2600" b="1" kern="0" dirty="0" smtClean="0">
              <a:solidFill>
                <a:prstClr val="black"/>
              </a:solidFill>
              <a:latin typeface="Arial" pitchFamily="34" charset="0"/>
              <a:cs typeface="Arial" pitchFamily="34" charset="0"/>
            </a:endParaRPr>
          </a:p>
        </p:txBody>
      </p:sp>
    </p:spTree>
    <p:extLst>
      <p:ext uri="{BB962C8B-B14F-4D97-AF65-F5344CB8AC3E}">
        <p14:creationId xmlns="" xmlns:p14="http://schemas.microsoft.com/office/powerpoint/2010/main" val="5722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ropbox\Screenshots\Screenshot 2014-05-01 05.48.54.png"/>
          <p:cNvPicPr>
            <a:picLocks noChangeAspect="1" noChangeArrowheads="1"/>
          </p:cNvPicPr>
          <p:nvPr/>
        </p:nvPicPr>
        <p:blipFill>
          <a:blip r:embed="rId3" cstate="print"/>
          <a:srcRect/>
          <a:stretch>
            <a:fillRect/>
          </a:stretch>
        </p:blipFill>
        <p:spPr bwMode="auto">
          <a:xfrm>
            <a:off x="0" y="533399"/>
            <a:ext cx="9144000" cy="5230475"/>
          </a:xfrm>
          <a:prstGeom prst="rect">
            <a:avLst/>
          </a:prstGeom>
          <a:noFill/>
        </p:spPr>
      </p:pic>
      <p:sp>
        <p:nvSpPr>
          <p:cNvPr id="7" name="TextBox 6"/>
          <p:cNvSpPr txBox="1"/>
          <p:nvPr/>
        </p:nvSpPr>
        <p:spPr>
          <a:xfrm>
            <a:off x="0" y="5585857"/>
            <a:ext cx="9144000" cy="1272143"/>
          </a:xfrm>
          <a:prstGeom prst="rect">
            <a:avLst/>
          </a:prstGeom>
          <a:noFill/>
        </p:spPr>
        <p:txBody>
          <a:bodyPr wrap="square" rtlCol="0">
            <a:spAutoFit/>
          </a:bodyPr>
          <a:lstStyle/>
          <a:p>
            <a:pPr marL="228600" indent="-228600">
              <a:lnSpc>
                <a:spcPts val="2300"/>
              </a:lnSpc>
            </a:pPr>
            <a:r>
              <a:rPr lang="en-US" sz="2000" b="1" u="sng" dirty="0" smtClean="0">
                <a:solidFill>
                  <a:prstClr val="black"/>
                </a:solidFill>
              </a:rPr>
              <a:t>Diverse tissues and cells: </a:t>
            </a:r>
          </a:p>
          <a:p>
            <a:pPr marL="228600" indent="-228600">
              <a:lnSpc>
                <a:spcPts val="2300"/>
              </a:lnSpc>
              <a:buFont typeface="+mj-lt"/>
              <a:buAutoNum type="arabicPeriod"/>
            </a:pPr>
            <a:r>
              <a:rPr lang="en-US" sz="2000" b="1" dirty="0" smtClean="0">
                <a:solidFill>
                  <a:prstClr val="black"/>
                </a:solidFill>
              </a:rPr>
              <a:t>Adult tissues and cells </a:t>
            </a:r>
            <a:r>
              <a:rPr lang="en-US" sz="2000" dirty="0" smtClean="0">
                <a:solidFill>
                  <a:prstClr val="black"/>
                </a:solidFill>
              </a:rPr>
              <a:t>(brain, muscle, heart, digestive, skin, adipose, lung, blood…)</a:t>
            </a:r>
          </a:p>
          <a:p>
            <a:pPr marL="228600" indent="-228600">
              <a:lnSpc>
                <a:spcPts val="2300"/>
              </a:lnSpc>
              <a:buFont typeface="+mj-lt"/>
              <a:buAutoNum type="arabicPeriod"/>
            </a:pPr>
            <a:r>
              <a:rPr lang="en-US" sz="2000" b="1" dirty="0" smtClean="0">
                <a:solidFill>
                  <a:prstClr val="black"/>
                </a:solidFill>
              </a:rPr>
              <a:t>Fetal tissues </a:t>
            </a:r>
            <a:r>
              <a:rPr lang="en-US" sz="2000" dirty="0" smtClean="0">
                <a:solidFill>
                  <a:prstClr val="black"/>
                </a:solidFill>
              </a:rPr>
              <a:t>(brain, skeletal muscle, heart, digestive, lung, cord blood…)</a:t>
            </a:r>
          </a:p>
          <a:p>
            <a:pPr marL="228600" indent="-228600">
              <a:lnSpc>
                <a:spcPts val="2300"/>
              </a:lnSpc>
              <a:buFont typeface="+mj-lt"/>
              <a:buAutoNum type="arabicPeriod"/>
            </a:pPr>
            <a:r>
              <a:rPr lang="en-US" sz="2000" b="1" dirty="0" smtClean="0">
                <a:solidFill>
                  <a:prstClr val="black"/>
                </a:solidFill>
              </a:rPr>
              <a:t>ES cells, </a:t>
            </a:r>
            <a:r>
              <a:rPr lang="en-US" sz="2000" b="1" dirty="0" err="1" smtClean="0">
                <a:solidFill>
                  <a:prstClr val="black"/>
                </a:solidFill>
              </a:rPr>
              <a:t>iPS</a:t>
            </a:r>
            <a:r>
              <a:rPr lang="en-US" sz="2000" b="1" dirty="0" smtClean="0">
                <a:solidFill>
                  <a:prstClr val="black"/>
                </a:solidFill>
              </a:rPr>
              <a:t>, differentiated cells </a:t>
            </a:r>
            <a:r>
              <a:rPr lang="en-US" sz="2000" dirty="0" smtClean="0">
                <a:solidFill>
                  <a:prstClr val="black"/>
                </a:solidFill>
              </a:rPr>
              <a:t>(</a:t>
            </a:r>
            <a:r>
              <a:rPr lang="en-US" sz="2000" dirty="0" err="1" smtClean="0">
                <a:solidFill>
                  <a:prstClr val="black"/>
                </a:solidFill>
              </a:rPr>
              <a:t>meso</a:t>
            </a:r>
            <a:r>
              <a:rPr lang="en-US" sz="2000" dirty="0" smtClean="0">
                <a:solidFill>
                  <a:prstClr val="black"/>
                </a:solidFill>
              </a:rPr>
              <a:t>/</a:t>
            </a:r>
            <a:r>
              <a:rPr lang="en-US" sz="2000" dirty="0" err="1" smtClean="0">
                <a:solidFill>
                  <a:prstClr val="black"/>
                </a:solidFill>
              </a:rPr>
              <a:t>endo</a:t>
            </a:r>
            <a:r>
              <a:rPr lang="en-US" sz="2000" dirty="0" smtClean="0">
                <a:solidFill>
                  <a:prstClr val="black"/>
                </a:solidFill>
              </a:rPr>
              <a:t>/ectoderm, neural, </a:t>
            </a:r>
            <a:r>
              <a:rPr lang="en-US" sz="2000" dirty="0" err="1" smtClean="0">
                <a:solidFill>
                  <a:prstClr val="black"/>
                </a:solidFill>
              </a:rPr>
              <a:t>mesench</a:t>
            </a:r>
            <a:r>
              <a:rPr lang="en-US" sz="2000" dirty="0" smtClean="0">
                <a:solidFill>
                  <a:prstClr val="black"/>
                </a:solidFill>
              </a:rPr>
              <a:t>, </a:t>
            </a:r>
            <a:r>
              <a:rPr lang="en-US" sz="2000" dirty="0" err="1" smtClean="0">
                <a:solidFill>
                  <a:prstClr val="black"/>
                </a:solidFill>
              </a:rPr>
              <a:t>trophobl</a:t>
            </a:r>
            <a:r>
              <a:rPr lang="en-US" sz="2000" dirty="0" smtClean="0">
                <a:solidFill>
                  <a:prstClr val="black"/>
                </a:solidFill>
              </a:rPr>
              <a:t>)</a:t>
            </a:r>
          </a:p>
        </p:txBody>
      </p:sp>
      <p:sp>
        <p:nvSpPr>
          <p:cNvPr id="15" name="Title 1"/>
          <p:cNvSpPr txBox="1">
            <a:spLocks/>
          </p:cNvSpPr>
          <p:nvPr/>
        </p:nvSpPr>
        <p:spPr>
          <a:xfrm>
            <a:off x="0" y="0"/>
            <a:ext cx="9207499" cy="533400"/>
          </a:xfrm>
          <a:prstGeom prst="rect">
            <a:avLst/>
          </a:prstGeom>
        </p:spPr>
        <p:txBody>
          <a:bodyPr>
            <a:normAutofit lnSpcReduction="10000"/>
          </a:bodyPr>
          <a:lstStyle/>
          <a:p>
            <a:pPr algn="ctr">
              <a:spcBef>
                <a:spcPct val="0"/>
              </a:spcBef>
              <a:defRPr/>
            </a:pPr>
            <a:r>
              <a:rPr lang="en-US" sz="3200" b="1" dirty="0" smtClean="0">
                <a:solidFill>
                  <a:prstClr val="black"/>
                </a:solidFill>
              </a:rPr>
              <a:t>Epigenomics Roadmap across 100+ tissues/cell types</a:t>
            </a:r>
            <a:endParaRPr lang="en-US" sz="3200" dirty="0" smtClean="0">
              <a:solidFill>
                <a:prstClr val="black"/>
              </a:solidFill>
            </a:endParaRPr>
          </a:p>
        </p:txBody>
      </p:sp>
      <p:sp>
        <p:nvSpPr>
          <p:cNvPr id="11" name="Rectangle 10"/>
          <p:cNvSpPr/>
          <p:nvPr/>
        </p:nvSpPr>
        <p:spPr>
          <a:xfrm>
            <a:off x="6248400" y="3200400"/>
            <a:ext cx="2895600" cy="2773195"/>
          </a:xfrm>
          <a:prstGeom prst="rect">
            <a:avLst/>
          </a:prstGeom>
        </p:spPr>
        <p:txBody>
          <a:bodyPr wrap="square" lIns="0" tIns="0" rIns="0" bIns="0">
            <a:spAutoFit/>
          </a:bodyPr>
          <a:lstStyle/>
          <a:p>
            <a:pPr marL="171450" indent="-171450">
              <a:lnSpc>
                <a:spcPts val="1800"/>
              </a:lnSpc>
            </a:pPr>
            <a:r>
              <a:rPr lang="en-US" b="1" u="sng" dirty="0" smtClean="0">
                <a:solidFill>
                  <a:prstClr val="black"/>
                </a:solidFill>
              </a:rPr>
              <a:t>Diverse epigenomic assays:</a:t>
            </a:r>
          </a:p>
          <a:p>
            <a:pPr marL="171450" indent="-171450">
              <a:lnSpc>
                <a:spcPts val="1800"/>
              </a:lnSpc>
            </a:pPr>
            <a:r>
              <a:rPr lang="en-US" b="1" dirty="0" smtClean="0">
                <a:solidFill>
                  <a:prstClr val="black"/>
                </a:solidFill>
              </a:rPr>
              <a:t>1. Histone modifications</a:t>
            </a:r>
          </a:p>
          <a:p>
            <a:pPr marL="400050" lvl="1" indent="-171450">
              <a:lnSpc>
                <a:spcPts val="1800"/>
              </a:lnSpc>
              <a:buFont typeface="Arial" pitchFamily="34" charset="0"/>
              <a:buChar char="•"/>
            </a:pPr>
            <a:r>
              <a:rPr lang="en-US" b="1" dirty="0" smtClean="0">
                <a:solidFill>
                  <a:srgbClr val="FF0000"/>
                </a:solidFill>
              </a:rPr>
              <a:t>H3K4me3, </a:t>
            </a:r>
            <a:r>
              <a:rPr lang="en-US" b="1" dirty="0" smtClean="0">
                <a:solidFill>
                  <a:srgbClr val="FF9900"/>
                </a:solidFill>
              </a:rPr>
              <a:t>H3K4me1</a:t>
            </a:r>
          </a:p>
          <a:p>
            <a:pPr marL="400050" lvl="1" indent="-171450">
              <a:lnSpc>
                <a:spcPts val="1800"/>
              </a:lnSpc>
              <a:buFont typeface="Arial" pitchFamily="34" charset="0"/>
              <a:buChar char="•"/>
            </a:pPr>
            <a:r>
              <a:rPr lang="en-US" b="1" dirty="0" smtClean="0">
                <a:solidFill>
                  <a:srgbClr val="00B050"/>
                </a:solidFill>
              </a:rPr>
              <a:t>H3K36me3</a:t>
            </a:r>
          </a:p>
          <a:p>
            <a:pPr marL="400050" lvl="1" indent="-171450">
              <a:lnSpc>
                <a:spcPts val="1800"/>
              </a:lnSpc>
              <a:buFont typeface="Arial" pitchFamily="34" charset="0"/>
              <a:buChar char="•"/>
            </a:pPr>
            <a:r>
              <a:rPr lang="en-US" b="1" dirty="0" smtClean="0">
                <a:solidFill>
                  <a:prstClr val="white">
                    <a:lumMod val="50000"/>
                  </a:prstClr>
                </a:solidFill>
              </a:rPr>
              <a:t>H3K27me3, </a:t>
            </a:r>
            <a:r>
              <a:rPr lang="en-US" b="1" dirty="0" smtClean="0">
                <a:solidFill>
                  <a:srgbClr val="7030A0"/>
                </a:solidFill>
              </a:rPr>
              <a:t>H3K9me3</a:t>
            </a:r>
          </a:p>
          <a:p>
            <a:pPr marL="400050" lvl="1" indent="-171450">
              <a:lnSpc>
                <a:spcPts val="1800"/>
              </a:lnSpc>
              <a:buFont typeface="Arial" pitchFamily="34" charset="0"/>
              <a:buChar char="•"/>
            </a:pPr>
            <a:r>
              <a:rPr lang="en-US" b="1" dirty="0" smtClean="0">
                <a:solidFill>
                  <a:srgbClr val="FF6600"/>
                </a:solidFill>
              </a:rPr>
              <a:t>H3K27ac, H3K9ac</a:t>
            </a:r>
          </a:p>
          <a:p>
            <a:pPr marL="171450" indent="-171450">
              <a:lnSpc>
                <a:spcPts val="1800"/>
              </a:lnSpc>
            </a:pPr>
            <a:r>
              <a:rPr lang="en-US" b="1" dirty="0" smtClean="0">
                <a:solidFill>
                  <a:prstClr val="black"/>
                </a:solidFill>
              </a:rPr>
              <a:t>2. Open chromatin</a:t>
            </a:r>
            <a:r>
              <a:rPr lang="en-US" dirty="0" smtClean="0">
                <a:solidFill>
                  <a:prstClr val="black"/>
                </a:solidFill>
              </a:rPr>
              <a:t>: </a:t>
            </a:r>
          </a:p>
          <a:p>
            <a:pPr marL="400050" indent="-171450">
              <a:lnSpc>
                <a:spcPts val="1800"/>
              </a:lnSpc>
              <a:buFont typeface="Arial" pitchFamily="34" charset="0"/>
              <a:buChar char="•"/>
            </a:pPr>
            <a:r>
              <a:rPr lang="en-US" b="1" dirty="0" smtClean="0">
                <a:solidFill>
                  <a:srgbClr val="0070C0"/>
                </a:solidFill>
              </a:rPr>
              <a:t>DNase</a:t>
            </a:r>
          </a:p>
          <a:p>
            <a:pPr marL="171450" indent="-171450">
              <a:lnSpc>
                <a:spcPts val="1800"/>
              </a:lnSpc>
            </a:pPr>
            <a:r>
              <a:rPr lang="en-US" b="1" dirty="0" smtClean="0">
                <a:solidFill>
                  <a:prstClr val="black"/>
                </a:solidFill>
              </a:rPr>
              <a:t>3. DNA methylation</a:t>
            </a:r>
            <a:r>
              <a:rPr lang="en-US" dirty="0" smtClean="0">
                <a:solidFill>
                  <a:prstClr val="black"/>
                </a:solidFill>
              </a:rPr>
              <a:t>: </a:t>
            </a:r>
          </a:p>
          <a:p>
            <a:pPr marL="400050" lvl="1" indent="-171450">
              <a:lnSpc>
                <a:spcPts val="1800"/>
              </a:lnSpc>
              <a:buFont typeface="Arial" pitchFamily="34" charset="0"/>
              <a:buChar char="•"/>
            </a:pPr>
            <a:r>
              <a:rPr lang="en-US" b="1" dirty="0" smtClean="0">
                <a:solidFill>
                  <a:srgbClr val="7030A0"/>
                </a:solidFill>
              </a:rPr>
              <a:t>WGBS, RRBS, MRE/</a:t>
            </a:r>
            <a:r>
              <a:rPr lang="en-US" b="1" dirty="0" err="1" smtClean="0">
                <a:solidFill>
                  <a:srgbClr val="7030A0"/>
                </a:solidFill>
              </a:rPr>
              <a:t>MeDIP</a:t>
            </a:r>
            <a:endParaRPr lang="en-US" b="1" dirty="0" smtClean="0">
              <a:solidFill>
                <a:srgbClr val="7030A0"/>
              </a:solidFill>
            </a:endParaRPr>
          </a:p>
          <a:p>
            <a:pPr marL="171450" indent="-171450">
              <a:lnSpc>
                <a:spcPts val="1800"/>
              </a:lnSpc>
            </a:pPr>
            <a:r>
              <a:rPr lang="en-US" b="1" dirty="0" smtClean="0">
                <a:solidFill>
                  <a:prstClr val="black"/>
                </a:solidFill>
              </a:rPr>
              <a:t>4. Gene expression</a:t>
            </a:r>
            <a:endParaRPr lang="en-US" dirty="0" smtClean="0">
              <a:solidFill>
                <a:prstClr val="black"/>
              </a:solidFill>
            </a:endParaRPr>
          </a:p>
          <a:p>
            <a:pPr marL="400050" lvl="1" indent="-171450">
              <a:lnSpc>
                <a:spcPts val="1800"/>
              </a:lnSpc>
              <a:buFont typeface="Arial" pitchFamily="34" charset="0"/>
              <a:buChar char="•"/>
            </a:pPr>
            <a:r>
              <a:rPr lang="en-US" b="1" dirty="0" smtClean="0">
                <a:solidFill>
                  <a:srgbClr val="00B050"/>
                </a:solidFill>
              </a:rPr>
              <a:t>RNA-</a:t>
            </a:r>
            <a:r>
              <a:rPr lang="en-US" b="1" dirty="0" err="1" smtClean="0">
                <a:solidFill>
                  <a:srgbClr val="00B050"/>
                </a:solidFill>
              </a:rPr>
              <a:t>seq</a:t>
            </a:r>
            <a:r>
              <a:rPr lang="en-US" b="1" dirty="0" smtClean="0">
                <a:solidFill>
                  <a:srgbClr val="00B050"/>
                </a:solidFill>
              </a:rPr>
              <a:t>, </a:t>
            </a:r>
            <a:r>
              <a:rPr lang="en-US" b="1" dirty="0" err="1" smtClean="0">
                <a:solidFill>
                  <a:srgbClr val="00B050"/>
                </a:solidFill>
              </a:rPr>
              <a:t>Exon</a:t>
            </a:r>
            <a:r>
              <a:rPr lang="en-US" b="1" dirty="0" smtClean="0">
                <a:solidFill>
                  <a:srgbClr val="00B050"/>
                </a:solidFill>
              </a:rPr>
              <a:t> Arrays</a:t>
            </a:r>
          </a:p>
        </p:txBody>
      </p:sp>
      <p:sp>
        <p:nvSpPr>
          <p:cNvPr id="8" name="TextBox 7"/>
          <p:cNvSpPr txBox="1"/>
          <p:nvPr/>
        </p:nvSpPr>
        <p:spPr>
          <a:xfrm>
            <a:off x="-84322" y="4038600"/>
            <a:ext cx="2952155" cy="307777"/>
          </a:xfrm>
          <a:prstGeom prst="rect">
            <a:avLst/>
          </a:prstGeom>
          <a:noFill/>
        </p:spPr>
        <p:txBody>
          <a:bodyPr wrap="none" rtlCol="0">
            <a:spAutoFit/>
          </a:bodyPr>
          <a:lstStyle/>
          <a:p>
            <a:r>
              <a:rPr lang="en-US" sz="1400" dirty="0" smtClean="0"/>
              <a:t>Art: Rae </a:t>
            </a:r>
            <a:r>
              <a:rPr lang="en-US" sz="1400" dirty="0" err="1" smtClean="0"/>
              <a:t>Senarighi</a:t>
            </a:r>
            <a:r>
              <a:rPr lang="en-US" sz="1400" dirty="0" smtClean="0"/>
              <a:t>, Richard </a:t>
            </a:r>
            <a:r>
              <a:rPr lang="en-US" sz="1400" dirty="0" err="1" smtClean="0"/>
              <a:t>Sandstrom</a:t>
            </a:r>
            <a:endParaRPr lang="en-US" sz="1400" dirty="0"/>
          </a:p>
        </p:txBody>
      </p:sp>
    </p:spTree>
    <p:extLst>
      <p:ext uri="{BB962C8B-B14F-4D97-AF65-F5344CB8AC3E}">
        <p14:creationId xmlns:p14="http://schemas.microsoft.com/office/powerpoint/2010/main" xmlns="" val="343530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2" descr="http://www.broadinstitute.org/files/news/images/2010/chromatin_states_2a.png"/>
          <p:cNvPicPr>
            <a:picLocks noChangeAspect="1" noChangeArrowheads="1"/>
          </p:cNvPicPr>
          <p:nvPr/>
        </p:nvPicPr>
        <p:blipFill>
          <a:blip r:embed="rId2" cstate="print">
            <a:clrChange>
              <a:clrFrom>
                <a:srgbClr val="F8F4E1"/>
              </a:clrFrom>
              <a:clrTo>
                <a:srgbClr val="F8F4E1">
                  <a:alpha val="0"/>
                </a:srgbClr>
              </a:clrTo>
            </a:clrChange>
          </a:blip>
          <a:srcRect l="310" t="620" r="800" b="3665"/>
          <a:stretch>
            <a:fillRect/>
          </a:stretch>
        </p:blipFill>
        <p:spPr bwMode="auto">
          <a:xfrm>
            <a:off x="0" y="1828800"/>
            <a:ext cx="6081713" cy="4414838"/>
          </a:xfrm>
          <a:prstGeom prst="rect">
            <a:avLst/>
          </a:prstGeom>
          <a:noFill/>
        </p:spPr>
      </p:pic>
      <p:pic>
        <p:nvPicPr>
          <p:cNvPr id="3074" name="Picture 2"/>
          <p:cNvPicPr>
            <a:picLocks noChangeAspect="1" noChangeArrowheads="1"/>
          </p:cNvPicPr>
          <p:nvPr/>
        </p:nvPicPr>
        <p:blipFill>
          <a:blip r:embed="rId3" cstate="print"/>
          <a:srcRect l="1750" b="31395"/>
          <a:stretch>
            <a:fillRect/>
          </a:stretch>
        </p:blipFill>
        <p:spPr bwMode="auto">
          <a:xfrm>
            <a:off x="83820" y="381000"/>
            <a:ext cx="8983980" cy="632460"/>
          </a:xfrm>
          <a:prstGeom prst="rect">
            <a:avLst/>
          </a:prstGeom>
          <a:noFill/>
          <a:ln w="9525">
            <a:noFill/>
            <a:miter lim="800000"/>
            <a:headEnd/>
            <a:tailEnd/>
          </a:ln>
        </p:spPr>
      </p:pic>
      <p:sp>
        <p:nvSpPr>
          <p:cNvPr id="58370" name="Title 1"/>
          <p:cNvSpPr>
            <a:spLocks noGrp="1"/>
          </p:cNvSpPr>
          <p:nvPr>
            <p:ph type="title"/>
          </p:nvPr>
        </p:nvSpPr>
        <p:spPr>
          <a:xfrm>
            <a:off x="0" y="0"/>
            <a:ext cx="9144000" cy="457200"/>
          </a:xfrm>
        </p:spPr>
        <p:txBody>
          <a:bodyPr/>
          <a:lstStyle/>
          <a:p>
            <a:pPr eaLnBrk="1" hangingPunct="1"/>
            <a:r>
              <a:rPr lang="en-US" b="0" dirty="0" smtClean="0"/>
              <a:t>Diverse chromatin signatures encode epigenomic state</a:t>
            </a:r>
          </a:p>
        </p:txBody>
      </p:sp>
      <p:sp>
        <p:nvSpPr>
          <p:cNvPr id="20" name="Content Placeholder 19"/>
          <p:cNvSpPr>
            <a:spLocks noGrp="1"/>
          </p:cNvSpPr>
          <p:nvPr>
            <p:ph idx="1"/>
          </p:nvPr>
        </p:nvSpPr>
        <p:spPr>
          <a:xfrm>
            <a:off x="0" y="6172200"/>
            <a:ext cx="9144000" cy="685800"/>
          </a:xfrm>
        </p:spPr>
        <p:txBody>
          <a:bodyPr/>
          <a:lstStyle/>
          <a:p>
            <a:pPr>
              <a:lnSpc>
                <a:spcPts val="2100"/>
              </a:lnSpc>
            </a:pPr>
            <a:r>
              <a:rPr lang="en-US" b="0" dirty="0" smtClean="0"/>
              <a:t>100s of known modifications, many new still emerging</a:t>
            </a:r>
          </a:p>
          <a:p>
            <a:pPr>
              <a:lnSpc>
                <a:spcPts val="2100"/>
              </a:lnSpc>
            </a:pPr>
            <a:r>
              <a:rPr lang="en-US" b="0" dirty="0" smtClean="0"/>
              <a:t>Systematic mapping using ChIP-, Bisulfite-, DNase-Seq</a:t>
            </a:r>
          </a:p>
        </p:txBody>
      </p:sp>
      <p:pic>
        <p:nvPicPr>
          <p:cNvPr id="58377" name="Picture 6"/>
          <p:cNvPicPr>
            <a:picLocks noChangeAspect="1" noChangeArrowheads="1"/>
          </p:cNvPicPr>
          <p:nvPr/>
        </p:nvPicPr>
        <p:blipFill>
          <a:blip r:embed="rId4" cstate="print"/>
          <a:srcRect l="21605" r="12250"/>
          <a:stretch>
            <a:fillRect/>
          </a:stretch>
        </p:blipFill>
        <p:spPr bwMode="auto">
          <a:xfrm>
            <a:off x="6477000" y="1976438"/>
            <a:ext cx="2338205" cy="4241800"/>
          </a:xfrm>
          <a:prstGeom prst="rect">
            <a:avLst/>
          </a:prstGeom>
          <a:noFill/>
          <a:ln w="9525">
            <a:noFill/>
            <a:miter lim="800000"/>
            <a:headEnd/>
            <a:tailEnd/>
          </a:ln>
        </p:spPr>
      </p:pic>
      <p:grpSp>
        <p:nvGrpSpPr>
          <p:cNvPr id="29" name="Group 28"/>
          <p:cNvGrpSpPr/>
          <p:nvPr/>
        </p:nvGrpSpPr>
        <p:grpSpPr>
          <a:xfrm>
            <a:off x="5562600" y="2128838"/>
            <a:ext cx="1371600" cy="3810000"/>
            <a:chOff x="5562600" y="2819400"/>
            <a:chExt cx="1752600" cy="3810000"/>
          </a:xfrm>
        </p:grpSpPr>
        <p:cxnSp>
          <p:nvCxnSpPr>
            <p:cNvPr id="58378" name="Straight Connector 8"/>
            <p:cNvCxnSpPr>
              <a:cxnSpLocks noChangeShapeType="1"/>
            </p:cNvCxnSpPr>
            <p:nvPr/>
          </p:nvCxnSpPr>
          <p:spPr bwMode="auto">
            <a:xfrm>
              <a:off x="5562600" y="4641330"/>
              <a:ext cx="1447800" cy="1988070"/>
            </a:xfrm>
            <a:prstGeom prst="line">
              <a:avLst/>
            </a:prstGeom>
            <a:noFill/>
            <a:ln w="9525" algn="ctr">
              <a:solidFill>
                <a:schemeClr val="tx1"/>
              </a:solidFill>
              <a:round/>
              <a:headEnd/>
              <a:tailEnd/>
            </a:ln>
          </p:spPr>
        </p:cxnSp>
        <p:cxnSp>
          <p:nvCxnSpPr>
            <p:cNvPr id="58379" name="Straight Connector 10"/>
            <p:cNvCxnSpPr>
              <a:cxnSpLocks noChangeShapeType="1"/>
            </p:cNvCxnSpPr>
            <p:nvPr/>
          </p:nvCxnSpPr>
          <p:spPr bwMode="auto">
            <a:xfrm flipV="1">
              <a:off x="5632138" y="2819400"/>
              <a:ext cx="1683062" cy="1404703"/>
            </a:xfrm>
            <a:prstGeom prst="line">
              <a:avLst/>
            </a:prstGeom>
            <a:noFill/>
            <a:ln w="9525" algn="ctr">
              <a:solidFill>
                <a:schemeClr val="tx1"/>
              </a:solidFill>
              <a:round/>
              <a:headEnd/>
              <a:tailEnd/>
            </a:ln>
          </p:spPr>
        </p:cxnSp>
      </p:grpSp>
      <p:sp>
        <p:nvSpPr>
          <p:cNvPr id="23" name="Rectangle 22"/>
          <p:cNvSpPr/>
          <p:nvPr/>
        </p:nvSpPr>
        <p:spPr>
          <a:xfrm>
            <a:off x="3200400" y="1143000"/>
            <a:ext cx="1371600" cy="923330"/>
          </a:xfrm>
          <a:prstGeom prst="rect">
            <a:avLst/>
          </a:prstGeom>
        </p:spPr>
        <p:txBody>
          <a:bodyPr wrap="square">
            <a:spAutoFit/>
          </a:bodyPr>
          <a:lstStyle/>
          <a:p>
            <a:pPr marL="114300" lvl="1" indent="-114300">
              <a:buFont typeface="Arial" pitchFamily="34" charset="0"/>
              <a:buChar char="•"/>
            </a:pPr>
            <a:r>
              <a:rPr lang="en-US" b="1" dirty="0" smtClean="0">
                <a:solidFill>
                  <a:srgbClr val="FF0000"/>
                </a:solidFill>
              </a:rPr>
              <a:t>H3K4me3</a:t>
            </a:r>
          </a:p>
          <a:p>
            <a:pPr marL="114300" lvl="1" indent="-114300">
              <a:buFont typeface="Arial" pitchFamily="34" charset="0"/>
              <a:buChar char="•"/>
            </a:pPr>
            <a:r>
              <a:rPr lang="en-US" b="1" dirty="0" smtClean="0">
                <a:solidFill>
                  <a:srgbClr val="FF6600"/>
                </a:solidFill>
              </a:rPr>
              <a:t>H3K9ac</a:t>
            </a:r>
          </a:p>
          <a:p>
            <a:pPr marL="114300" lvl="1" indent="-114300">
              <a:buFont typeface="Arial" pitchFamily="34" charset="0"/>
              <a:buChar char="•"/>
            </a:pPr>
            <a:r>
              <a:rPr lang="en-US" b="1" dirty="0" smtClean="0">
                <a:solidFill>
                  <a:srgbClr val="0070C0"/>
                </a:solidFill>
              </a:rPr>
              <a:t>DNase</a:t>
            </a:r>
            <a:endParaRPr lang="en-US" b="1" dirty="0" smtClean="0">
              <a:solidFill>
                <a:srgbClr val="FF9900"/>
              </a:solidFill>
            </a:endParaRPr>
          </a:p>
        </p:txBody>
      </p:sp>
      <p:sp>
        <p:nvSpPr>
          <p:cNvPr id="24" name="Rectangle 23"/>
          <p:cNvSpPr/>
          <p:nvPr/>
        </p:nvSpPr>
        <p:spPr>
          <a:xfrm>
            <a:off x="5378108" y="1143000"/>
            <a:ext cx="1479892" cy="923330"/>
          </a:xfrm>
          <a:prstGeom prst="rect">
            <a:avLst/>
          </a:prstGeom>
        </p:spPr>
        <p:txBody>
          <a:bodyPr wrap="none">
            <a:spAutoFit/>
          </a:bodyPr>
          <a:lstStyle/>
          <a:p>
            <a:pPr marL="114300" indent="-114300">
              <a:buFont typeface="Arial" pitchFamily="34" charset="0"/>
              <a:buChar char="•"/>
            </a:pPr>
            <a:r>
              <a:rPr lang="en-US" b="1" dirty="0" smtClean="0">
                <a:solidFill>
                  <a:srgbClr val="00B050"/>
                </a:solidFill>
              </a:rPr>
              <a:t>H3K36me3</a:t>
            </a:r>
          </a:p>
          <a:p>
            <a:pPr marL="114300" indent="-114300">
              <a:buFont typeface="Arial" pitchFamily="34" charset="0"/>
              <a:buChar char="•"/>
            </a:pPr>
            <a:r>
              <a:rPr lang="en-US" b="1" dirty="0" smtClean="0">
                <a:solidFill>
                  <a:srgbClr val="00B050"/>
                </a:solidFill>
              </a:rPr>
              <a:t>H3K79me2</a:t>
            </a:r>
          </a:p>
          <a:p>
            <a:pPr marL="114300" indent="-114300">
              <a:buFont typeface="Arial" pitchFamily="34" charset="0"/>
              <a:buChar char="•"/>
            </a:pPr>
            <a:r>
              <a:rPr lang="en-US" b="1" dirty="0" smtClean="0">
                <a:solidFill>
                  <a:srgbClr val="00B050"/>
                </a:solidFill>
              </a:rPr>
              <a:t>H4K20me1</a:t>
            </a:r>
            <a:endParaRPr lang="en-US" dirty="0"/>
          </a:p>
        </p:txBody>
      </p:sp>
      <p:sp>
        <p:nvSpPr>
          <p:cNvPr id="25" name="Rectangle 24"/>
          <p:cNvSpPr/>
          <p:nvPr/>
        </p:nvSpPr>
        <p:spPr>
          <a:xfrm>
            <a:off x="762000" y="1143000"/>
            <a:ext cx="1351652" cy="923330"/>
          </a:xfrm>
          <a:prstGeom prst="rect">
            <a:avLst/>
          </a:prstGeom>
        </p:spPr>
        <p:txBody>
          <a:bodyPr wrap="none">
            <a:spAutoFit/>
          </a:bodyPr>
          <a:lstStyle/>
          <a:p>
            <a:pPr marL="114300" indent="-114300">
              <a:buFont typeface="Arial" pitchFamily="34" charset="0"/>
              <a:buChar char="•"/>
            </a:pPr>
            <a:r>
              <a:rPr lang="en-US" b="1" dirty="0" smtClean="0">
                <a:solidFill>
                  <a:srgbClr val="FF9900"/>
                </a:solidFill>
              </a:rPr>
              <a:t>H3K4me1</a:t>
            </a:r>
          </a:p>
          <a:p>
            <a:pPr marL="114300" indent="-114300">
              <a:buFont typeface="Arial" pitchFamily="34" charset="0"/>
              <a:buChar char="•"/>
            </a:pPr>
            <a:r>
              <a:rPr lang="en-US" b="1" dirty="0" smtClean="0">
                <a:solidFill>
                  <a:srgbClr val="FF6600"/>
                </a:solidFill>
              </a:rPr>
              <a:t>H3K27ac</a:t>
            </a:r>
          </a:p>
          <a:p>
            <a:pPr marL="114300" indent="-114300">
              <a:buFont typeface="Arial" pitchFamily="34" charset="0"/>
              <a:buChar char="•"/>
            </a:pPr>
            <a:r>
              <a:rPr lang="en-US" b="1" dirty="0" smtClean="0">
                <a:solidFill>
                  <a:srgbClr val="0070C0"/>
                </a:solidFill>
              </a:rPr>
              <a:t>DNase</a:t>
            </a:r>
            <a:endParaRPr lang="en-US" dirty="0"/>
          </a:p>
        </p:txBody>
      </p:sp>
      <p:sp>
        <p:nvSpPr>
          <p:cNvPr id="27" name="Rectangle 26"/>
          <p:cNvSpPr/>
          <p:nvPr/>
        </p:nvSpPr>
        <p:spPr>
          <a:xfrm>
            <a:off x="7696200" y="1143000"/>
            <a:ext cx="1535420" cy="923330"/>
          </a:xfrm>
          <a:prstGeom prst="rect">
            <a:avLst/>
          </a:prstGeom>
        </p:spPr>
        <p:txBody>
          <a:bodyPr wrap="none">
            <a:spAutoFit/>
          </a:bodyPr>
          <a:lstStyle/>
          <a:p>
            <a:pPr marL="114300" indent="-114300">
              <a:buFont typeface="Arial" pitchFamily="34" charset="0"/>
              <a:buChar char="•"/>
            </a:pPr>
            <a:r>
              <a:rPr lang="en-US" b="1" dirty="0" smtClean="0">
                <a:solidFill>
                  <a:srgbClr val="A82828"/>
                </a:solidFill>
              </a:rPr>
              <a:t>H3K9me3</a:t>
            </a:r>
          </a:p>
          <a:p>
            <a:pPr marL="114300" indent="-114300">
              <a:buFont typeface="Arial" pitchFamily="34" charset="0"/>
              <a:buChar char="•"/>
            </a:pPr>
            <a:r>
              <a:rPr lang="en-US" b="1" dirty="0" smtClean="0">
                <a:solidFill>
                  <a:prstClr val="white">
                    <a:lumMod val="50000"/>
                  </a:prstClr>
                </a:solidFill>
              </a:rPr>
              <a:t>H3K27me3</a:t>
            </a:r>
          </a:p>
          <a:p>
            <a:pPr marL="114300" indent="-114300">
              <a:buFont typeface="Arial" pitchFamily="34" charset="0"/>
              <a:buChar char="•"/>
            </a:pPr>
            <a:r>
              <a:rPr lang="en-US" b="1" dirty="0" err="1" smtClean="0">
                <a:solidFill>
                  <a:srgbClr val="7030A0"/>
                </a:solidFill>
              </a:rPr>
              <a:t>DNAmethyl</a:t>
            </a:r>
            <a:endParaRPr lang="en-US" dirty="0" smtClean="0"/>
          </a:p>
        </p:txBody>
      </p:sp>
      <p:sp>
        <p:nvSpPr>
          <p:cNvPr id="28" name="Rectangle 27"/>
          <p:cNvSpPr/>
          <p:nvPr/>
        </p:nvSpPr>
        <p:spPr>
          <a:xfrm>
            <a:off x="7620000" y="2556808"/>
            <a:ext cx="1524000" cy="1938992"/>
          </a:xfrm>
          <a:prstGeom prst="rect">
            <a:avLst/>
          </a:prstGeom>
        </p:spPr>
        <p:txBody>
          <a:bodyPr wrap="square">
            <a:spAutoFit/>
          </a:bodyPr>
          <a:lstStyle/>
          <a:p>
            <a:pPr marL="171450" lvl="1" indent="-171450">
              <a:lnSpc>
                <a:spcPts val="1800"/>
              </a:lnSpc>
              <a:buFont typeface="Arial" pitchFamily="34" charset="0"/>
              <a:buChar char="•"/>
            </a:pPr>
            <a:r>
              <a:rPr lang="en-US" b="1" dirty="0" smtClean="0">
                <a:solidFill>
                  <a:srgbClr val="FF0000"/>
                </a:solidFill>
              </a:rPr>
              <a:t>H3K4me3</a:t>
            </a:r>
          </a:p>
          <a:p>
            <a:pPr marL="171450" lvl="1" indent="-171450">
              <a:lnSpc>
                <a:spcPts val="1800"/>
              </a:lnSpc>
              <a:buFont typeface="Arial" pitchFamily="34" charset="0"/>
              <a:buChar char="•"/>
            </a:pPr>
            <a:r>
              <a:rPr lang="en-US" b="1" dirty="0" smtClean="0">
                <a:solidFill>
                  <a:srgbClr val="FF9900"/>
                </a:solidFill>
              </a:rPr>
              <a:t>H3K4me1</a:t>
            </a:r>
          </a:p>
          <a:p>
            <a:pPr marL="171450" lvl="1" indent="-171450">
              <a:lnSpc>
                <a:spcPts val="1800"/>
              </a:lnSpc>
              <a:buFont typeface="Arial" pitchFamily="34" charset="0"/>
              <a:buChar char="•"/>
            </a:pPr>
            <a:r>
              <a:rPr lang="en-US" b="1" dirty="0" smtClean="0">
                <a:solidFill>
                  <a:srgbClr val="FF6600"/>
                </a:solidFill>
              </a:rPr>
              <a:t>H3K27ac</a:t>
            </a:r>
          </a:p>
          <a:p>
            <a:pPr marL="171450" lvl="1" indent="-171450">
              <a:lnSpc>
                <a:spcPts val="1800"/>
              </a:lnSpc>
              <a:buFont typeface="Arial" pitchFamily="34" charset="0"/>
              <a:buChar char="•"/>
            </a:pPr>
            <a:r>
              <a:rPr lang="en-US" b="1" dirty="0" smtClean="0">
                <a:solidFill>
                  <a:srgbClr val="00B050"/>
                </a:solidFill>
              </a:rPr>
              <a:t>H3K36me3</a:t>
            </a:r>
          </a:p>
          <a:p>
            <a:pPr marL="171450" lvl="1" indent="-171450">
              <a:lnSpc>
                <a:spcPts val="1800"/>
              </a:lnSpc>
              <a:buFont typeface="Arial" pitchFamily="34" charset="0"/>
              <a:buChar char="•"/>
            </a:pPr>
            <a:r>
              <a:rPr lang="en-US" b="1" dirty="0" smtClean="0">
                <a:solidFill>
                  <a:srgbClr val="00B050"/>
                </a:solidFill>
              </a:rPr>
              <a:t>H4K20me1</a:t>
            </a:r>
          </a:p>
          <a:p>
            <a:pPr marL="171450" lvl="1" indent="-171450">
              <a:lnSpc>
                <a:spcPts val="1800"/>
              </a:lnSpc>
              <a:buFont typeface="Arial" pitchFamily="34" charset="0"/>
              <a:buChar char="•"/>
            </a:pPr>
            <a:r>
              <a:rPr lang="en-US" b="1" dirty="0" smtClean="0">
                <a:solidFill>
                  <a:prstClr val="white">
                    <a:lumMod val="50000"/>
                  </a:prstClr>
                </a:solidFill>
              </a:rPr>
              <a:t>H3K27me3</a:t>
            </a:r>
          </a:p>
          <a:p>
            <a:pPr marL="171450" lvl="1" indent="-171450">
              <a:lnSpc>
                <a:spcPts val="1800"/>
              </a:lnSpc>
              <a:buFont typeface="Arial" pitchFamily="34" charset="0"/>
              <a:buChar char="•"/>
            </a:pPr>
            <a:r>
              <a:rPr lang="en-US" b="1" dirty="0" smtClean="0">
                <a:solidFill>
                  <a:srgbClr val="7030A0"/>
                </a:solidFill>
              </a:rPr>
              <a:t>H3K9me3</a:t>
            </a:r>
          </a:p>
          <a:p>
            <a:pPr marL="171450" lvl="1" indent="-171450">
              <a:lnSpc>
                <a:spcPts val="1800"/>
              </a:lnSpc>
              <a:buFont typeface="Arial" pitchFamily="34" charset="0"/>
              <a:buChar char="•"/>
            </a:pPr>
            <a:r>
              <a:rPr lang="en-US" b="1" dirty="0" smtClean="0">
                <a:solidFill>
                  <a:srgbClr val="FF6600"/>
                </a:solidFill>
              </a:rPr>
              <a:t>H3K9ac</a:t>
            </a:r>
          </a:p>
        </p:txBody>
      </p:sp>
      <p:sp>
        <p:nvSpPr>
          <p:cNvPr id="15" name="TextBox 14"/>
          <p:cNvSpPr txBox="1"/>
          <p:nvPr/>
        </p:nvSpPr>
        <p:spPr>
          <a:xfrm>
            <a:off x="838200" y="914400"/>
            <a:ext cx="1364476" cy="369332"/>
          </a:xfrm>
          <a:prstGeom prst="rect">
            <a:avLst/>
          </a:prstGeom>
          <a:noFill/>
        </p:spPr>
        <p:txBody>
          <a:bodyPr wrap="none" rtlCol="0">
            <a:spAutoFit/>
          </a:bodyPr>
          <a:lstStyle/>
          <a:p>
            <a:r>
              <a:rPr lang="en-US" b="1" dirty="0" smtClean="0"/>
              <a:t>Enhancers</a:t>
            </a:r>
            <a:endParaRPr lang="en-US" b="1" dirty="0"/>
          </a:p>
        </p:txBody>
      </p:sp>
      <p:sp>
        <p:nvSpPr>
          <p:cNvPr id="16" name="TextBox 15"/>
          <p:cNvSpPr txBox="1"/>
          <p:nvPr/>
        </p:nvSpPr>
        <p:spPr>
          <a:xfrm>
            <a:off x="3223260" y="914400"/>
            <a:ext cx="1338828" cy="369332"/>
          </a:xfrm>
          <a:prstGeom prst="rect">
            <a:avLst/>
          </a:prstGeom>
          <a:noFill/>
        </p:spPr>
        <p:txBody>
          <a:bodyPr wrap="none" rtlCol="0">
            <a:spAutoFit/>
          </a:bodyPr>
          <a:lstStyle/>
          <a:p>
            <a:r>
              <a:rPr lang="en-US" b="1" dirty="0" smtClean="0"/>
              <a:t>Promoters</a:t>
            </a:r>
            <a:endParaRPr lang="en-US" b="1" dirty="0"/>
          </a:p>
        </p:txBody>
      </p:sp>
      <p:sp>
        <p:nvSpPr>
          <p:cNvPr id="17" name="TextBox 16"/>
          <p:cNvSpPr txBox="1"/>
          <p:nvPr/>
        </p:nvSpPr>
        <p:spPr>
          <a:xfrm>
            <a:off x="5532120" y="914400"/>
            <a:ext cx="1492781" cy="369332"/>
          </a:xfrm>
          <a:prstGeom prst="rect">
            <a:avLst/>
          </a:prstGeom>
          <a:noFill/>
        </p:spPr>
        <p:txBody>
          <a:bodyPr wrap="none" rtlCol="0">
            <a:spAutoFit/>
          </a:bodyPr>
          <a:lstStyle/>
          <a:p>
            <a:r>
              <a:rPr lang="en-US" b="1" dirty="0" smtClean="0"/>
              <a:t>Transcribed</a:t>
            </a:r>
            <a:endParaRPr lang="en-US" b="1" dirty="0"/>
          </a:p>
        </p:txBody>
      </p:sp>
      <p:sp>
        <p:nvSpPr>
          <p:cNvPr id="19" name="TextBox 18"/>
          <p:cNvSpPr txBox="1"/>
          <p:nvPr/>
        </p:nvSpPr>
        <p:spPr>
          <a:xfrm>
            <a:off x="7735416" y="914400"/>
            <a:ext cx="1364476" cy="369332"/>
          </a:xfrm>
          <a:prstGeom prst="rect">
            <a:avLst/>
          </a:prstGeom>
          <a:noFill/>
        </p:spPr>
        <p:txBody>
          <a:bodyPr wrap="none" rtlCol="0">
            <a:spAutoFit/>
          </a:bodyPr>
          <a:lstStyle/>
          <a:p>
            <a:r>
              <a:rPr lang="en-US" b="1" dirty="0" smtClean="0"/>
              <a:t>Repressed</a:t>
            </a:r>
            <a:endParaRPr lang="en-US" b="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a:normAutofit fontScale="90000"/>
          </a:bodyPr>
          <a:lstStyle/>
          <a:p>
            <a:r>
              <a:rPr lang="en-US" b="1" dirty="0" smtClean="0"/>
              <a:t>Deep sampling of 9 reference epigenomes</a:t>
            </a:r>
            <a:r>
              <a:rPr lang="en-US" sz="2700" b="1" dirty="0" smtClean="0"/>
              <a:t> (e.g. IMR90)</a:t>
            </a:r>
            <a:endParaRPr lang="en-US" sz="2700" b="1"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381000"/>
            <a:ext cx="9144000" cy="6477000"/>
          </a:xfrm>
          <a:prstGeom prst="rect">
            <a:avLst/>
          </a:prstGeom>
          <a:noFill/>
          <a:ln w="9525">
            <a:noFill/>
            <a:miter lim="800000"/>
            <a:headEnd/>
            <a:tailEnd/>
          </a:ln>
        </p:spPr>
      </p:pic>
      <p:sp>
        <p:nvSpPr>
          <p:cNvPr id="5" name="Rectangle 4"/>
          <p:cNvSpPr/>
          <p:nvPr/>
        </p:nvSpPr>
        <p:spPr>
          <a:xfrm>
            <a:off x="0" y="6410980"/>
            <a:ext cx="9144000" cy="523220"/>
          </a:xfrm>
          <a:prstGeom prst="rect">
            <a:avLst/>
          </a:prstGeom>
        </p:spPr>
        <p:txBody>
          <a:bodyPr wrap="square">
            <a:spAutoFit/>
          </a:bodyPr>
          <a:lstStyle/>
          <a:p>
            <a:pPr algn="ctr"/>
            <a:r>
              <a:rPr lang="en-US" sz="2800" b="1" dirty="0" smtClean="0">
                <a:solidFill>
                  <a:prstClr val="black"/>
                </a:solidFill>
              </a:rPr>
              <a:t>Chromatin state+RNA+DNAse+28 histone </a:t>
            </a:r>
            <a:r>
              <a:rPr lang="en-US" sz="2800" b="1" dirty="0" err="1" smtClean="0">
                <a:solidFill>
                  <a:prstClr val="black"/>
                </a:solidFill>
              </a:rPr>
              <a:t>marks+WGBS+Hi</a:t>
            </a:r>
            <a:r>
              <a:rPr lang="en-US" sz="2800" b="1" dirty="0" smtClean="0">
                <a:solidFill>
                  <a:prstClr val="black"/>
                </a:solidFill>
              </a:rPr>
              <a:t>-C</a:t>
            </a:r>
            <a:endParaRPr lang="en-US" sz="2800" b="1" dirty="0">
              <a:solidFill>
                <a:prstClr val="black"/>
              </a:solidFill>
            </a:endParaRPr>
          </a:p>
        </p:txBody>
      </p:sp>
      <p:sp>
        <p:nvSpPr>
          <p:cNvPr id="6" name="TextBox 5"/>
          <p:cNvSpPr txBox="1"/>
          <p:nvPr/>
        </p:nvSpPr>
        <p:spPr>
          <a:xfrm>
            <a:off x="5319427" y="6183868"/>
            <a:ext cx="3824573" cy="369332"/>
          </a:xfrm>
          <a:prstGeom prst="rect">
            <a:avLst/>
          </a:prstGeom>
          <a:noFill/>
        </p:spPr>
        <p:txBody>
          <a:bodyPr wrap="none" rtlCol="0">
            <a:spAutoFit/>
          </a:bodyPr>
          <a:lstStyle/>
          <a:p>
            <a:pPr algn="r"/>
            <a:r>
              <a:rPr lang="en-US" dirty="0" err="1" smtClean="0">
                <a:solidFill>
                  <a:prstClr val="black"/>
                </a:solidFill>
              </a:rPr>
              <a:t>UWash</a:t>
            </a:r>
            <a:r>
              <a:rPr lang="en-US" dirty="0" smtClean="0">
                <a:solidFill>
                  <a:prstClr val="black"/>
                </a:solidFill>
              </a:rPr>
              <a:t> Epigenome Browser, Ting Wang</a:t>
            </a:r>
            <a:endParaRPr lang="en-US" dirty="0">
              <a:solidFill>
                <a:prstClr val="black"/>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0" y="0"/>
            <a:ext cx="9144000" cy="533400"/>
          </a:xfrm>
        </p:spPr>
        <p:txBody>
          <a:bodyPr/>
          <a:lstStyle/>
          <a:p>
            <a:pPr>
              <a:defRPr/>
            </a:pPr>
            <a:r>
              <a:rPr lang="en-US" sz="3200" b="0" kern="1200" dirty="0" smtClean="0">
                <a:latin typeface="Calibri"/>
              </a:rPr>
              <a:t>Chromatin states capture combinations and dynamics</a:t>
            </a:r>
          </a:p>
        </p:txBody>
      </p:sp>
      <p:sp>
        <p:nvSpPr>
          <p:cNvPr id="40963" name="Content Placeholder 3"/>
          <p:cNvSpPr>
            <a:spLocks noGrp="1"/>
          </p:cNvSpPr>
          <p:nvPr>
            <p:ph idx="1"/>
          </p:nvPr>
        </p:nvSpPr>
        <p:spPr>
          <a:xfrm>
            <a:off x="0" y="5029200"/>
            <a:ext cx="7772400" cy="1828800"/>
          </a:xfrm>
        </p:spPr>
        <p:txBody>
          <a:bodyPr/>
          <a:lstStyle/>
          <a:p>
            <a:pPr>
              <a:lnSpc>
                <a:spcPts val="2900"/>
              </a:lnSpc>
            </a:pPr>
            <a:r>
              <a:rPr lang="en-US" sz="2800" dirty="0" smtClean="0"/>
              <a:t>Single annotation track for each cell type</a:t>
            </a:r>
          </a:p>
          <a:p>
            <a:pPr>
              <a:lnSpc>
                <a:spcPts val="2900"/>
              </a:lnSpc>
            </a:pPr>
            <a:r>
              <a:rPr lang="en-US" sz="2800" dirty="0" smtClean="0"/>
              <a:t>Capture combinations of histone marks</a:t>
            </a:r>
          </a:p>
          <a:p>
            <a:pPr>
              <a:lnSpc>
                <a:spcPts val="2900"/>
              </a:lnSpc>
            </a:pPr>
            <a:r>
              <a:rPr lang="en-US" sz="2800" dirty="0" smtClean="0"/>
              <a:t>Summarize cell-type activity at a glance</a:t>
            </a:r>
          </a:p>
          <a:p>
            <a:pPr>
              <a:lnSpc>
                <a:spcPts val="2900"/>
              </a:lnSpc>
            </a:pPr>
            <a:r>
              <a:rPr lang="en-US" sz="2800" dirty="0" smtClean="0"/>
              <a:t>Study activity pattern across cell types</a:t>
            </a:r>
          </a:p>
        </p:txBody>
      </p:sp>
      <p:pic>
        <p:nvPicPr>
          <p:cNvPr id="40964" name="Picture 9"/>
          <p:cNvPicPr>
            <a:picLocks noChangeAspect="1" noChangeArrowheads="1"/>
          </p:cNvPicPr>
          <p:nvPr/>
        </p:nvPicPr>
        <p:blipFill>
          <a:blip r:embed="rId3" cstate="print"/>
          <a:srcRect/>
          <a:stretch>
            <a:fillRect/>
          </a:stretch>
        </p:blipFill>
        <p:spPr bwMode="auto">
          <a:xfrm>
            <a:off x="112713" y="533400"/>
            <a:ext cx="8955087" cy="4343400"/>
          </a:xfrm>
          <a:prstGeom prst="rect">
            <a:avLst/>
          </a:prstGeom>
          <a:noFill/>
          <a:ln w="3175">
            <a:solidFill>
              <a:schemeClr val="tx1"/>
            </a:solidFill>
            <a:miter lim="800000"/>
            <a:headEnd/>
            <a:tailEnd/>
          </a:ln>
        </p:spPr>
      </p:pic>
      <p:sp>
        <p:nvSpPr>
          <p:cNvPr id="40965" name="Rectangle 7"/>
          <p:cNvSpPr>
            <a:spLocks noChangeArrowheads="1"/>
          </p:cNvSpPr>
          <p:nvPr/>
        </p:nvSpPr>
        <p:spPr bwMode="auto">
          <a:xfrm>
            <a:off x="6172200" y="4038600"/>
            <a:ext cx="2819400" cy="152400"/>
          </a:xfrm>
          <a:prstGeom prst="rect">
            <a:avLst/>
          </a:prstGeom>
          <a:solidFill>
            <a:schemeClr val="bg1"/>
          </a:solidFill>
          <a:ln w="9525" algn="ctr">
            <a:noFill/>
            <a:round/>
            <a:headEnd/>
            <a:tailEnd/>
          </a:ln>
        </p:spPr>
        <p:txBody>
          <a:bodyPr wrap="none" anchor="ctr"/>
          <a:lstStyle/>
          <a:p>
            <a:pPr marL="342900" indent="-342900" algn="ctr" eaLnBrk="0" fontAlgn="base" hangingPunct="0">
              <a:spcBef>
                <a:spcPct val="20000"/>
              </a:spcBef>
              <a:spcAft>
                <a:spcPct val="0"/>
              </a:spcAft>
            </a:pPr>
            <a:endParaRPr lang="en-US" sz="1600" smtClean="0">
              <a:solidFill>
                <a:srgbClr val="000000"/>
              </a:solidFill>
              <a:latin typeface="Helvetica" pitchFamily="34" charset="0"/>
            </a:endParaRPr>
          </a:p>
        </p:txBody>
      </p:sp>
      <p:cxnSp>
        <p:nvCxnSpPr>
          <p:cNvPr id="40966" name="Straight Arrow Connector 15"/>
          <p:cNvCxnSpPr>
            <a:cxnSpLocks noChangeShapeType="1"/>
          </p:cNvCxnSpPr>
          <p:nvPr/>
        </p:nvCxnSpPr>
        <p:spPr bwMode="auto">
          <a:xfrm rot="5400000">
            <a:off x="7046913" y="6589712"/>
            <a:ext cx="382588" cy="1587"/>
          </a:xfrm>
          <a:prstGeom prst="straightConnector1">
            <a:avLst/>
          </a:prstGeom>
          <a:noFill/>
          <a:ln w="38100" algn="ctr">
            <a:solidFill>
              <a:schemeClr val="tx1"/>
            </a:solidFill>
            <a:round/>
            <a:headEnd type="arrow" w="med" len="med"/>
            <a:tailEnd type="arrow" w="med" len="med"/>
          </a:ln>
        </p:spPr>
      </p:cxnSp>
      <p:sp>
        <p:nvSpPr>
          <p:cNvPr id="11" name="Rectangle 10"/>
          <p:cNvSpPr>
            <a:spLocks noChangeArrowheads="1"/>
          </p:cNvSpPr>
          <p:nvPr/>
        </p:nvSpPr>
        <p:spPr bwMode="auto">
          <a:xfrm>
            <a:off x="2286000" y="3124200"/>
            <a:ext cx="152400" cy="1752600"/>
          </a:xfrm>
          <a:prstGeom prst="rect">
            <a:avLst/>
          </a:prstGeom>
          <a:noFill/>
          <a:ln w="19050" algn="ctr">
            <a:solidFill>
              <a:schemeClr val="tx1"/>
            </a:solidFill>
            <a:round/>
            <a:headEnd/>
            <a:tailEnd/>
          </a:ln>
        </p:spPr>
        <p:txBody>
          <a:bodyPr wrap="none" anchor="ctr"/>
          <a:lstStyle/>
          <a:p>
            <a:pPr marL="342900" indent="-342900" algn="ctr" eaLnBrk="0" fontAlgn="base" hangingPunct="0">
              <a:spcBef>
                <a:spcPct val="20000"/>
              </a:spcBef>
              <a:spcAft>
                <a:spcPct val="0"/>
              </a:spcAft>
            </a:pPr>
            <a:endParaRPr lang="en-US" sz="1600" smtClean="0">
              <a:solidFill>
                <a:srgbClr val="000000"/>
              </a:solidFill>
              <a:latin typeface="Helvetica" pitchFamily="34" charset="0"/>
            </a:endParaRPr>
          </a:p>
        </p:txBody>
      </p:sp>
      <p:sp>
        <p:nvSpPr>
          <p:cNvPr id="12" name="Rectangle 11"/>
          <p:cNvSpPr>
            <a:spLocks noChangeArrowheads="1"/>
          </p:cNvSpPr>
          <p:nvPr/>
        </p:nvSpPr>
        <p:spPr bwMode="auto">
          <a:xfrm>
            <a:off x="3657600" y="3124200"/>
            <a:ext cx="152400" cy="1752600"/>
          </a:xfrm>
          <a:prstGeom prst="rect">
            <a:avLst/>
          </a:prstGeom>
          <a:noFill/>
          <a:ln w="19050" algn="ctr">
            <a:solidFill>
              <a:schemeClr val="tx1"/>
            </a:solidFill>
            <a:round/>
            <a:headEnd/>
            <a:tailEnd/>
          </a:ln>
        </p:spPr>
        <p:txBody>
          <a:bodyPr wrap="none" anchor="ctr"/>
          <a:lstStyle/>
          <a:p>
            <a:pPr marL="342900" indent="-342900" algn="ctr" eaLnBrk="0" fontAlgn="base" hangingPunct="0">
              <a:spcBef>
                <a:spcPct val="20000"/>
              </a:spcBef>
              <a:spcAft>
                <a:spcPct val="0"/>
              </a:spcAft>
            </a:pPr>
            <a:endParaRPr lang="en-US" sz="1600" smtClean="0">
              <a:solidFill>
                <a:srgbClr val="000000"/>
              </a:solidFill>
              <a:latin typeface="Helvetica" pitchFamily="34" charset="0"/>
            </a:endParaRPr>
          </a:p>
        </p:txBody>
      </p:sp>
      <p:sp>
        <p:nvSpPr>
          <p:cNvPr id="40969" name="Rectangle 14"/>
          <p:cNvSpPr>
            <a:spLocks noChangeArrowheads="1"/>
          </p:cNvSpPr>
          <p:nvPr/>
        </p:nvSpPr>
        <p:spPr bwMode="auto">
          <a:xfrm>
            <a:off x="6373813" y="4694238"/>
            <a:ext cx="2470150" cy="150812"/>
          </a:xfrm>
          <a:prstGeom prst="rect">
            <a:avLst/>
          </a:prstGeom>
          <a:solidFill>
            <a:schemeClr val="bg1"/>
          </a:solidFill>
          <a:ln w="9525" algn="ctr">
            <a:noFill/>
            <a:round/>
            <a:headEnd/>
            <a:tailEnd/>
          </a:ln>
        </p:spPr>
        <p:txBody>
          <a:bodyPr wrap="none" anchor="ctr"/>
          <a:lstStyle/>
          <a:p>
            <a:pPr marL="342900" indent="-342900" algn="ctr" eaLnBrk="0" fontAlgn="base" hangingPunct="0">
              <a:spcBef>
                <a:spcPct val="20000"/>
              </a:spcBef>
              <a:spcAft>
                <a:spcPct val="0"/>
              </a:spcAft>
            </a:pPr>
            <a:endParaRPr lang="en-US" sz="1600" smtClean="0">
              <a:solidFill>
                <a:srgbClr val="000000"/>
              </a:solidFill>
              <a:latin typeface="Helvetica" pitchFamily="34" charset="0"/>
            </a:endParaRPr>
          </a:p>
        </p:txBody>
      </p:sp>
      <p:pic>
        <p:nvPicPr>
          <p:cNvPr id="40970" name="Picture 2"/>
          <p:cNvPicPr>
            <a:picLocks noChangeAspect="1" noChangeArrowheads="1"/>
          </p:cNvPicPr>
          <p:nvPr/>
        </p:nvPicPr>
        <p:blipFill>
          <a:blip r:embed="rId4" cstate="print"/>
          <a:srcRect l="82867" t="31226" r="1035" b="15936"/>
          <a:stretch>
            <a:fillRect/>
          </a:stretch>
        </p:blipFill>
        <p:spPr bwMode="auto">
          <a:xfrm>
            <a:off x="7378700" y="4687888"/>
            <a:ext cx="1738313" cy="2155825"/>
          </a:xfrm>
          <a:prstGeom prst="rect">
            <a:avLst/>
          </a:prstGeom>
          <a:noFill/>
          <a:ln w="9525">
            <a:noFill/>
            <a:miter lim="800000"/>
            <a:headEnd/>
            <a:tailEnd/>
          </a:ln>
        </p:spPr>
      </p:pic>
      <p:sp>
        <p:nvSpPr>
          <p:cNvPr id="17" name="TextBox 16"/>
          <p:cNvSpPr txBox="1">
            <a:spLocks noChangeArrowheads="1"/>
          </p:cNvSpPr>
          <p:nvPr/>
        </p:nvSpPr>
        <p:spPr bwMode="auto">
          <a:xfrm>
            <a:off x="2432050" y="4633913"/>
            <a:ext cx="1141413" cy="503237"/>
          </a:xfrm>
          <a:prstGeom prst="rect">
            <a:avLst/>
          </a:prstGeom>
          <a:noFill/>
          <a:ln w="9525">
            <a:noFill/>
            <a:miter lim="800000"/>
            <a:headEnd/>
            <a:tailEnd/>
          </a:ln>
        </p:spPr>
        <p:txBody>
          <a:bodyPr wrap="none">
            <a:spAutoFit/>
          </a:bodyPr>
          <a:lstStyle/>
          <a:p>
            <a:pPr algn="ctr" eaLnBrk="0" fontAlgn="base" hangingPunct="0">
              <a:lnSpc>
                <a:spcPts val="1600"/>
              </a:lnSpc>
              <a:spcBef>
                <a:spcPct val="20000"/>
              </a:spcBef>
              <a:spcAft>
                <a:spcPct val="0"/>
              </a:spcAft>
            </a:pPr>
            <a:r>
              <a:rPr lang="en-US" sz="1600" smtClean="0">
                <a:solidFill>
                  <a:srgbClr val="000000"/>
                </a:solidFill>
                <a:latin typeface="Helvetica" pitchFamily="34" charset="0"/>
              </a:rPr>
              <a:t>Correlated</a:t>
            </a:r>
            <a:br>
              <a:rPr lang="en-US" sz="1600" smtClean="0">
                <a:solidFill>
                  <a:srgbClr val="000000"/>
                </a:solidFill>
                <a:latin typeface="Helvetica" pitchFamily="34" charset="0"/>
              </a:rPr>
            </a:br>
            <a:r>
              <a:rPr lang="en-US" sz="1600" smtClean="0">
                <a:solidFill>
                  <a:srgbClr val="000000"/>
                </a:solidFill>
                <a:latin typeface="Helvetica" pitchFamily="34" charset="0"/>
              </a:rPr>
              <a:t>activity</a:t>
            </a:r>
          </a:p>
        </p:txBody>
      </p:sp>
      <p:grpSp>
        <p:nvGrpSpPr>
          <p:cNvPr id="2" name="Group 18"/>
          <p:cNvGrpSpPr>
            <a:grpSpLocks/>
          </p:cNvGrpSpPr>
          <p:nvPr/>
        </p:nvGrpSpPr>
        <p:grpSpPr bwMode="auto">
          <a:xfrm>
            <a:off x="2246313" y="2597150"/>
            <a:ext cx="1512887" cy="969963"/>
            <a:chOff x="2246488" y="2596444"/>
            <a:chExt cx="1512712" cy="970845"/>
          </a:xfrm>
        </p:grpSpPr>
        <p:sp>
          <p:nvSpPr>
            <p:cNvPr id="13" name="Circular Arrow 12"/>
            <p:cNvSpPr/>
            <p:nvPr/>
          </p:nvSpPr>
          <p:spPr bwMode="auto">
            <a:xfrm>
              <a:off x="2246488" y="2596444"/>
              <a:ext cx="1512712" cy="970845"/>
            </a:xfrm>
            <a:prstGeom prst="circularArrow">
              <a:avLst>
                <a:gd name="adj1" fmla="val 9180"/>
                <a:gd name="adj2" fmla="val 1142319"/>
                <a:gd name="adj3" fmla="val 20656138"/>
                <a:gd name="adj4" fmla="val 10800000"/>
                <a:gd name="adj5" fmla="val 12233"/>
              </a:avLst>
            </a:prstGeom>
            <a:solidFill>
              <a:schemeClr val="hlink"/>
            </a:solidFill>
            <a:ln w="9525" cap="flat" cmpd="sng" algn="ctr">
              <a:solidFill>
                <a:schemeClr val="tx1"/>
              </a:solidFill>
              <a:prstDash val="solid"/>
              <a:round/>
              <a:headEnd type="none" w="med" len="med"/>
              <a:tailEnd type="none" w="med" len="med"/>
            </a:ln>
            <a:effectLst/>
          </p:spPr>
          <p:txBody>
            <a:bodyPr wrap="none" anchor="ctr"/>
            <a:lstStyle/>
            <a:p>
              <a:pPr marL="342900" indent="-342900" algn="ctr" eaLnBrk="0" fontAlgn="base" hangingPunct="0">
                <a:spcBef>
                  <a:spcPct val="20000"/>
                </a:spcBef>
                <a:spcAft>
                  <a:spcPct val="0"/>
                </a:spcAft>
                <a:defRPr/>
              </a:pPr>
              <a:endParaRPr lang="en-US" sz="1600">
                <a:solidFill>
                  <a:srgbClr val="000000"/>
                </a:solidFill>
                <a:latin typeface="Helvetica"/>
              </a:endParaRPr>
            </a:p>
          </p:txBody>
        </p:sp>
        <p:sp>
          <p:nvSpPr>
            <p:cNvPr id="40974" name="TextBox 17"/>
            <p:cNvSpPr txBox="1">
              <a:spLocks noChangeArrowheads="1"/>
            </p:cNvSpPr>
            <p:nvPr/>
          </p:nvSpPr>
          <p:spPr bwMode="auto">
            <a:xfrm>
              <a:off x="2489758" y="2816795"/>
              <a:ext cx="1050288" cy="480003"/>
            </a:xfrm>
            <a:prstGeom prst="rect">
              <a:avLst/>
            </a:prstGeom>
            <a:noFill/>
            <a:ln w="9525">
              <a:noFill/>
              <a:miter lim="800000"/>
              <a:headEnd/>
              <a:tailEnd/>
            </a:ln>
          </p:spPr>
          <p:txBody>
            <a:bodyPr wrap="none">
              <a:spAutoFit/>
            </a:bodyPr>
            <a:lstStyle/>
            <a:p>
              <a:pPr algn="ctr" eaLnBrk="0" fontAlgn="base" hangingPunct="0">
                <a:lnSpc>
                  <a:spcPts val="1300"/>
                </a:lnSpc>
                <a:spcBef>
                  <a:spcPct val="20000"/>
                </a:spcBef>
                <a:spcAft>
                  <a:spcPct val="0"/>
                </a:spcAft>
              </a:pPr>
              <a:r>
                <a:rPr lang="en-US" sz="1600" smtClean="0">
                  <a:solidFill>
                    <a:srgbClr val="000000"/>
                  </a:solidFill>
                  <a:latin typeface="Helvetica" pitchFamily="34" charset="0"/>
                </a:rPr>
                <a:t>Predicted</a:t>
              </a:r>
            </a:p>
            <a:p>
              <a:pPr algn="ctr" eaLnBrk="0" fontAlgn="base" hangingPunct="0">
                <a:lnSpc>
                  <a:spcPts val="1300"/>
                </a:lnSpc>
                <a:spcBef>
                  <a:spcPct val="20000"/>
                </a:spcBef>
                <a:spcAft>
                  <a:spcPct val="0"/>
                </a:spcAft>
              </a:pPr>
              <a:r>
                <a:rPr lang="en-US" sz="1600" smtClean="0">
                  <a:solidFill>
                    <a:srgbClr val="000000"/>
                  </a:solidFill>
                  <a:latin typeface="Helvetica" pitchFamily="34" charset="0"/>
                </a:rPr>
                <a:t>linking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b="1" dirty="0" smtClean="0"/>
              <a:t>Chromatin state annotations across 127 epigenomes</a:t>
            </a:r>
            <a:endParaRPr lang="en-US" b="1" dirty="0"/>
          </a:p>
        </p:txBody>
      </p:sp>
      <p:sp>
        <p:nvSpPr>
          <p:cNvPr id="3" name="Content Placeholder 2"/>
          <p:cNvSpPr>
            <a:spLocks noGrp="1"/>
          </p:cNvSpPr>
          <p:nvPr>
            <p:ph idx="1"/>
          </p:nvPr>
        </p:nvSpPr>
        <p:spPr>
          <a:xfrm>
            <a:off x="0" y="6096000"/>
            <a:ext cx="9144000" cy="685800"/>
          </a:xfrm>
        </p:spPr>
        <p:txBody>
          <a:bodyPr>
            <a:normAutofit/>
          </a:bodyPr>
          <a:lstStyle/>
          <a:p>
            <a:pPr algn="ctr">
              <a:buNone/>
            </a:pPr>
            <a:r>
              <a:rPr lang="en-US" dirty="0" smtClean="0"/>
              <a:t>Reveal epigenomic variability: </a:t>
            </a:r>
            <a:r>
              <a:rPr lang="en-US" dirty="0" err="1" smtClean="0"/>
              <a:t>enh</a:t>
            </a:r>
            <a:r>
              <a:rPr lang="en-US" dirty="0" smtClean="0"/>
              <a:t>/prom/</a:t>
            </a:r>
            <a:r>
              <a:rPr lang="en-US" dirty="0" err="1" smtClean="0"/>
              <a:t>tx</a:t>
            </a:r>
            <a:r>
              <a:rPr lang="en-US" dirty="0" smtClean="0"/>
              <a:t>/</a:t>
            </a:r>
            <a:r>
              <a:rPr lang="en-US" dirty="0" err="1" smtClean="0"/>
              <a:t>repr</a:t>
            </a:r>
            <a:r>
              <a:rPr lang="en-US" dirty="0" smtClean="0"/>
              <a:t>/het</a:t>
            </a:r>
            <a:endParaRPr lang="en-US" dirty="0"/>
          </a:p>
        </p:txBody>
      </p:sp>
      <p:grpSp>
        <p:nvGrpSpPr>
          <p:cNvPr id="7" name="Group 6"/>
          <p:cNvGrpSpPr/>
          <p:nvPr/>
        </p:nvGrpSpPr>
        <p:grpSpPr>
          <a:xfrm>
            <a:off x="0" y="609600"/>
            <a:ext cx="9144000" cy="5543550"/>
            <a:chOff x="0" y="0"/>
            <a:chExt cx="9144000" cy="6858000"/>
          </a:xfrm>
        </p:grpSpPr>
        <p:pic>
          <p:nvPicPr>
            <p:cNvPr id="1026" name="Picture 2"/>
            <p:cNvPicPr>
              <a:picLocks noChangeAspect="1" noChangeArrowheads="1"/>
            </p:cNvPicPr>
            <p:nvPr/>
          </p:nvPicPr>
          <p:blipFill>
            <a:blip r:embed="rId2" cstate="print"/>
            <a:srcRect l="13509" r="752"/>
            <a:stretch>
              <a:fillRect/>
            </a:stretch>
          </p:blipFill>
          <p:spPr bwMode="auto">
            <a:xfrm>
              <a:off x="457200" y="0"/>
              <a:ext cx="8686800" cy="6858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0" y="190500"/>
              <a:ext cx="447675" cy="6286500"/>
            </a:xfrm>
            <a:prstGeom prst="rect">
              <a:avLst/>
            </a:prstGeom>
            <a:noFill/>
            <a:ln w="9525">
              <a:noFill/>
              <a:miter lim="800000"/>
              <a:headEnd/>
              <a:tailEnd/>
            </a:ln>
          </p:spPr>
        </p:pic>
      </p:grpSp>
      <p:grpSp>
        <p:nvGrpSpPr>
          <p:cNvPr id="10" name="Group 9"/>
          <p:cNvGrpSpPr/>
          <p:nvPr/>
        </p:nvGrpSpPr>
        <p:grpSpPr>
          <a:xfrm>
            <a:off x="7010400" y="3276600"/>
            <a:ext cx="2084606" cy="2410326"/>
            <a:chOff x="6705600" y="2943726"/>
            <a:chExt cx="2438400" cy="2819400"/>
          </a:xfrm>
        </p:grpSpPr>
        <p:pic>
          <p:nvPicPr>
            <p:cNvPr id="8" name="Picture 7"/>
            <p:cNvPicPr/>
            <p:nvPr/>
          </p:nvPicPr>
          <p:blipFill>
            <a:blip r:embed="rId4" cstate="print"/>
            <a:srcRect l="13973" t="3355" r="80150" b="50395"/>
            <a:stretch>
              <a:fillRect/>
            </a:stretch>
          </p:blipFill>
          <p:spPr bwMode="auto">
            <a:xfrm>
              <a:off x="8422105" y="2943726"/>
              <a:ext cx="721895" cy="2819400"/>
            </a:xfrm>
            <a:prstGeom prst="rect">
              <a:avLst/>
            </a:prstGeom>
            <a:noFill/>
            <a:ln w="9525">
              <a:noFill/>
              <a:miter lim="800000"/>
              <a:headEnd/>
              <a:tailEnd/>
            </a:ln>
          </p:spPr>
        </p:pic>
        <p:pic>
          <p:nvPicPr>
            <p:cNvPr id="9" name="Picture 8"/>
            <p:cNvPicPr/>
            <p:nvPr/>
          </p:nvPicPr>
          <p:blipFill>
            <a:blip r:embed="rId4" cstate="print"/>
            <a:srcRect t="6316" r="86157" b="61579"/>
            <a:stretch>
              <a:fillRect/>
            </a:stretch>
          </p:blipFill>
          <p:spPr bwMode="auto">
            <a:xfrm>
              <a:off x="6705600" y="3124200"/>
              <a:ext cx="1700463" cy="1957137"/>
            </a:xfrm>
            <a:prstGeom prst="rect">
              <a:avLst/>
            </a:prstGeom>
            <a:noFill/>
            <a:ln w="9525">
              <a:noFill/>
              <a:miter lim="800000"/>
              <a:headEnd/>
              <a:tailEnd/>
            </a:ln>
          </p:spPr>
        </p:pic>
      </p:grpSp>
      <p:sp>
        <p:nvSpPr>
          <p:cNvPr id="11" name="TextBox 10"/>
          <p:cNvSpPr txBox="1"/>
          <p:nvPr/>
        </p:nvSpPr>
        <p:spPr>
          <a:xfrm>
            <a:off x="7502589" y="6488668"/>
            <a:ext cx="1641411" cy="369332"/>
          </a:xfrm>
          <a:prstGeom prst="rect">
            <a:avLst/>
          </a:prstGeom>
          <a:noFill/>
        </p:spPr>
        <p:txBody>
          <a:bodyPr wrap="none" rtlCol="0">
            <a:spAutoFit/>
          </a:bodyPr>
          <a:lstStyle/>
          <a:p>
            <a:pPr algn="r"/>
            <a:r>
              <a:rPr lang="en-US" dirty="0" err="1" smtClean="0"/>
              <a:t>Anshul</a:t>
            </a:r>
            <a:r>
              <a:rPr lang="en-US" dirty="0" smtClean="0"/>
              <a:t> </a:t>
            </a:r>
            <a:r>
              <a:rPr lang="en-US" dirty="0" err="1" smtClean="0"/>
              <a:t>Kundaje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anolis_talks3">
  <a:themeElements>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nolis_talks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Helvetica"/>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Helvetica"/>
          </a:defRPr>
        </a:defPPr>
      </a:lstStyle>
    </a:lnDef>
  </a:objectDefaults>
  <a:extraClrSchemeLst>
    <a:extraClrScheme>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nolis_talks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nolis_talks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nolis_talks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nolis_talks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nolis_talks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nolis_talks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anolis_talks3">
  <a:themeElements>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nolis_talks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nolis_talks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nolis_talks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nolis_talks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nolis_talks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nolis_talks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nolis_talks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Manolis_talks3">
  <a:themeElements>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nolis_talks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Helvetica"/>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None/>
          <a:tabLst/>
          <a:defRPr kumimoji="0" lang="en-US" sz="1600" b="0" i="0" u="none" strike="noStrike" cap="none" normalizeH="0" baseline="0" smtClean="0">
            <a:ln>
              <a:noFill/>
            </a:ln>
            <a:solidFill>
              <a:schemeClr val="tx1"/>
            </a:solidFill>
            <a:effectLst/>
            <a:latin typeface="Helvetica"/>
          </a:defRPr>
        </a:defPPr>
      </a:lstStyle>
    </a:lnDef>
  </a:objectDefaults>
  <a:extraClrSchemeLst>
    <a:extraClrScheme>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nolis_talks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nolis_talks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nolis_talks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nolis_talks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nolis_talks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nolis_talks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Manolis_talks3">
  <a:themeElements>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nolis_talks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nolis_talks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nolis_talks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nolis_talks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nolis_talks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nolis_talks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nolis_talks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Manolis_talk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3285</TotalTime>
  <Words>1607</Words>
  <Application>Microsoft Office PowerPoint</Application>
  <PresentationFormat>On-screen Show (4:3)</PresentationFormat>
  <Paragraphs>392</Paragraphs>
  <Slides>30</Slides>
  <Notes>6</Notes>
  <HiddenSlides>0</HiddenSlides>
  <MMClips>0</MMClips>
  <ScaleCrop>false</ScaleCrop>
  <HeadingPairs>
    <vt:vector size="4" baseType="variant">
      <vt:variant>
        <vt:lpstr>Theme</vt:lpstr>
      </vt:variant>
      <vt:variant>
        <vt:i4>10</vt:i4>
      </vt:variant>
      <vt:variant>
        <vt:lpstr>Slide Titles</vt:lpstr>
      </vt:variant>
      <vt:variant>
        <vt:i4>30</vt:i4>
      </vt:variant>
    </vt:vector>
  </HeadingPairs>
  <TitlesOfParts>
    <vt:vector size="40" baseType="lpstr">
      <vt:lpstr>Manolis_talks3</vt:lpstr>
      <vt:lpstr>1_Office Theme</vt:lpstr>
      <vt:lpstr>6_Office Theme</vt:lpstr>
      <vt:lpstr>8_Office Theme</vt:lpstr>
      <vt:lpstr>9_Office Theme</vt:lpstr>
      <vt:lpstr>2_Office Theme</vt:lpstr>
      <vt:lpstr>1_Manolis_talks3</vt:lpstr>
      <vt:lpstr>4_Manolis_talks3</vt:lpstr>
      <vt:lpstr>7_Manolis_talks3</vt:lpstr>
      <vt:lpstr>4_Office Theme</vt:lpstr>
      <vt:lpstr>Epigenomic and regulatory genomics  of complex human disease</vt:lpstr>
      <vt:lpstr>Personal genomics today: 23 and Me</vt:lpstr>
      <vt:lpstr>Slide 3</vt:lpstr>
      <vt:lpstr>Slide 4</vt:lpstr>
      <vt:lpstr>Slide 5</vt:lpstr>
      <vt:lpstr>Diverse chromatin signatures encode epigenomic state</vt:lpstr>
      <vt:lpstr>Deep sampling of 9 reference epigenomes (e.g. IMR90)</vt:lpstr>
      <vt:lpstr>Chromatin states capture combinations and dynamics</vt:lpstr>
      <vt:lpstr>Chromatin state annotations across 127 epigenomes</vt:lpstr>
      <vt:lpstr>2.3M enhancer regions  only ~200 activity patterns</vt:lpstr>
      <vt:lpstr>Systematic motif dissection in 2000 enhancers:  5 activators and 2 repressors in 2 cell lines</vt:lpstr>
      <vt:lpstr>Example activator: conserved HNF4 motif match</vt:lpstr>
      <vt:lpstr>Slide 13</vt:lpstr>
      <vt:lpstr>The challenge of interpreting disease-association studies</vt:lpstr>
      <vt:lpstr>Revisiting disease-  associated variants</vt:lpstr>
      <vt:lpstr>Mechanistic predictions for top disease-associated SNPs</vt:lpstr>
      <vt:lpstr>GWAS hits in enhancers of relevant cell types</vt:lpstr>
      <vt:lpstr>Rank-based functional testing of weak associations</vt:lpstr>
      <vt:lpstr>Weak-effect T1D hits in 1000s T-cell enhancers</vt:lpstr>
      <vt:lpstr>Brain methylation changes in AD patients</vt:lpstr>
      <vt:lpstr>T1D/RA-enriched enhancers spread across genome</vt:lpstr>
      <vt:lpstr>Bayesian model for joining weak SNPs in pathways</vt:lpstr>
      <vt:lpstr>Slide 23</vt:lpstr>
      <vt:lpstr>Example 2: SP3 predicted role in MS</vt:lpstr>
      <vt:lpstr># non-genetic hits  missing heritability</vt:lpstr>
      <vt:lpstr>Validate weak variant targets in model organisms</vt:lpstr>
      <vt:lpstr>Slide 27</vt:lpstr>
      <vt:lpstr>Integrative analysis of 100+ epigenomes</vt:lpstr>
      <vt:lpstr>MIT Computational Biology Group</vt:lpstr>
      <vt:lpstr>Roadmap Epigenomics Integrative Analysis Team</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 and epigenomic signatures for interpreting complex disease</dc:title>
  <dc:creator>Manolis Kellis</dc:creator>
  <cp:lastModifiedBy>Manolis Kellis</cp:lastModifiedBy>
  <cp:revision>190</cp:revision>
  <dcterms:created xsi:type="dcterms:W3CDTF">2012-07-17T17:49:38Z</dcterms:created>
  <dcterms:modified xsi:type="dcterms:W3CDTF">2014-05-01T14:18:28Z</dcterms:modified>
</cp:coreProperties>
</file>