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ink/ink1.xml" ContentType="application/inkml+xml"/>
  <Override PartName="/ppt/ink/ink2.xml" ContentType="application/inkml+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ink/ink3.xml" ContentType="application/inkml+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3"/>
  </p:notesMasterIdLst>
  <p:handoutMasterIdLst>
    <p:handoutMasterId r:id="rId14"/>
  </p:handoutMasterIdLst>
  <p:sldIdLst>
    <p:sldId id="277" r:id="rId2"/>
    <p:sldId id="272" r:id="rId3"/>
    <p:sldId id="273" r:id="rId4"/>
    <p:sldId id="276" r:id="rId5"/>
    <p:sldId id="274" r:id="rId6"/>
    <p:sldId id="275" r:id="rId7"/>
    <p:sldId id="281" r:id="rId8"/>
    <p:sldId id="279" r:id="rId9"/>
    <p:sldId id="283" r:id="rId10"/>
    <p:sldId id="285" r:id="rId11"/>
    <p:sldId id="278"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190" autoAdjust="0"/>
    <p:restoredTop sz="94645" autoAdjust="0"/>
  </p:normalViewPr>
  <p:slideViewPr>
    <p:cSldViewPr snapToGrid="0" showGuides="1">
      <p:cViewPr varScale="1">
        <p:scale>
          <a:sx n="74" d="100"/>
          <a:sy n="74" d="100"/>
        </p:scale>
        <p:origin x="-1086" y="-96"/>
      </p:cViewPr>
      <p:guideLst>
        <p:guide orient="horz" pos="2162"/>
        <p:guide pos="28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8" d="100"/>
          <a:sy n="88" d="100"/>
        </p:scale>
        <p:origin x="-2310" y="-12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543300\AppData\Local\Microsoft\Windows\Temporary%20Internet%20Files\Content.Outlook\OFIKRKV0\Copy%20of%202011%2004%2028%20Trade%20space%20chart_AJ.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5711621516216065"/>
          <c:y val="0.20223737145584317"/>
          <c:w val="0.77667105185795748"/>
          <c:h val="0.70043919510061248"/>
        </c:manualLayout>
      </c:layout>
      <c:scatterChart>
        <c:scatterStyle val="smoothMarker"/>
        <c:ser>
          <c:idx val="1"/>
          <c:order val="0"/>
          <c:tx>
            <c:strRef>
              <c:f>'[Copy of 2011 04 28 Trade space chart_AJ.xlsx]Bounday lines'!$F$14:$G$14</c:f>
              <c:strCache>
                <c:ptCount val="1"/>
                <c:pt idx="0">
                  <c:v>M. mycoides</c:v>
                </c:pt>
              </c:strCache>
            </c:strRef>
          </c:tx>
          <c:spPr>
            <a:ln w="25400">
              <a:solidFill>
                <a:schemeClr val="tx1">
                  <a:lumMod val="65000"/>
                  <a:lumOff val="35000"/>
                  <a:alpha val="29020"/>
                </a:schemeClr>
              </a:solidFill>
              <a:prstDash val="dash"/>
            </a:ln>
          </c:spPr>
          <c:marker>
            <c:symbol val="none"/>
          </c:marker>
          <c:xVal>
            <c:numRef>
              <c:f>'[Copy of 2011 04 28 Trade space chart_AJ.xlsx]Bounday lines'!$F$16:$F$17</c:f>
              <c:numCache>
                <c:formatCode>0.00E+00</c:formatCode>
                <c:ptCount val="2"/>
                <c:pt idx="0">
                  <c:v>1016</c:v>
                </c:pt>
                <c:pt idx="1">
                  <c:v>1016</c:v>
                </c:pt>
              </c:numCache>
            </c:numRef>
          </c:xVal>
          <c:yVal>
            <c:numRef>
              <c:f>'[Copy of 2011 04 28 Trade space chart_AJ.xlsx]Bounday lines'!$G$16:$G$17</c:f>
              <c:numCache>
                <c:formatCode>0.00E+00</c:formatCode>
                <c:ptCount val="2"/>
                <c:pt idx="0" formatCode="General">
                  <c:v>1.0000000000000033E-2</c:v>
                </c:pt>
                <c:pt idx="1">
                  <c:v>100000000000</c:v>
                </c:pt>
              </c:numCache>
            </c:numRef>
          </c:yVal>
          <c:smooth val="1"/>
        </c:ser>
        <c:ser>
          <c:idx val="2"/>
          <c:order val="1"/>
          <c:tx>
            <c:strRef>
              <c:f>'[Copy of 2011 04 28 Trade space chart_AJ.xlsx]Bounday lines'!$F$19:$G$19</c:f>
              <c:strCache>
                <c:ptCount val="1"/>
                <c:pt idx="0">
                  <c:v>S. cerevisiae</c:v>
                </c:pt>
              </c:strCache>
            </c:strRef>
          </c:tx>
          <c:spPr>
            <a:ln w="25400">
              <a:solidFill>
                <a:schemeClr val="tx1">
                  <a:lumMod val="50000"/>
                  <a:lumOff val="50000"/>
                  <a:alpha val="50000"/>
                </a:schemeClr>
              </a:solidFill>
              <a:prstDash val="dash"/>
            </a:ln>
          </c:spPr>
          <c:marker>
            <c:symbol val="none"/>
          </c:marker>
          <c:xVal>
            <c:numRef>
              <c:f>'[Copy of 2011 04 28 Trade space chart_AJ.xlsx]Bounday lines'!$F$21:$F$22</c:f>
              <c:numCache>
                <c:formatCode>0.00E+00</c:formatCode>
                <c:ptCount val="2"/>
                <c:pt idx="0">
                  <c:v>5770</c:v>
                </c:pt>
                <c:pt idx="1">
                  <c:v>5770</c:v>
                </c:pt>
              </c:numCache>
            </c:numRef>
          </c:xVal>
          <c:yVal>
            <c:numRef>
              <c:f>'[Copy of 2011 04 28 Trade space chart_AJ.xlsx]Bounday lines'!$G$21:$G$22</c:f>
              <c:numCache>
                <c:formatCode>0.00E+00</c:formatCode>
                <c:ptCount val="2"/>
                <c:pt idx="0" formatCode="General">
                  <c:v>1.0000000000000033E-2</c:v>
                </c:pt>
                <c:pt idx="1">
                  <c:v>100000000000</c:v>
                </c:pt>
              </c:numCache>
            </c:numRef>
          </c:yVal>
          <c:smooth val="1"/>
        </c:ser>
        <c:ser>
          <c:idx val="4"/>
          <c:order val="2"/>
          <c:tx>
            <c:v>Data</c:v>
          </c:tx>
          <c:spPr>
            <a:ln>
              <a:noFill/>
            </a:ln>
          </c:spPr>
          <c:marker>
            <c:symbol val="square"/>
            <c:size val="10"/>
            <c:spPr>
              <a:solidFill>
                <a:schemeClr val="tx2"/>
              </a:solidFill>
              <a:ln>
                <a:solidFill>
                  <a:schemeClr val="tx2"/>
                </a:solidFill>
              </a:ln>
            </c:spPr>
          </c:marker>
          <c:xVal>
            <c:numRef>
              <c:f>'[Copy of 2011 04 28 Trade space chart_AJ.xlsx]Data'!$M$5:$M$14</c:f>
              <c:numCache>
                <c:formatCode>General</c:formatCode>
                <c:ptCount val="10"/>
                <c:pt idx="0">
                  <c:v>4</c:v>
                </c:pt>
                <c:pt idx="1">
                  <c:v>8</c:v>
                </c:pt>
                <c:pt idx="2">
                  <c:v>21</c:v>
                </c:pt>
                <c:pt idx="4">
                  <c:v>10</c:v>
                </c:pt>
                <c:pt idx="6">
                  <c:v>26</c:v>
                </c:pt>
                <c:pt idx="7">
                  <c:v>28</c:v>
                </c:pt>
                <c:pt idx="8">
                  <c:v>47</c:v>
                </c:pt>
                <c:pt idx="9">
                  <c:v>36</c:v>
                </c:pt>
              </c:numCache>
            </c:numRef>
          </c:xVal>
          <c:yVal>
            <c:numRef>
              <c:f>'[Copy of 2011 04 28 Trade space chart_AJ.xlsx]Data'!$L$5:$L$14</c:f>
              <c:numCache>
                <c:formatCode>General</c:formatCode>
                <c:ptCount val="10"/>
                <c:pt idx="0">
                  <c:v>180000</c:v>
                </c:pt>
                <c:pt idx="1">
                  <c:v>750000</c:v>
                </c:pt>
                <c:pt idx="4">
                  <c:v>800000000</c:v>
                </c:pt>
                <c:pt idx="6">
                  <c:v>100000000</c:v>
                </c:pt>
                <c:pt idx="7">
                  <c:v>6000000</c:v>
                </c:pt>
                <c:pt idx="8">
                  <c:v>30000000</c:v>
                </c:pt>
                <c:pt idx="9">
                  <c:v>4000000000</c:v>
                </c:pt>
              </c:numCache>
            </c:numRef>
          </c:yVal>
          <c:smooth val="1"/>
        </c:ser>
        <c:dLbls/>
        <c:axId val="71485696"/>
        <c:axId val="71491584"/>
      </c:scatterChart>
      <c:valAx>
        <c:axId val="71485696"/>
        <c:scaling>
          <c:logBase val="10"/>
          <c:orientation val="minMax"/>
          <c:max val="100000"/>
          <c:min val="1"/>
        </c:scaling>
        <c:axPos val="b"/>
        <c:numFmt formatCode="#,##0" sourceLinked="0"/>
        <c:majorTickMark val="none"/>
        <c:minorTickMark val="in"/>
        <c:tickLblPos val="nextTo"/>
        <c:txPr>
          <a:bodyPr/>
          <a:lstStyle/>
          <a:p>
            <a:pPr>
              <a:defRPr baseline="0">
                <a:solidFill>
                  <a:schemeClr val="bg1"/>
                </a:solidFill>
              </a:defRPr>
            </a:pPr>
            <a:endParaRPr lang="en-US"/>
          </a:p>
        </c:txPr>
        <c:crossAx val="71491584"/>
        <c:crossesAt val="0.1"/>
        <c:crossBetween val="midCat"/>
      </c:valAx>
      <c:valAx>
        <c:axId val="71491584"/>
        <c:scaling>
          <c:logBase val="10"/>
          <c:orientation val="minMax"/>
          <c:max val="100000000000"/>
          <c:min val="1000"/>
        </c:scaling>
        <c:axPos val="l"/>
        <c:majorGridlines/>
        <c:numFmt formatCode="0.00E+00" sourceLinked="0"/>
        <c:majorTickMark val="none"/>
        <c:minorTickMark val="in"/>
        <c:tickLblPos val="nextTo"/>
        <c:txPr>
          <a:bodyPr/>
          <a:lstStyle/>
          <a:p>
            <a:pPr>
              <a:defRPr baseline="0">
                <a:solidFill>
                  <a:schemeClr val="bg1"/>
                </a:solidFill>
              </a:defRPr>
            </a:pPr>
            <a:endParaRPr lang="en-US"/>
          </a:p>
        </c:txPr>
        <c:crossAx val="71485696"/>
        <c:crossesAt val="1.0000000000000033E-2"/>
        <c:crossBetween val="midCat"/>
      </c:valAx>
    </c:plotArea>
    <c:plotVisOnly val="1"/>
    <c:dispBlanksAs val="gap"/>
  </c:chart>
  <c:spPr>
    <a:noFill/>
    <a:ln>
      <a:noFill/>
    </a:ln>
  </c:spPr>
  <c:externalData r:id="rId1"/>
</c:chartSpace>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45904C4-010F-4896-9D22-0FDDB5A0FF93}" type="datetimeFigureOut">
              <a:rPr lang="en-US" smtClean="0">
                <a:solidFill>
                  <a:schemeClr val="bg1">
                    <a:lumMod val="65000"/>
                  </a:schemeClr>
                </a:solidFill>
                <a:latin typeface="Tahoma" pitchFamily="34" charset="0"/>
                <a:ea typeface="Tahoma" pitchFamily="34" charset="0"/>
                <a:cs typeface="Tahoma" pitchFamily="34" charset="0"/>
              </a:rPr>
              <a:pPr/>
              <a:t>5/31/2014</a:t>
            </a:fld>
            <a:endParaRPr lang="en-US" dirty="0">
              <a:solidFill>
                <a:schemeClr val="bg1">
                  <a:lumMod val="65000"/>
                </a:schemeClr>
              </a:solidFill>
              <a:latin typeface="Tahoma" pitchFamily="34" charset="0"/>
              <a:ea typeface="Tahoma" pitchFamily="34" charset="0"/>
              <a:cs typeface="Tahoma" pitchFamily="34"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dirty="0" smtClean="0">
                <a:solidFill>
                  <a:schemeClr val="bg1">
                    <a:lumMod val="65000"/>
                  </a:schemeClr>
                </a:solidFill>
                <a:latin typeface="Tahoma" pitchFamily="34" charset="0"/>
                <a:ea typeface="Tahoma" pitchFamily="34" charset="0"/>
                <a:cs typeface="Tahoma" pitchFamily="34" charset="0"/>
              </a:rPr>
              <a:t>Distribution Statement</a:t>
            </a:r>
            <a:endParaRPr lang="en-US" dirty="0">
              <a:solidFill>
                <a:schemeClr val="bg1">
                  <a:lumMod val="65000"/>
                </a:schemeClr>
              </a:solidFill>
              <a:latin typeface="Tahoma" pitchFamily="34" charset="0"/>
              <a:ea typeface="Tahoma" pitchFamily="34" charset="0"/>
              <a:cs typeface="Tahoma" pitchFamily="34"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899D1F1-6DC0-4977-808C-FD0BF7AD2565}" type="slidenum">
              <a:rPr lang="en-US" smtClean="0">
                <a:solidFill>
                  <a:schemeClr val="bg1">
                    <a:lumMod val="65000"/>
                  </a:schemeClr>
                </a:solidFill>
                <a:latin typeface="Tahoma" pitchFamily="34" charset="0"/>
                <a:ea typeface="Tahoma" pitchFamily="34" charset="0"/>
                <a:cs typeface="Tahoma" pitchFamily="34" charset="0"/>
              </a:rPr>
              <a:pPr/>
              <a:t>‹#›</a:t>
            </a:fld>
            <a:endParaRPr lang="en-US" dirty="0">
              <a:solidFill>
                <a:schemeClr val="bg1">
                  <a:lumMod val="65000"/>
                </a:schemeClr>
              </a:solidFill>
              <a:latin typeface="Tahoma" pitchFamily="34" charset="0"/>
              <a:ea typeface="Tahoma" pitchFamily="34" charset="0"/>
              <a:cs typeface="Tahoma" pitchFamily="34" charset="0"/>
            </a:endParaRPr>
          </a:p>
        </p:txBody>
      </p:sp>
      <p:pic>
        <p:nvPicPr>
          <p:cNvPr id="6" name="Picture 6" descr="TITLE-HEADER LOGO.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5787" y="-77470"/>
            <a:ext cx="1582209" cy="10845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9459241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5632" units="cm"/>
          <inkml:channel name="Y" type="integer" max="14418" units="cm"/>
          <inkml:channel name="F" type="integer" max="1023" units="dev"/>
        </inkml:traceFormat>
        <inkml:channelProperties>
          <inkml:channelProperty channel="X" name="resolution" value="1000.07806" units="1/cm"/>
          <inkml:channelProperty channel="Y" name="resolution" value="1000.55518" units="1/cm"/>
          <inkml:channelProperty channel="F" name="resolution" value="0" units="1/dev"/>
        </inkml:channelProperties>
      </inkml:inkSource>
      <inkml:timestamp xml:id="ts0" timeString="2014-04-21T13:58:52.275"/>
    </inkml:context>
    <inkml:brush xml:id="br0">
      <inkml:brushProperty name="width" value="0.08333" units="cm"/>
      <inkml:brushProperty name="height" value="0.08333" units="cm"/>
      <inkml:brushProperty name="color" value="#ED1C24"/>
      <inkml:brushProperty name="fitToCurve" value="1"/>
    </inkml:brush>
  </inkml:definitions>
  <inkml:trace contextRef="#ctx0" brushRef="#br0">630 1296 584,'-25'30'146,"-17"-17"0,-9 4-151,9-4-9,12 12 0,-15-10 3,2 10 2,-7 0 10,0-2 4,3 7 7,-6-10 2,13 12 4,-5-17-2,20 10 1,-3-17-1,28-8-1,-15 22 1,15-22-1,0 0 1,38 30-2,-13-32 5,30 12-13,10-23-6,45 1 0,28-26 0,62-17 0,48-20 0,57-12 0,56-29 0,49-11 0,36-11 0,20-2 0,-1-3 0,-12 8 0,-24 7 0,-44 3 0,-32 52 0,-80-12-177,-63 23-13,-65 7-2,-49 17 3,-51 11-3</inkml:trace>
</inkml:ink>
</file>

<file path=ppt/ink/ink2.xml><?xml version="1.0" encoding="utf-8"?>
<inkml:ink xmlns:inkml="http://www.w3.org/2003/InkML">
  <inkml:definitions>
    <inkml:context xml:id="ctx0">
      <inkml:inkSource xml:id="inkSrc0">
        <inkml:traceFormat>
          <inkml:channel name="X" type="integer" max="25632" units="cm"/>
          <inkml:channel name="Y" type="integer" max="14418" units="cm"/>
          <inkml:channel name="F" type="integer" max="1023" units="dev"/>
        </inkml:traceFormat>
        <inkml:channelProperties>
          <inkml:channelProperty channel="X" name="resolution" value="1000.07806" units="1/cm"/>
          <inkml:channelProperty channel="Y" name="resolution" value="1000.55518" units="1/cm"/>
          <inkml:channelProperty channel="F" name="resolution" value="0" units="1/dev"/>
        </inkml:channelProperties>
      </inkml:inkSource>
      <inkml:timestamp xml:id="ts0" timeString="2014-04-21T13:58:52.984"/>
    </inkml:context>
    <inkml:brush xml:id="br0">
      <inkml:brushProperty name="width" value="0.08333" units="cm"/>
      <inkml:brushProperty name="height" value="0.08333" units="cm"/>
      <inkml:brushProperty name="color" value="#ED1C24"/>
      <inkml:brushProperty name="fitToCurve" value="1"/>
    </inkml:brush>
  </inkml:definitions>
  <inkml:trace contextRef="#ctx0" brushRef="#br0">-25 2078 579,'-23'2'170,"23"-2"4,0 0-93,43-50-62,47 15-19,38-23 0,57-4 0,53-26 0,70-10 0,47-9 0,56-11 0,37-7 0,25-8 0,13-2 0,-6-15 0,1 22 0,-58-29-138,-10 1-51,-55-6 1,-50 1-2,-57 4 5</inkml:trace>
</inkml:ink>
</file>

<file path=ppt/ink/ink3.xml><?xml version="1.0" encoding="utf-8"?>
<inkml:ink xmlns:inkml="http://www.w3.org/2003/InkML">
  <inkml:definitions>
    <inkml:context xml:id="ctx0">
      <inkml:inkSource xml:id="inkSrc0">
        <inkml:traceFormat>
          <inkml:channel name="X" type="integer" max="25632" units="cm"/>
          <inkml:channel name="Y" type="integer" max="14418" units="cm"/>
          <inkml:channel name="F" type="integer" max="1023" units="dev"/>
        </inkml:traceFormat>
        <inkml:channelProperties>
          <inkml:channelProperty channel="X" name="resolution" value="1000.07806" units="1/cm"/>
          <inkml:channelProperty channel="Y" name="resolution" value="1000.55518" units="1/cm"/>
          <inkml:channelProperty channel="F" name="resolution" value="0" units="1/dev"/>
        </inkml:channelProperties>
      </inkml:inkSource>
      <inkml:timestamp xml:id="ts0" timeString="2014-04-21T13:59:09.534"/>
    </inkml:context>
    <inkml:brush xml:id="br0">
      <inkml:brushProperty name="width" value="0.08333" units="cm"/>
      <inkml:brushProperty name="height" value="0.08333" units="cm"/>
      <inkml:brushProperty name="color" value="#ED1C24"/>
      <inkml:brushProperty name="fitToCurve" value="1"/>
    </inkml:brush>
  </inkml:definitions>
  <inkml:trace contextRef="#ctx0" brushRef="#br0">186 132 363,'-22'15'130,"-26"-28"-3,48 13-62,-38 0-55,11-2 5,27 2-2,-33 2 5,33-2 3,-25-2 3,25 2 0,0 0 2,0 0-4,-30-15 0,30 15-3,0 0-2,0 0-3,0 0-2,0 0-4,0 0-2,0 0-3,0 0-2,0 0 0,0 0-1,0 0 1,0 0 1,0 0-1,0 0 2,0 0 0,0 0 0,33 7 2,-33-7-1,42 15 0,-17-7 2,10 5 0,11-3-1,4 2 1,12-7-1,16 5 2,9-5-6,21 0-1,17-2 0,20-6 0,13-2 0,40 3 0,12-11 0,28 3 0,17-10 0,16 2 0,12-4 0,12 2 0,8 0 0,-15-3 0,-3 8 0,-7 3 0,-5 2 0,-10 5 0,-15 0 0,-10 2 0,-11 1 0,-9-1 0,-10 1 0,-13 4 0,-17 1 0,-10-1 0,-11 1 0,-14-3 0,-15 2 0,-16 3 0,-16-2 0,-16-3 0,-20 2 0,-13 1 0,-12-1 0,-10 3 0,-25-5 0,23 10 0,-23-10 0,0 0 0,0 0 0,0 0 0,0 0 0,0 0 0,0 0 0,23 10 0,-23-10 0,0 0 0,0 0 0,0 0 0,0 0 0,0 0 0,0 0 0,0 0 0,0 0 0,0 0 0,0 0 0,0 0 0,0 0 0,0 0 0,0 0 0,0 0 0,30 13-13,-55-36-101,25 23-60,0 0-7,0 0 9,5-32-6,-5 32 9</inkml:trace>
</inkml:ink>
</file>

<file path=ppt/notesMasters/_rels/notes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solidFill>
                  <a:schemeClr val="bg1">
                    <a:lumMod val="65000"/>
                  </a:schemeClr>
                </a:solidFill>
                <a:latin typeface="Tahoma" pitchFamily="34" charset="0"/>
                <a:ea typeface="Tahoma" pitchFamily="34" charset="0"/>
                <a:cs typeface="Tahoma" pitchFamily="34" charset="0"/>
              </a:defRPr>
            </a:lvl1pPr>
          </a:lstStyle>
          <a:p>
            <a:fld id="{92715C0D-0E45-40B4-BE1B-664AAA8E6B7F}" type="datetimeFigureOut">
              <a:rPr lang="en-US" smtClean="0"/>
              <a:pPr/>
              <a:t>5/31/2014</a:t>
            </a:fld>
            <a:endParaRPr lang="en-US" dirty="0"/>
          </a:p>
        </p:txBody>
      </p:sp>
      <p:sp>
        <p:nvSpPr>
          <p:cNvPr id="4" name="Slide Image Placeholder 3"/>
          <p:cNvSpPr>
            <a:spLocks noGrp="1" noRot="1" noChangeAspect="1"/>
          </p:cNvSpPr>
          <p:nvPr>
            <p:ph type="sldImg" idx="2"/>
          </p:nvPr>
        </p:nvSpPr>
        <p:spPr>
          <a:xfrm>
            <a:off x="1181100" y="895350"/>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648200"/>
            <a:ext cx="5608320" cy="3950970"/>
          </a:xfrm>
          <a:prstGeom prst="rect">
            <a:avLst/>
          </a:prstGeom>
        </p:spPr>
        <p:txBody>
          <a:bodyPr vert="horz" lIns="93177" tIns="46589" rIns="93177" bIns="465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solidFill>
                  <a:schemeClr val="bg1">
                    <a:lumMod val="65000"/>
                  </a:schemeClr>
                </a:solidFill>
                <a:latin typeface="Tahoma" pitchFamily="34" charset="0"/>
                <a:ea typeface="Tahoma" pitchFamily="34" charset="0"/>
                <a:cs typeface="Tahoma" pitchFamily="34" charset="0"/>
              </a:defRPr>
            </a:lvl1pPr>
          </a:lstStyle>
          <a:p>
            <a:r>
              <a:rPr lang="en-US" dirty="0" smtClean="0"/>
              <a:t>Distribution Statement</a:t>
            </a: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solidFill>
                  <a:schemeClr val="bg1">
                    <a:lumMod val="65000"/>
                  </a:schemeClr>
                </a:solidFill>
                <a:latin typeface="Tahoma" pitchFamily="34" charset="0"/>
                <a:ea typeface="Tahoma" pitchFamily="34" charset="0"/>
                <a:cs typeface="Tahoma" pitchFamily="34" charset="0"/>
              </a:defRPr>
            </a:lvl1pPr>
          </a:lstStyle>
          <a:p>
            <a:fld id="{639B577F-6036-4BCD-9021-A736CBC28733}" type="slidenum">
              <a:rPr lang="en-US" smtClean="0"/>
              <a:pPr/>
              <a:t>‹#›</a:t>
            </a:fld>
            <a:endParaRPr lang="en-US" dirty="0"/>
          </a:p>
        </p:txBody>
      </p:sp>
      <p:pic>
        <p:nvPicPr>
          <p:cNvPr id="8" name="Picture 6" descr="TITLE-HEADER LOGO.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5787" y="-77470"/>
            <a:ext cx="1582209" cy="10845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18633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itchFamily="34" charset="0"/>
        <a:ea typeface="Tahoma" pitchFamily="34" charset="0"/>
        <a:cs typeface="Tahoma" pitchFamily="34" charset="0"/>
      </a:defRPr>
    </a:lvl1pPr>
    <a:lvl2pPr marL="457200" algn="l" defTabSz="914400" rtl="0" eaLnBrk="1" latinLnBrk="0" hangingPunct="1">
      <a:defRPr sz="1200" kern="1200">
        <a:solidFill>
          <a:schemeClr val="tx1"/>
        </a:solidFill>
        <a:latin typeface="Tahoma" pitchFamily="34" charset="0"/>
        <a:ea typeface="Tahoma" pitchFamily="34" charset="0"/>
        <a:cs typeface="Tahoma" pitchFamily="34" charset="0"/>
      </a:defRPr>
    </a:lvl2pPr>
    <a:lvl3pPr marL="914400" algn="l" defTabSz="914400" rtl="0" eaLnBrk="1" latinLnBrk="0" hangingPunct="1">
      <a:defRPr sz="1200" kern="1200">
        <a:solidFill>
          <a:schemeClr val="tx1"/>
        </a:solidFill>
        <a:latin typeface="Tahoma" pitchFamily="34" charset="0"/>
        <a:ea typeface="Tahoma" pitchFamily="34" charset="0"/>
        <a:cs typeface="Tahoma" pitchFamily="34" charset="0"/>
      </a:defRPr>
    </a:lvl3pPr>
    <a:lvl4pPr marL="1371600" algn="l" defTabSz="914400" rtl="0" eaLnBrk="1" latinLnBrk="0" hangingPunct="1">
      <a:defRPr sz="1200" kern="1200">
        <a:solidFill>
          <a:schemeClr val="tx1"/>
        </a:solidFill>
        <a:latin typeface="Tahoma" pitchFamily="34" charset="0"/>
        <a:ea typeface="Tahoma" pitchFamily="34" charset="0"/>
        <a:cs typeface="Tahoma" pitchFamily="34" charset="0"/>
      </a:defRPr>
    </a:lvl4pPr>
    <a:lvl5pPr marL="1828800" algn="l" defTabSz="914400" rtl="0" eaLnBrk="1" latinLnBrk="0" hangingPunct="1">
      <a:defRPr sz="1200" kern="1200">
        <a:solidFill>
          <a:schemeClr val="tx1"/>
        </a:solidFill>
        <a:latin typeface="Tahoma" pitchFamily="34" charset="0"/>
        <a:ea typeface="Tahoma" pitchFamily="34" charset="0"/>
        <a:cs typeface="Tahom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ature.com.libproxy.mit.edu/nature/journal/v456/n7221/full/nature07389.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a:normAutofit/>
          </a:bodyPr>
          <a:lstStyle/>
          <a:p>
            <a:pPr defTabSz="915530"/>
            <a:r>
              <a:rPr lang="en-US" dirty="0" smtClean="0">
                <a:latin typeface="Tahoma" pitchFamily="84" charset="0"/>
                <a:ea typeface="ＭＳ Ｐゴシック" pitchFamily="84" charset="-128"/>
                <a:cs typeface="ＭＳ Ｐゴシック" pitchFamily="84" charset="-128"/>
              </a:rPr>
              <a:t>To create</a:t>
            </a:r>
            <a:r>
              <a:rPr lang="en-US" baseline="0" dirty="0" smtClean="0">
                <a:latin typeface="Tahoma" pitchFamily="84" charset="0"/>
                <a:ea typeface="ＭＳ Ｐゴシック" pitchFamily="84" charset="-128"/>
                <a:cs typeface="ＭＳ Ｐゴシック" pitchFamily="84" charset="-128"/>
              </a:rPr>
              <a:t> any one of these products is a </a:t>
            </a:r>
            <a:r>
              <a:rPr lang="en-US" baseline="0" dirty="0" err="1" smtClean="0">
                <a:latin typeface="Tahoma" pitchFamily="84" charset="0"/>
                <a:ea typeface="ＭＳ Ｐゴシック" pitchFamily="84" charset="-128"/>
                <a:cs typeface="ＭＳ Ｐゴシック" pitchFamily="84" charset="-128"/>
              </a:rPr>
              <a:t>darpa</a:t>
            </a:r>
            <a:r>
              <a:rPr lang="en-US" baseline="0" dirty="0" smtClean="0">
                <a:latin typeface="Tahoma" pitchFamily="84" charset="0"/>
                <a:ea typeface="ＭＳ Ｐゴシック" pitchFamily="84" charset="-128"/>
                <a:cs typeface="ＭＳ Ｐゴシック" pitchFamily="84" charset="-128"/>
              </a:rPr>
              <a:t> hard efforts—and the next one would be just as challenging—whether it is a new fuel or chemical or material. This is not a path to success. My goal is to move upstream, to develop the tools and technologies to enable the engineering of biology, so that we understand how create a system to engineer that product</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Biology gives</a:t>
            </a:r>
            <a:r>
              <a:rPr lang="en-US" baseline="0" dirty="0" smtClean="0"/>
              <a:t> us flexibility, access to complex chemistries, and efficient production</a:t>
            </a:r>
          </a:p>
          <a:p>
            <a:r>
              <a:rPr lang="en-US" baseline="0" dirty="0" smtClean="0"/>
              <a:t>Harness and expand the machinery of biology to use as a new manufacturing platform – enabling rapid production of new materials and biological functionalities in a strategic, sustainable and agile manner</a:t>
            </a:r>
          </a:p>
          <a:p>
            <a:pPr defTabSz="915530"/>
            <a:endParaRPr lang="en-US" dirty="0" smtClean="0">
              <a:latin typeface="Tahoma" pitchFamily="84" charset="0"/>
              <a:ea typeface="ＭＳ Ｐゴシック" pitchFamily="84" charset="-128"/>
              <a:cs typeface="ＭＳ Ｐゴシック" pitchFamily="84" charset="-128"/>
            </a:endParaRPr>
          </a:p>
          <a:p>
            <a:pPr defTabSz="915530"/>
            <a:r>
              <a:rPr lang="en-US" dirty="0" smtClean="0"/>
              <a:t>as industrial production processes, such as biofuel and materials production, engage biological organisms, it might be possible to engineer smarter strains that, like macroscopic production facilities, have cellular control systems that monitor external and internal states to optimize production. This may be particularly crucial as we use fermentation organisms such as yeast to produce a wide range of materials that may have toxic effects.</a:t>
            </a:r>
            <a:endParaRPr lang="en-US" dirty="0" smtClean="0">
              <a:latin typeface="Tahoma" pitchFamily="84" charset="0"/>
              <a:ea typeface="ＭＳ Ｐゴシック" pitchFamily="84" charset="-128"/>
              <a:cs typeface="ＭＳ Ｐゴシック" pitchFamily="84" charset="-128"/>
            </a:endParaRPr>
          </a:p>
        </p:txBody>
      </p:sp>
      <p:sp>
        <p:nvSpPr>
          <p:cNvPr id="31747" name="Date Placeholder 3"/>
          <p:cNvSpPr>
            <a:spLocks noGrp="1"/>
          </p:cNvSpPr>
          <p:nvPr>
            <p:ph type="dt" sz="quarter" idx="1"/>
          </p:nvPr>
        </p:nvSpPr>
        <p:spPr bwMode="auto">
          <a:noFill/>
          <a:ln>
            <a:miter lim="800000"/>
            <a:headEnd/>
            <a:tailEnd/>
          </a:ln>
        </p:spPr>
        <p:txBody>
          <a:bodyPr/>
          <a:lstStyle/>
          <a:p>
            <a:fld id="{B83438F5-EF14-49FF-8DD7-39828B7C8CF1}" type="datetime1">
              <a:rPr lang="en-US" smtClean="0">
                <a:solidFill>
                  <a:prstClr val="black"/>
                </a:solidFill>
                <a:latin typeface="Tahoma" pitchFamily="84" charset="0"/>
                <a:ea typeface="ＭＳ Ｐゴシック" pitchFamily="84" charset="-128"/>
                <a:cs typeface="ＭＳ Ｐゴシック" pitchFamily="84" charset="-128"/>
              </a:rPr>
              <a:pPr/>
              <a:t>5/31/2014</a:t>
            </a:fld>
            <a:endParaRPr lang="en-US" smtClean="0">
              <a:solidFill>
                <a:prstClr val="black"/>
              </a:solidFill>
              <a:latin typeface="Tahoma" pitchFamily="84" charset="0"/>
              <a:ea typeface="ＭＳ Ｐゴシック" pitchFamily="84" charset="-128"/>
              <a:cs typeface="ＭＳ Ｐゴシック" pitchFamily="84" charset="-128"/>
            </a:endParaRPr>
          </a:p>
        </p:txBody>
      </p:sp>
      <p:sp>
        <p:nvSpPr>
          <p:cNvPr id="31748" name="Slide Number Placeholder 4"/>
          <p:cNvSpPr>
            <a:spLocks noGrp="1"/>
          </p:cNvSpPr>
          <p:nvPr>
            <p:ph type="sldNum" sz="quarter" idx="5"/>
          </p:nvPr>
        </p:nvSpPr>
        <p:spPr bwMode="auto">
          <a:noFill/>
          <a:ln>
            <a:miter lim="800000"/>
            <a:headEnd/>
            <a:tailEnd/>
          </a:ln>
        </p:spPr>
        <p:txBody>
          <a:bodyPr/>
          <a:lstStyle/>
          <a:p>
            <a:fld id="{9B8427B8-EEC6-45F3-958C-9289757B29D9}" type="slidenum">
              <a:rPr lang="en-US" smtClean="0">
                <a:solidFill>
                  <a:prstClr val="black"/>
                </a:solidFill>
                <a:latin typeface="Tahoma" pitchFamily="84" charset="0"/>
                <a:ea typeface="ＭＳ Ｐゴシック" pitchFamily="84" charset="-128"/>
                <a:cs typeface="ＭＳ Ｐゴシック" pitchFamily="84" charset="-128"/>
              </a:rPr>
              <a:pPr/>
              <a:t>2</a:t>
            </a:fld>
            <a:endParaRPr lang="en-US" smtClean="0">
              <a:solidFill>
                <a:prstClr val="black"/>
              </a:solidFill>
              <a:latin typeface="Tahoma" pitchFamily="84" charset="0"/>
              <a:ea typeface="ＭＳ Ｐゴシック" pitchFamily="84" charset="-128"/>
              <a:cs typeface="ＭＳ Ｐゴシック"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baseline="0" dirty="0" smtClean="0"/>
          </a:p>
          <a:p>
            <a:pPr marL="228943" indent="-228943">
              <a:buAutoNum type="arabicPeriod"/>
            </a:pPr>
            <a:endParaRPr lang="en-US" dirty="0"/>
          </a:p>
        </p:txBody>
      </p:sp>
      <p:sp>
        <p:nvSpPr>
          <p:cNvPr id="4" name="Date Placeholder 3"/>
          <p:cNvSpPr>
            <a:spLocks noGrp="1"/>
          </p:cNvSpPr>
          <p:nvPr>
            <p:ph type="dt" idx="10"/>
          </p:nvPr>
        </p:nvSpPr>
        <p:spPr/>
        <p:txBody>
          <a:bodyPr/>
          <a:lstStyle/>
          <a:p>
            <a:pPr>
              <a:defRPr/>
            </a:pPr>
            <a:fld id="{08E81357-6075-4E49-91D9-99646985DC8C}" type="datetime1">
              <a:rPr lang="en-US" smtClean="0"/>
              <a:pPr>
                <a:defRPr/>
              </a:pPr>
              <a:t>5/31/2014</a:t>
            </a:fld>
            <a:endParaRPr lang="en-US"/>
          </a:p>
        </p:txBody>
      </p:sp>
      <p:sp>
        <p:nvSpPr>
          <p:cNvPr id="5" name="Slide Number Placeholder 4"/>
          <p:cNvSpPr>
            <a:spLocks noGrp="1"/>
          </p:cNvSpPr>
          <p:nvPr>
            <p:ph type="sldNum" sz="quarter" idx="11"/>
          </p:nvPr>
        </p:nvSpPr>
        <p:spPr/>
        <p:txBody>
          <a:bodyPr/>
          <a:lstStyle/>
          <a:p>
            <a:pPr>
              <a:defRPr/>
            </a:pPr>
            <a:fld id="{33CD37DF-B8D2-41E5-9734-A3DCB4EC1368}"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so this is where we are at today</a:t>
            </a:r>
          </a:p>
          <a:p>
            <a:r>
              <a:rPr lang="en-US" dirty="0" smtClean="0"/>
              <a:t>We have</a:t>
            </a:r>
            <a:r>
              <a:rPr lang="en-US" baseline="0" dirty="0" smtClean="0"/>
              <a:t> the ability to read the genetic code of nearly any organism</a:t>
            </a:r>
          </a:p>
          <a:p>
            <a:r>
              <a:rPr lang="en-US" baseline="0" dirty="0" smtClean="0"/>
              <a:t>We can construct genes and genomes</a:t>
            </a:r>
          </a:p>
          <a:p>
            <a:r>
              <a:rPr lang="en-US" baseline="0" dirty="0" smtClean="0"/>
              <a:t>But we can barely build a working system of any complexity</a:t>
            </a:r>
          </a:p>
          <a:p>
            <a:endParaRPr lang="en-US" baseline="0" dirty="0" smtClean="0"/>
          </a:p>
          <a:p>
            <a:r>
              <a:rPr lang="en-US" baseline="0" dirty="0" smtClean="0"/>
              <a:t>Then we talk about how the same thing happened with ICs, and VLSI saved the day.  </a:t>
            </a:r>
          </a:p>
          <a:p>
            <a:r>
              <a:rPr lang="en-US" baseline="0" dirty="0" smtClean="0"/>
              <a:t>So our program is going to be about bringing engineering to biology in a tangible fashion. </a:t>
            </a:r>
          </a:p>
          <a:p>
            <a:endParaRPr lang="en-US" dirty="0"/>
          </a:p>
        </p:txBody>
      </p:sp>
      <p:sp>
        <p:nvSpPr>
          <p:cNvPr id="4" name="Slide Number Placeholder 3"/>
          <p:cNvSpPr>
            <a:spLocks noGrp="1"/>
          </p:cNvSpPr>
          <p:nvPr>
            <p:ph type="sldNum" sz="quarter" idx="10"/>
          </p:nvPr>
        </p:nvSpPr>
        <p:spPr/>
        <p:txBody>
          <a:bodyPr/>
          <a:lstStyle/>
          <a:p>
            <a:fld id="{639B577F-6036-4BCD-9021-A736CBC28733}"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lang="en-US" b="1" dirty="0" smtClean="0"/>
              <a:t>Parallels</a:t>
            </a:r>
          </a:p>
          <a:p>
            <a:pPr marL="0" marR="0" lvl="0" indent="0" algn="l" defTabSz="914400" rtl="0" eaLnBrk="1" fontAlgn="base" latinLnBrk="0" hangingPunct="1">
              <a:lnSpc>
                <a:spcPct val="100000"/>
              </a:lnSpc>
              <a:spcBef>
                <a:spcPct val="0"/>
              </a:spcBef>
              <a:spcAft>
                <a:spcPts val="600"/>
              </a:spcAft>
              <a:buClrTx/>
              <a:buSzTx/>
              <a:buFontTx/>
              <a:buNone/>
              <a:tabLst/>
            </a:pPr>
            <a:r>
              <a:rPr lang="en-US" sz="1200" dirty="0" smtClean="0">
                <a:ea typeface="Calibri" pitchFamily="34" charset="0"/>
                <a:cs typeface="Times New Roman" pitchFamily="18" charset="0"/>
              </a:rPr>
              <a:t>1. L</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ooming complexity issues—particularly a problem for defense systems that needed more complex IC</a:t>
            </a:r>
          </a:p>
          <a:p>
            <a:pPr marL="233363" marR="0" lvl="0" indent="-233363" algn="l" defTabSz="914400" rtl="0" eaLnBrk="1" fontAlgn="base" latinLnBrk="0" hangingPunct="1">
              <a:lnSpc>
                <a:spcPct val="100000"/>
              </a:lnSpc>
              <a:spcBef>
                <a:spcPct val="0"/>
              </a:spcBef>
              <a:spcAft>
                <a:spcPts val="600"/>
              </a:spcAft>
              <a:buClrTx/>
              <a:buSzTx/>
              <a:buFontTx/>
              <a:buNone/>
              <a:tabLst/>
            </a:pPr>
            <a:r>
              <a:rPr lang="en-US" sz="1200" dirty="0" smtClean="0">
                <a:ea typeface="Calibri" pitchFamily="34" charset="0"/>
                <a:cs typeface="Times New Roman" pitchFamily="18" charset="0"/>
              </a:rPr>
              <a:t>2. I</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nability</a:t>
            </a:r>
            <a:r>
              <a:rPr kumimoji="0" lang="en-US" sz="1200" b="0" i="0" u="none" strike="noStrike" cap="none" normalizeH="0" dirty="0" smtClean="0">
                <a:ln>
                  <a:noFill/>
                </a:ln>
                <a:solidFill>
                  <a:schemeClr val="tx1"/>
                </a:solidFill>
                <a:effectLst/>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using current methods to explore even the tiniest fraction of the opportunity —space opened up by improvements in fabrication tech.</a:t>
            </a:r>
            <a:endParaRPr kumimoji="0" lang="en-US" sz="1200" b="0" i="0" u="none" strike="noStrike" cap="none" normalizeH="0" baseline="0" dirty="0" smtClean="0">
              <a:ln>
                <a:noFill/>
              </a:ln>
              <a:solidFill>
                <a:schemeClr val="tx1"/>
              </a:solidFill>
              <a:effectLst/>
            </a:endParaRPr>
          </a:p>
          <a:p>
            <a:endParaRPr lang="en-US" dirty="0" smtClean="0"/>
          </a:p>
          <a:p>
            <a:r>
              <a:rPr lang="en-US" dirty="0" smtClean="0"/>
              <a:t>What is the implementation</a:t>
            </a:r>
            <a:r>
              <a:rPr lang="en-US" baseline="0" dirty="0" smtClean="0"/>
              <a:t> of these principles for biological engineering?</a:t>
            </a:r>
          </a:p>
          <a:p>
            <a:endParaRPr lang="en-US" dirty="0" smtClean="0"/>
          </a:p>
          <a:p>
            <a:r>
              <a:rPr lang="en-US" dirty="0" smtClean="0"/>
              <a:t>Design Principles:</a:t>
            </a:r>
            <a:r>
              <a:rPr lang="en-US" baseline="0" dirty="0" smtClean="0"/>
              <a:t> Technical and Structural</a:t>
            </a:r>
            <a:endParaRPr lang="en-US" dirty="0" smtClean="0"/>
          </a:p>
          <a:p>
            <a:endParaRPr lang="en-US" dirty="0" smtClean="0"/>
          </a:p>
          <a:p>
            <a:r>
              <a:rPr lang="en-US" dirty="0" smtClean="0"/>
              <a:t>Then</a:t>
            </a:r>
            <a:r>
              <a:rPr lang="en-US" baseline="0" dirty="0" smtClean="0"/>
              <a:t> (design automation): – Software (yeah right)? – Computers were primitive so how much could they really help??</a:t>
            </a:r>
          </a:p>
          <a:p>
            <a:r>
              <a:rPr lang="en-US" baseline="0" dirty="0" smtClean="0"/>
              <a:t>HW design automation – largely done by hand</a:t>
            </a:r>
          </a:p>
          <a:p>
            <a:r>
              <a:rPr lang="en-US" sz="1200" dirty="0" smtClean="0"/>
              <a:t>2,300 transistors</a:t>
            </a:r>
          </a:p>
          <a:p>
            <a:r>
              <a:rPr lang="en-US" sz="1200" dirty="0" smtClean="0"/>
              <a:t>10 microns</a:t>
            </a:r>
          </a:p>
          <a:p>
            <a:r>
              <a:rPr lang="en-US" sz="1200" dirty="0" smtClean="0"/>
              <a:t>740 kHz</a:t>
            </a:r>
          </a:p>
          <a:p>
            <a:r>
              <a:rPr lang="en-US" sz="1200" dirty="0" smtClean="0"/>
              <a:t>46 Instructions</a:t>
            </a:r>
          </a:p>
          <a:p>
            <a:endParaRPr lang="en-US" sz="1200" dirty="0" smtClean="0"/>
          </a:p>
          <a:p>
            <a:r>
              <a:rPr lang="en-US" i="1" dirty="0" smtClean="0"/>
              <a:t>S. </a:t>
            </a:r>
            <a:r>
              <a:rPr lang="en-US" i="1" dirty="0" err="1" smtClean="0"/>
              <a:t>cerevisiae</a:t>
            </a:r>
            <a:r>
              <a:rPr lang="en-US" dirty="0" smtClean="0"/>
              <a:t>, into which they engineered 1) a </a:t>
            </a:r>
            <a:r>
              <a:rPr lang="en-US" dirty="0" err="1" smtClean="0"/>
              <a:t>mevalonate</a:t>
            </a:r>
            <a:r>
              <a:rPr lang="en-US" dirty="0" smtClean="0"/>
              <a:t> pathway engineered to increase yield of </a:t>
            </a:r>
            <a:r>
              <a:rPr lang="en-US" dirty="0" err="1" smtClean="0"/>
              <a:t>farnesyl</a:t>
            </a:r>
            <a:r>
              <a:rPr lang="en-US" dirty="0" smtClean="0"/>
              <a:t> pyrophosphate, 2) the </a:t>
            </a:r>
            <a:r>
              <a:rPr lang="en-US" dirty="0" err="1" smtClean="0"/>
              <a:t>amorphadiene</a:t>
            </a:r>
            <a:r>
              <a:rPr lang="en-US" dirty="0" smtClean="0"/>
              <a:t> </a:t>
            </a:r>
            <a:r>
              <a:rPr lang="en-US" dirty="0" err="1" smtClean="0"/>
              <a:t>synthase</a:t>
            </a:r>
            <a:r>
              <a:rPr lang="en-US" dirty="0" smtClean="0"/>
              <a:t> gene, and 3) a novel </a:t>
            </a:r>
            <a:r>
              <a:rPr lang="en-US" dirty="0" err="1" smtClean="0"/>
              <a:t>cytochrome</a:t>
            </a:r>
            <a:r>
              <a:rPr lang="en-US" dirty="0" smtClean="0"/>
              <a:t> P450 </a:t>
            </a:r>
            <a:r>
              <a:rPr lang="en-US" dirty="0" err="1" smtClean="0"/>
              <a:t>monooxygenase</a:t>
            </a:r>
            <a:r>
              <a:rPr lang="en-US" dirty="0" smtClean="0"/>
              <a:t>. </a:t>
            </a:r>
            <a:endParaRPr lang="en-US" sz="1200" dirty="0" smtClean="0"/>
          </a:p>
          <a:p>
            <a:endParaRPr lang="en-US" sz="1200" dirty="0" smtClean="0"/>
          </a:p>
          <a:p>
            <a:r>
              <a:rPr lang="en-US" dirty="0" smtClean="0"/>
              <a:t>dual-feedback oscillator. A hybrid promoter </a:t>
            </a:r>
            <a:r>
              <a:rPr lang="en-US" dirty="0" err="1" smtClean="0"/>
              <a:t>p</a:t>
            </a:r>
            <a:r>
              <a:rPr lang="en-US" baseline="-25000" dirty="0" err="1" smtClean="0"/>
              <a:t>lac</a:t>
            </a:r>
            <a:r>
              <a:rPr lang="en-US" baseline="-25000" dirty="0" smtClean="0"/>
              <a:t>/ara-1</a:t>
            </a:r>
            <a:r>
              <a:rPr lang="en-US" dirty="0" smtClean="0"/>
              <a:t> drives transcription of </a:t>
            </a:r>
            <a:r>
              <a:rPr lang="en-US" i="1" dirty="0" err="1" smtClean="0"/>
              <a:t>araC</a:t>
            </a:r>
            <a:r>
              <a:rPr lang="en-US" dirty="0" smtClean="0"/>
              <a:t> and </a:t>
            </a:r>
            <a:r>
              <a:rPr lang="en-US" i="1" dirty="0" err="1" smtClean="0"/>
              <a:t>lacI</a:t>
            </a:r>
            <a:r>
              <a:rPr lang="en-US" dirty="0" smtClean="0"/>
              <a:t>, forming positive and negative feedback loops.</a:t>
            </a:r>
          </a:p>
          <a:p>
            <a:r>
              <a:rPr lang="en-US" dirty="0" smtClean="0"/>
              <a:t>The dual-feedback oscillator circuit was constructed by placing </a:t>
            </a:r>
            <a:r>
              <a:rPr lang="en-US" i="1" dirty="0" err="1" smtClean="0"/>
              <a:t>araC</a:t>
            </a:r>
            <a:r>
              <a:rPr lang="en-US" dirty="0" smtClean="0"/>
              <a:t>, </a:t>
            </a:r>
            <a:r>
              <a:rPr lang="en-US" i="1" dirty="0" err="1" smtClean="0"/>
              <a:t>lacI</a:t>
            </a:r>
            <a:r>
              <a:rPr lang="en-US" dirty="0" smtClean="0"/>
              <a:t> and </a:t>
            </a:r>
            <a:r>
              <a:rPr lang="en-US" i="1" dirty="0" err="1" smtClean="0"/>
              <a:t>yemGFP</a:t>
            </a:r>
            <a:r>
              <a:rPr lang="en-US" dirty="0" smtClean="0"/>
              <a:t> under the control of the hybrid </a:t>
            </a:r>
            <a:r>
              <a:rPr lang="en-US" dirty="0" err="1" smtClean="0"/>
              <a:t>p</a:t>
            </a:r>
            <a:r>
              <a:rPr lang="en-US" baseline="-25000" dirty="0" err="1" smtClean="0"/>
              <a:t>lac</a:t>
            </a:r>
            <a:r>
              <a:rPr lang="en-US" baseline="-25000" dirty="0" smtClean="0"/>
              <a:t>/ara-1</a:t>
            </a:r>
            <a:r>
              <a:rPr lang="en-US" dirty="0" smtClean="0"/>
              <a:t> promoter</a:t>
            </a:r>
            <a:r>
              <a:rPr lang="en-US" baseline="30000" dirty="0" smtClean="0">
                <a:hlinkClick r:id="rId3"/>
              </a:rPr>
              <a:t>14</a:t>
            </a:r>
            <a:r>
              <a:rPr lang="en-US" dirty="0" smtClean="0"/>
              <a:t> in three separate transcriptional cassettes. An </a:t>
            </a:r>
            <a:r>
              <a:rPr lang="en-US" i="1" dirty="0" err="1" smtClean="0"/>
              <a:t>ssrA</a:t>
            </a:r>
            <a:r>
              <a:rPr lang="en-US" dirty="0" smtClean="0"/>
              <a:t> degradation tag</a:t>
            </a:r>
            <a:r>
              <a:rPr lang="en-US" baseline="30000" dirty="0" smtClean="0">
                <a:hlinkClick r:id="rId3"/>
              </a:rPr>
              <a:t>22</a:t>
            </a:r>
            <a:r>
              <a:rPr lang="en-US" dirty="0" smtClean="0"/>
              <a:t> was added to each gene to decrease protein lifetime and to increase temporal resolution. </a:t>
            </a:r>
            <a:r>
              <a:rPr lang="en-US" sz="1200" dirty="0" smtClean="0"/>
              <a:t>J. </a:t>
            </a:r>
            <a:r>
              <a:rPr lang="en-US" sz="1200" dirty="0" err="1" smtClean="0"/>
              <a:t>Stricker</a:t>
            </a:r>
            <a:r>
              <a:rPr lang="en-US" sz="1200" dirty="0" smtClean="0"/>
              <a:t>, J. Hasty, et al. </a:t>
            </a:r>
            <a:r>
              <a:rPr lang="en-US" sz="1200" baseline="0" dirty="0" smtClean="0"/>
              <a:t> </a:t>
            </a:r>
            <a:r>
              <a:rPr lang="en-US" sz="1200" dirty="0" smtClean="0"/>
              <a:t>Nature 456, 2008</a:t>
            </a:r>
          </a:p>
          <a:p>
            <a:endParaRPr lang="en-US" dirty="0"/>
          </a:p>
        </p:txBody>
      </p:sp>
      <p:sp>
        <p:nvSpPr>
          <p:cNvPr id="4" name="Slide Number Placeholder 3"/>
          <p:cNvSpPr>
            <a:spLocks noGrp="1"/>
          </p:cNvSpPr>
          <p:nvPr>
            <p:ph type="sldNum" sz="quarter" idx="10"/>
          </p:nvPr>
        </p:nvSpPr>
        <p:spPr/>
        <p:txBody>
          <a:bodyPr/>
          <a:lstStyle/>
          <a:p>
            <a:fld id="{9A7E02C4-4D42-44B4-9CC9-45EE33754746}"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SIMPLIFICATION—how</a:t>
            </a:r>
            <a:r>
              <a:rPr lang="en-US" baseline="0" dirty="0" smtClean="0"/>
              <a:t> to make the challenge of designing and building increasingly complex integrated circuits a tractable one. </a:t>
            </a:r>
            <a:r>
              <a:rPr lang="en-US" dirty="0" smtClean="0"/>
              <a:t>The term Mead &amp; Conway revolution stands for the VLSI design revolution which had an impact by a worldwide restructuring of academic education, and by being the breeding ground for new kinds of industries based on microelectronics application. Early in the commercialization integrated circuits, when chips had hundreds of transistors or less, microchip design was performed primarily by industry and co-located with manufacturing. Design knowledge was largely proprietary and the universities fell behind in their capability to design such systems Prior to 1978, the electronic layout of a circuit</a:t>
            </a:r>
            <a:r>
              <a:rPr lang="en-US" baseline="0" dirty="0" smtClean="0"/>
              <a:t> was dependent on the processes and instrumentation used to produce the physical circuit Lots of resistance to VLSI that effective design depended on intimate knowledge of silicon processing.</a:t>
            </a:r>
            <a:endParaRPr lang="en-US" dirty="0" smtClean="0"/>
          </a:p>
          <a:p>
            <a:endParaRPr lang="en-US" dirty="0" smtClean="0"/>
          </a:p>
          <a:p>
            <a:endParaRPr lang="it-IT"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while synthetic biology has brought a welcome injection of rigorous engineering principles to biology, including hierarchical abstractions, computer-aided design (CAD), and interoperable parts, biological mechanisms also offer some distinctive qualities of their own—a handful of underexploited strategies previously rare in engineering fields, such as replication at low cost and natural selection.</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Tahoma"/>
                <a:cs typeface="Tahoma"/>
              </a:rPr>
              <a:t>Abstraction: </a:t>
            </a:r>
            <a:r>
              <a:rPr lang="en-US" sz="1200" dirty="0" smtClean="0"/>
              <a:t>IC complexity outstrips human designers’ ability to operate at the individual device-level, move to high-level (hierarchical) system architecture. No</a:t>
            </a:r>
            <a:r>
              <a:rPr lang="en-US" sz="1200" baseline="0" dirty="0" smtClean="0"/>
              <a:t> longer had to have intimate knowledge of the materials properties and all of the molecular details of the parts. Another abstraction was to formulate circuit design rules that were independent of the actual size of the final object.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Clearly, assembly is different for genetic circuits.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Design rules and tools enabled in-</a:t>
            </a:r>
            <a:r>
              <a:rPr lang="en-US" sz="1200" baseline="0" dirty="0" err="1" smtClean="0"/>
              <a:t>silico</a:t>
            </a:r>
            <a:r>
              <a:rPr lang="en-US" sz="1200" baseline="0" dirty="0" smtClean="0"/>
              <a:t> design and simulating of circuits before ever being fabricated (and independent of the processes)</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it-IT"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Intel Core i7 computer chip</a:t>
            </a:r>
          </a:p>
          <a:p>
            <a:endParaRPr lang="en-US" dirty="0"/>
          </a:p>
        </p:txBody>
      </p:sp>
      <p:sp>
        <p:nvSpPr>
          <p:cNvPr id="4" name="Slide Number Placeholder 3"/>
          <p:cNvSpPr>
            <a:spLocks noGrp="1"/>
          </p:cNvSpPr>
          <p:nvPr>
            <p:ph type="sldNum" sz="quarter" idx="10"/>
          </p:nvPr>
        </p:nvSpPr>
        <p:spPr/>
        <p:txBody>
          <a:bodyPr/>
          <a:lstStyle/>
          <a:p>
            <a:fld id="{639B577F-6036-4BCD-9021-A736CBC28733}"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 Build</a:t>
            </a:r>
            <a:r>
              <a:rPr lang="en-US" baseline="0" dirty="0" smtClean="0"/>
              <a:t> the technology base and infrastructure to go after the transformative applications and open up new frontiers which are inaccessible today.</a:t>
            </a:r>
          </a:p>
          <a:p>
            <a:r>
              <a:rPr lang="en-US" sz="1200" kern="1200" dirty="0" smtClean="0">
                <a:solidFill>
                  <a:schemeClr val="tx1"/>
                </a:solidFill>
                <a:effectLst/>
                <a:latin typeface="Tahoma" pitchFamily="34" charset="0"/>
                <a:ea typeface="Tahoma" pitchFamily="34" charset="0"/>
                <a:cs typeface="Tahoma" pitchFamily="34" charset="0"/>
              </a:rPr>
              <a:t>All of these innovations share an underlying need for rapid prototyping based on a common platform of technologies and capabilities.</a:t>
            </a:r>
          </a:p>
          <a:p>
            <a:r>
              <a:rPr lang="en-US" sz="1200" kern="1200" dirty="0" smtClean="0">
                <a:solidFill>
                  <a:schemeClr val="tx1"/>
                </a:solidFill>
                <a:effectLst/>
                <a:latin typeface="Tahoma" pitchFamily="34" charset="0"/>
                <a:ea typeface="Tahoma" pitchFamily="34" charset="0"/>
                <a:cs typeface="Tahoma" pitchFamily="34" charset="0"/>
              </a:rPr>
              <a:t>first-of-its-kind world class infrastructure </a:t>
            </a:r>
            <a:endParaRPr lang="en-US" dirty="0" smtClean="0"/>
          </a:p>
          <a:p>
            <a:endParaRPr lang="en-US" dirty="0" smtClean="0"/>
          </a:p>
          <a:p>
            <a:r>
              <a:rPr lang="en-US" dirty="0" smtClean="0"/>
              <a:t>Foundries</a:t>
            </a:r>
            <a:r>
              <a:rPr lang="en-US" baseline="0" dirty="0" smtClean="0"/>
              <a:t> with leverage off of success of LF: ATCG program (e.g. new tools to speed D-B-T, making engineering biology more facile, etc..) </a:t>
            </a:r>
          </a:p>
          <a:p>
            <a:r>
              <a:rPr lang="en-US" baseline="0" dirty="0" smtClean="0"/>
              <a:t>Foundries can be leveraged for multiple applications across materials, medicine and sensors</a:t>
            </a:r>
          </a:p>
          <a:p>
            <a:r>
              <a:rPr lang="en-US" baseline="0" dirty="0" smtClean="0"/>
              <a:t>1000 molecules is first application target</a:t>
            </a:r>
          </a:p>
          <a:p>
            <a:r>
              <a:rPr lang="en-US" baseline="0" dirty="0" smtClean="0"/>
              <a:t>Integrate tools and capabilities from ATCG to prove out capabilities in rapid prototyping of biological design. Create foundries with an integrated and modular infrastructure, enabling access to design, fab,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ahoma" pitchFamily="34" charset="0"/>
                <a:ea typeface="Tahoma" pitchFamily="34" charset="0"/>
                <a:cs typeface="Tahoma" pitchFamily="34" charset="0"/>
              </a:rPr>
              <a:t>Access: provide access to SOA </a:t>
            </a:r>
            <a:r>
              <a:rPr lang="en-US" sz="1200" kern="1200" dirty="0" err="1" smtClean="0">
                <a:solidFill>
                  <a:schemeClr val="tx1"/>
                </a:solidFill>
                <a:effectLst/>
                <a:latin typeface="Tahoma" pitchFamily="34" charset="0"/>
                <a:ea typeface="Tahoma" pitchFamily="34" charset="0"/>
                <a:cs typeface="Tahoma" pitchFamily="34" charset="0"/>
              </a:rPr>
              <a:t>prototypoing</a:t>
            </a:r>
            <a:r>
              <a:rPr lang="en-US" sz="1200" kern="1200" dirty="0" smtClean="0">
                <a:solidFill>
                  <a:schemeClr val="tx1"/>
                </a:solidFill>
                <a:effectLst/>
                <a:latin typeface="Tahoma" pitchFamily="34" charset="0"/>
                <a:ea typeface="Tahoma" pitchFamily="34" charset="0"/>
                <a:cs typeface="Tahoma" pitchFamily="34" charset="0"/>
              </a:rPr>
              <a:t> facilities, lower capital costs, move beyond handful of key players.</a:t>
            </a:r>
          </a:p>
          <a:p>
            <a:endParaRPr lang="en-US" baseline="0" dirty="0" smtClean="0"/>
          </a:p>
          <a:p>
            <a:r>
              <a:rPr lang="en-US" baseline="0" dirty="0" smtClean="0"/>
              <a:t>Foundries enable a competitive advantage—this does not exist anywhere else in the world.</a:t>
            </a:r>
          </a:p>
          <a:p>
            <a:r>
              <a:rPr lang="en-US" baseline="0" dirty="0" smtClean="0"/>
              <a:t>Foundries: Broad impact across materials, </a:t>
            </a:r>
            <a:r>
              <a:rPr lang="en-US" baseline="0" dirty="0" err="1" smtClean="0"/>
              <a:t>chem</a:t>
            </a:r>
            <a:r>
              <a:rPr lang="en-US" baseline="0" dirty="0" smtClean="0"/>
              <a:t>, fuels, </a:t>
            </a:r>
            <a:r>
              <a:rPr lang="en-US" baseline="0" dirty="0" err="1" smtClean="0"/>
              <a:t>pharma</a:t>
            </a:r>
            <a:r>
              <a:rPr lang="en-US" baseline="0" dirty="0" smtClean="0"/>
              <a:t>, Ag and sensors.</a:t>
            </a:r>
          </a:p>
          <a:p>
            <a:pPr lvl="0"/>
            <a:r>
              <a:rPr lang="en-US" sz="1200" kern="1200" dirty="0" smtClean="0">
                <a:solidFill>
                  <a:schemeClr val="tx1"/>
                </a:solidFill>
                <a:effectLst/>
                <a:latin typeface="Tahoma" pitchFamily="34" charset="0"/>
                <a:ea typeface="Tahoma" pitchFamily="34" charset="0"/>
                <a:cs typeface="Tahoma" pitchFamily="34" charset="0"/>
              </a:rPr>
              <a:t>Builds new multidisciplinary communities</a:t>
            </a:r>
          </a:p>
          <a:p>
            <a:pPr lvl="0"/>
            <a:r>
              <a:rPr lang="en-US" sz="1200" kern="1200" dirty="0" smtClean="0">
                <a:solidFill>
                  <a:schemeClr val="tx1"/>
                </a:solidFill>
                <a:effectLst/>
                <a:latin typeface="Tahoma" pitchFamily="34" charset="0"/>
                <a:ea typeface="Tahoma" pitchFamily="34" charset="0"/>
                <a:cs typeface="Tahoma" pitchFamily="34" charset="0"/>
              </a:rPr>
              <a:t>Serve as a launch pad for new industries</a:t>
            </a:r>
          </a:p>
          <a:p>
            <a:endParaRPr lang="en-US" baseline="0" dirty="0" smtClean="0"/>
          </a:p>
          <a:p>
            <a:r>
              <a:rPr lang="en-US" baseline="0" dirty="0" smtClean="0"/>
              <a:t>Scale and Access: Enable more people working on the problem, troubleshooting technology, trying new ideas—also leverages our investment.</a:t>
            </a:r>
          </a:p>
          <a:p>
            <a:r>
              <a:rPr lang="en-US" baseline="0" dirty="0" smtClean="0"/>
              <a:t>Enable more experimentation</a:t>
            </a:r>
          </a:p>
          <a:p>
            <a:r>
              <a:rPr lang="en-US" baseline="0" dirty="0" smtClean="0"/>
              <a:t>Explore multiple variations on multiple hypothesis</a:t>
            </a:r>
          </a:p>
          <a:p>
            <a:r>
              <a:rPr lang="en-US" baseline="0" dirty="0" smtClean="0"/>
              <a:t>Increase the # of cycles of learning</a:t>
            </a:r>
          </a:p>
          <a:p>
            <a:r>
              <a:rPr lang="en-US" baseline="0" dirty="0" smtClean="0"/>
              <a:t>Proving grounds for new tech.</a:t>
            </a:r>
          </a:p>
          <a:p>
            <a:r>
              <a:rPr lang="en-US" baseline="0" dirty="0" smtClean="0"/>
              <a:t>STEM component </a:t>
            </a:r>
          </a:p>
          <a:p>
            <a:endParaRPr lang="en-US" baseline="0" dirty="0" smtClean="0"/>
          </a:p>
          <a:p>
            <a:r>
              <a:rPr lang="en-US" baseline="0" dirty="0" smtClean="0"/>
              <a:t>Materials Demo: First area where these capabilities can have a broad and significant impact and where we are poised to go. </a:t>
            </a:r>
            <a:r>
              <a:rPr lang="en-US" sz="1200" kern="1200" dirty="0" smtClean="0">
                <a:solidFill>
                  <a:schemeClr val="tx1"/>
                </a:solidFill>
                <a:effectLst/>
                <a:latin typeface="Tahoma" pitchFamily="34" charset="0"/>
                <a:ea typeface="Tahoma" pitchFamily="34" charset="0"/>
                <a:cs typeface="Tahoma" pitchFamily="34" charset="0"/>
              </a:rPr>
              <a:t>DARPA will set out the 1000 Molecules Challenge aka “DARPA 1000.” The goal is to leverage the foundry infrastructure established across the US to generate 1000 new chemical building blocks towards creating radical new materials that cannot be [economically] accessed from petroleum feedstocks. </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ahoma" pitchFamily="34" charset="0"/>
                <a:ea typeface="Tahoma" pitchFamily="34" charset="0"/>
                <a:cs typeface="Tahoma" pitchFamily="34" charset="0"/>
              </a:rPr>
              <a:t>A mission of the Foundry will be to serve as a world class R&amp;D and production resource for high-throughput DNA design, construction, and analysis.  The Foundry will bridge the gap from early proof of principle methods to industrial pilot production with processes made available to partner companies in a consortium.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Tahoma" pitchFamily="34" charset="0"/>
              <a:ea typeface="Tahoma" pitchFamily="34" charset="0"/>
              <a:cs typeface="Tahom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639B577F-6036-4BCD-9021-A736CBC28733}" type="slidenum">
              <a:rPr lang="en-US" smtClean="0"/>
              <a:pPr/>
              <a:t>7</a:t>
            </a:fld>
            <a:endParaRPr lang="en-US" dirty="0"/>
          </a:p>
        </p:txBody>
      </p:sp>
    </p:spTree>
    <p:extLst>
      <p:ext uri="{BB962C8B-B14F-4D97-AF65-F5344CB8AC3E}">
        <p14:creationId xmlns:p14="http://schemas.microsoft.com/office/powerpoint/2010/main" xmlns="" val="975294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9B577F-6036-4BCD-9021-A736CBC28733}" type="slidenum">
              <a:rPr lang="en-US" smtClean="0"/>
              <a:pPr/>
              <a:t>11</a:t>
            </a:fld>
            <a:endParaRPr lang="en-US" dirty="0"/>
          </a:p>
        </p:txBody>
      </p:sp>
    </p:spTree>
    <p:extLst>
      <p:ext uri="{BB962C8B-B14F-4D97-AF65-F5344CB8AC3E}">
        <p14:creationId xmlns:p14="http://schemas.microsoft.com/office/powerpoint/2010/main" xmlns="" val="1183499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p:nvPr>
        </p:nvSpPr>
        <p:spPr>
          <a:xfrm>
            <a:off x="682625" y="1456511"/>
            <a:ext cx="7772400" cy="457200"/>
          </a:xfrm>
        </p:spPr>
        <p:txBody>
          <a:bodyPr anchor="b" anchorCtr="0"/>
          <a:lstStyle>
            <a:lvl1pPr algn="ctr">
              <a:defRPr sz="2400" b="1">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6" name="Subtitle 2"/>
          <p:cNvSpPr>
            <a:spLocks noGrp="1"/>
          </p:cNvSpPr>
          <p:nvPr>
            <p:ph type="subTitle" idx="1" hasCustomPrompt="1"/>
          </p:nvPr>
        </p:nvSpPr>
        <p:spPr>
          <a:xfrm>
            <a:off x="1371600" y="2057400"/>
            <a:ext cx="6400800" cy="1752600"/>
          </a:xfrm>
        </p:spPr>
        <p:txBody>
          <a:bodyPr/>
          <a:lstStyle>
            <a:lvl1pPr marL="0" indent="0" algn="ctr">
              <a:buNone/>
              <a:defRPr sz="1800">
                <a:latin typeface="Tahoma" pitchFamily="34" charset="0"/>
                <a:ea typeface="Tahoma" pitchFamily="34" charset="0"/>
                <a:cs typeface="Tahom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add briefer names</a:t>
            </a:r>
            <a:endParaRPr lang="en-US" dirty="0"/>
          </a:p>
        </p:txBody>
      </p:sp>
      <p:cxnSp>
        <p:nvCxnSpPr>
          <p:cNvPr id="7" name="Straight Connector 6"/>
          <p:cNvCxnSpPr>
            <a:cxnSpLocks noChangeShapeType="1"/>
          </p:cNvCxnSpPr>
          <p:nvPr userDrawn="1"/>
        </p:nvCxnSpPr>
        <p:spPr bwMode="auto">
          <a:xfrm>
            <a:off x="381000" y="1979615"/>
            <a:ext cx="8382000" cy="1587"/>
          </a:xfrm>
          <a:prstGeom prst="line">
            <a:avLst/>
          </a:prstGeom>
          <a:noFill/>
          <a:ln w="22225">
            <a:solidFill>
              <a:srgbClr val="0F5E90"/>
            </a:solidFill>
            <a:round/>
            <a:headEnd/>
            <a:tailEnd/>
          </a:ln>
          <a:extLst>
            <a:ext uri="{909E8E84-426E-40DD-AFC4-6F175D3DCCD1}">
              <a14:hiddenFill xmlns:a14="http://schemas.microsoft.com/office/drawing/2010/main" xmlns="">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951280" y="5226161"/>
            <a:ext cx="1241441" cy="749220"/>
          </a:xfrm>
          <a:prstGeom prst="rect">
            <a:avLst/>
          </a:prstGeom>
        </p:spPr>
      </p:pic>
      <p:sp>
        <p:nvSpPr>
          <p:cNvPr id="9" name="Text Placeholder 8"/>
          <p:cNvSpPr>
            <a:spLocks noGrp="1"/>
          </p:cNvSpPr>
          <p:nvPr>
            <p:ph type="body" sz="quarter" idx="12" hasCustomPrompt="1"/>
          </p:nvPr>
        </p:nvSpPr>
        <p:spPr>
          <a:xfrm>
            <a:off x="1375646" y="4049486"/>
            <a:ext cx="6393425" cy="720221"/>
          </a:xfrm>
        </p:spPr>
        <p:txBody>
          <a:bodyPr/>
          <a:lstStyle>
            <a:lvl1pPr algn="ctr" eaLnBrk="1" hangingPunct="1">
              <a:defRPr sz="1600">
                <a:solidFill>
                  <a:schemeClr val="bg1">
                    <a:lumMod val="65000"/>
                  </a:schemeClr>
                </a:solidFill>
              </a:defRPr>
            </a:lvl1pPr>
          </a:lstStyle>
          <a:p>
            <a:pPr eaLnBrk="1" hangingPunct="1"/>
            <a:r>
              <a:rPr lang="en-US" dirty="0" smtClean="0">
                <a:latin typeface="Tahoma" charset="0"/>
              </a:rPr>
              <a:t>Click to edit “Briefing prepared for”</a:t>
            </a:r>
          </a:p>
        </p:txBody>
      </p:sp>
      <p:sp>
        <p:nvSpPr>
          <p:cNvPr id="11" name="Text Placeholder 10"/>
          <p:cNvSpPr>
            <a:spLocks noGrp="1"/>
          </p:cNvSpPr>
          <p:nvPr>
            <p:ph type="body" sz="quarter" idx="13" hasCustomPrompt="1"/>
          </p:nvPr>
        </p:nvSpPr>
        <p:spPr>
          <a:xfrm>
            <a:off x="2740025" y="4790048"/>
            <a:ext cx="3657599" cy="322825"/>
          </a:xfrm>
        </p:spPr>
        <p:txBody>
          <a:bodyPr/>
          <a:lstStyle>
            <a:lvl1pPr algn="ctr" eaLnBrk="1" hangingPunct="1">
              <a:defRPr sz="1600">
                <a:solidFill>
                  <a:schemeClr val="bg1">
                    <a:lumMod val="65000"/>
                  </a:schemeClr>
                </a:solidFill>
              </a:defRPr>
            </a:lvl1pPr>
          </a:lstStyle>
          <a:p>
            <a:pPr eaLnBrk="1" hangingPunct="1"/>
            <a:r>
              <a:rPr lang="en-US" dirty="0" smtClean="0">
                <a:latin typeface="Tahoma" charset="0"/>
              </a:rPr>
              <a:t>Click to edit Date</a:t>
            </a:r>
          </a:p>
        </p:txBody>
      </p:sp>
    </p:spTree>
    <p:extLst>
      <p:ext uri="{BB962C8B-B14F-4D97-AF65-F5344CB8AC3E}">
        <p14:creationId xmlns:p14="http://schemas.microsoft.com/office/powerpoint/2010/main" xmlns="" val="349861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_Four_Box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2" y="1066800"/>
            <a:ext cx="4033159"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645481" y="1066800"/>
            <a:ext cx="4117523"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5"/>
          </p:nvPr>
        </p:nvSpPr>
        <p:spPr>
          <a:xfrm>
            <a:off x="4645477" y="3521528"/>
            <a:ext cx="4117523"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quarter" idx="16"/>
          </p:nvPr>
        </p:nvSpPr>
        <p:spPr>
          <a:xfrm>
            <a:off x="454481" y="3529693"/>
            <a:ext cx="4033159"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xmlns="">
                <a:noFill/>
              </a14:hiddenFill>
            </a:ext>
          </a:extLst>
        </p:spPr>
      </p:cxnSp>
      <p:pic>
        <p:nvPicPr>
          <p:cNvPr id="12" name="Picture 1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84414" y="130207"/>
            <a:ext cx="1085438" cy="655071"/>
          </a:xfrm>
          <a:prstGeom prst="rect">
            <a:avLst/>
          </a:prstGeom>
        </p:spPr>
      </p:pic>
      <p:sp>
        <p:nvSpPr>
          <p:cNvPr id="11"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2959495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_Six_Box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6" name="Content Placeholder 2"/>
          <p:cNvSpPr>
            <a:spLocks noGrp="1"/>
          </p:cNvSpPr>
          <p:nvPr>
            <p:ph sz="quarter" idx="13"/>
          </p:nvPr>
        </p:nvSpPr>
        <p:spPr>
          <a:xfrm>
            <a:off x="457200"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4"/>
          </p:nvPr>
        </p:nvSpPr>
        <p:spPr>
          <a:xfrm>
            <a:off x="3276600"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quarter" idx="15"/>
          </p:nvPr>
        </p:nvSpPr>
        <p:spPr>
          <a:xfrm>
            <a:off x="462643" y="3535136"/>
            <a:ext cx="2667000" cy="2359479"/>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sz="quarter" idx="16"/>
          </p:nvPr>
        </p:nvSpPr>
        <p:spPr>
          <a:xfrm>
            <a:off x="6090557"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17"/>
          </p:nvPr>
        </p:nvSpPr>
        <p:spPr>
          <a:xfrm>
            <a:off x="6096000" y="3535136"/>
            <a:ext cx="2667000" cy="2359479"/>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sz="quarter" idx="18"/>
          </p:nvPr>
        </p:nvSpPr>
        <p:spPr>
          <a:xfrm>
            <a:off x="3282044" y="3537858"/>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3" name="Straight Connector 12"/>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xmlns="">
                <a:noFill/>
              </a14:hiddenFill>
            </a:ext>
          </a:extLst>
        </p:spPr>
      </p:cxnSp>
      <p:pic>
        <p:nvPicPr>
          <p:cNvPr id="15" name="Picture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84414" y="130207"/>
            <a:ext cx="1085438" cy="655071"/>
          </a:xfrm>
          <a:prstGeom prst="rect">
            <a:avLst/>
          </a:prstGeom>
        </p:spPr>
      </p:pic>
      <p:sp>
        <p:nvSpPr>
          <p:cNvPr id="14"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2666887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_Captio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4"/>
          </p:nvPr>
        </p:nvSpPr>
        <p:spPr>
          <a:xfrm>
            <a:off x="3535137" y="1066801"/>
            <a:ext cx="5227864" cy="4811486"/>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3"/>
          <p:cNvSpPr>
            <a:spLocks noGrp="1"/>
          </p:cNvSpPr>
          <p:nvPr>
            <p:ph type="body" sz="quarter" idx="15"/>
          </p:nvPr>
        </p:nvSpPr>
        <p:spPr>
          <a:xfrm>
            <a:off x="563566" y="1763488"/>
            <a:ext cx="2873601" cy="4115027"/>
          </a:xfrm>
        </p:spPr>
        <p:txBody>
          <a:bodyPr/>
          <a:lstStyle>
            <a:lvl1pPr>
              <a:defRPr sz="1400"/>
            </a:lvl1pPr>
          </a:lstStyle>
          <a:p>
            <a:pPr lvl="0"/>
            <a:r>
              <a:rPr lang="en-US" smtClean="0"/>
              <a:t>Click to edit Master text styles</a:t>
            </a:r>
          </a:p>
        </p:txBody>
      </p:sp>
      <p:sp>
        <p:nvSpPr>
          <p:cNvPr id="7" name="Text Placeholder 3"/>
          <p:cNvSpPr>
            <a:spLocks noGrp="1"/>
          </p:cNvSpPr>
          <p:nvPr>
            <p:ph type="body" sz="quarter" idx="16"/>
          </p:nvPr>
        </p:nvSpPr>
        <p:spPr>
          <a:xfrm>
            <a:off x="571501" y="1066799"/>
            <a:ext cx="2871107" cy="696687"/>
          </a:xfrm>
        </p:spPr>
        <p:txBody>
          <a:bodyPr anchor="b"/>
          <a:lstStyle>
            <a:lvl1pPr algn="l">
              <a:defRPr sz="2000" b="1" baseline="0"/>
            </a:lvl1pPr>
          </a:lstStyle>
          <a:p>
            <a:pPr lvl="0"/>
            <a:r>
              <a:rPr lang="en-US" smtClean="0"/>
              <a:t>Click to edit Master text styles</a:t>
            </a:r>
          </a:p>
          <a:p>
            <a:pPr lvl="1"/>
            <a:r>
              <a:rPr lang="en-US" smtClean="0"/>
              <a:t>Second level</a:t>
            </a:r>
          </a:p>
        </p:txBody>
      </p:sp>
      <p:cxnSp>
        <p:nvCxnSpPr>
          <p:cNvPr id="9" name="Straight Connector 8"/>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xmlns="">
                <a:noFill/>
              </a14:hiddenFill>
            </a:ext>
          </a:extLst>
        </p:spPr>
      </p:cxnSp>
      <p:pic>
        <p:nvPicPr>
          <p:cNvPr id="11" name="Picture 10"/>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84414" y="130207"/>
            <a:ext cx="1085438" cy="655071"/>
          </a:xfrm>
          <a:prstGeom prst="rect">
            <a:avLst/>
          </a:prstGeom>
        </p:spPr>
      </p:pic>
      <p:sp>
        <p:nvSpPr>
          <p:cNvPr id="10" name="Title 1"/>
          <p:cNvSpPr>
            <a:spLocks noGrp="1"/>
          </p:cNvSpPr>
          <p:nvPr>
            <p:ph type="ctrTitle"/>
          </p:nvPr>
        </p:nvSpPr>
        <p:spPr>
          <a:xfrm>
            <a:off x="1622854" y="151418"/>
            <a:ext cx="7140146"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299653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cluding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extBox 4"/>
          <p:cNvSpPr txBox="1"/>
          <p:nvPr userDrawn="1"/>
        </p:nvSpPr>
        <p:spPr>
          <a:xfrm>
            <a:off x="3729431" y="3525877"/>
            <a:ext cx="1716111" cy="369332"/>
          </a:xfrm>
          <a:prstGeom prst="rect">
            <a:avLst/>
          </a:prstGeom>
          <a:noFill/>
        </p:spPr>
        <p:txBody>
          <a:bodyPr wrap="none" rtlCol="0">
            <a:spAutoFit/>
          </a:bodyPr>
          <a:lstStyle/>
          <a:p>
            <a:pPr lvl="0"/>
            <a:r>
              <a:rPr lang="en-US" dirty="0" smtClean="0">
                <a:latin typeface="Tahoma" pitchFamily="34" charset="0"/>
                <a:ea typeface="Tahoma" pitchFamily="34" charset="0"/>
                <a:cs typeface="Tahoma" pitchFamily="34" charset="0"/>
              </a:rPr>
              <a:t>www.darpa.mil</a:t>
            </a:r>
            <a:endParaRPr lang="en-US" dirty="0">
              <a:latin typeface="Tahoma" pitchFamily="34" charset="0"/>
              <a:ea typeface="Tahoma" pitchFamily="34" charset="0"/>
              <a:cs typeface="Tahoma"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675182" y="2531269"/>
            <a:ext cx="1770360" cy="1068427"/>
          </a:xfrm>
          <a:prstGeom prst="rect">
            <a:avLst/>
          </a:prstGeom>
        </p:spPr>
      </p:pic>
    </p:spTree>
    <p:extLst>
      <p:ext uri="{BB962C8B-B14F-4D97-AF65-F5344CB8AC3E}">
        <p14:creationId xmlns:p14="http://schemas.microsoft.com/office/powerpoint/2010/main" xmlns="" val="431281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RPA_Quad_Chart_Guidelin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Rectangle 4"/>
          <p:cNvSpPr/>
          <p:nvPr userDrawn="1"/>
        </p:nvSpPr>
        <p:spPr>
          <a:xfrm>
            <a:off x="1447800" y="5181600"/>
            <a:ext cx="15240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3810000" y="5181600"/>
            <a:ext cx="1524000" cy="762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6172200" y="5181600"/>
            <a:ext cx="1524000" cy="762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1676400" y="5410200"/>
            <a:ext cx="1066800" cy="261610"/>
          </a:xfrm>
          <a:prstGeom prst="rect">
            <a:avLst/>
          </a:prstGeom>
          <a:noFill/>
        </p:spPr>
        <p:txBody>
          <a:bodyPr wrap="square" rtlCol="0">
            <a:spAutoFit/>
          </a:bodyPr>
          <a:lstStyle/>
          <a:p>
            <a:pPr algn="ctr"/>
            <a:r>
              <a:rPr lang="en-US" sz="1100" b="1" dirty="0" smtClean="0">
                <a:latin typeface="Tahoma" pitchFamily="34" charset="0"/>
                <a:ea typeface="Tahoma" pitchFamily="34" charset="0"/>
                <a:cs typeface="Tahoma" pitchFamily="34" charset="0"/>
              </a:rPr>
              <a:t>Concept</a:t>
            </a:r>
            <a:endParaRPr lang="en-US" sz="1100" b="1" dirty="0">
              <a:latin typeface="Tahoma" pitchFamily="34" charset="0"/>
              <a:ea typeface="Tahoma" pitchFamily="34" charset="0"/>
              <a:cs typeface="Tahoma" pitchFamily="34" charset="0"/>
            </a:endParaRPr>
          </a:p>
        </p:txBody>
      </p:sp>
      <p:sp>
        <p:nvSpPr>
          <p:cNvPr id="9" name="TextBox 8"/>
          <p:cNvSpPr txBox="1"/>
          <p:nvPr userDrawn="1"/>
        </p:nvSpPr>
        <p:spPr>
          <a:xfrm>
            <a:off x="4038600" y="5422272"/>
            <a:ext cx="1066800" cy="261610"/>
          </a:xfrm>
          <a:prstGeom prst="rect">
            <a:avLst/>
          </a:prstGeom>
          <a:noFill/>
        </p:spPr>
        <p:txBody>
          <a:bodyPr wrap="square" rtlCol="0">
            <a:spAutoFit/>
          </a:bodyPr>
          <a:lstStyle/>
          <a:p>
            <a:pPr algn="ctr"/>
            <a:r>
              <a:rPr lang="en-US" sz="1100" b="1" dirty="0" smtClean="0">
                <a:latin typeface="Tahoma" pitchFamily="34" charset="0"/>
                <a:ea typeface="Tahoma" pitchFamily="34" charset="0"/>
                <a:cs typeface="Tahoma" pitchFamily="34" charset="0"/>
              </a:rPr>
              <a:t>Prototype</a:t>
            </a:r>
            <a:endParaRPr lang="en-US" sz="1100" b="1" dirty="0">
              <a:latin typeface="Tahoma" pitchFamily="34" charset="0"/>
              <a:ea typeface="Tahoma" pitchFamily="34" charset="0"/>
              <a:cs typeface="Tahoma" pitchFamily="34" charset="0"/>
            </a:endParaRPr>
          </a:p>
        </p:txBody>
      </p:sp>
      <p:sp>
        <p:nvSpPr>
          <p:cNvPr id="10" name="TextBox 9"/>
          <p:cNvSpPr txBox="1"/>
          <p:nvPr userDrawn="1"/>
        </p:nvSpPr>
        <p:spPr>
          <a:xfrm>
            <a:off x="6286500" y="5347157"/>
            <a:ext cx="1295400" cy="430887"/>
          </a:xfrm>
          <a:prstGeom prst="rect">
            <a:avLst/>
          </a:prstGeom>
          <a:noFill/>
        </p:spPr>
        <p:txBody>
          <a:bodyPr wrap="square" rtlCol="0">
            <a:spAutoFit/>
          </a:bodyPr>
          <a:lstStyle/>
          <a:p>
            <a:pPr algn="ctr"/>
            <a:r>
              <a:rPr lang="en-US" sz="1100" b="1" dirty="0" smtClean="0">
                <a:latin typeface="Tahoma" pitchFamily="34" charset="0"/>
                <a:ea typeface="Tahoma" pitchFamily="34" charset="0"/>
                <a:cs typeface="Tahoma" pitchFamily="34" charset="0"/>
              </a:rPr>
              <a:t>Field Demonstration</a:t>
            </a:r>
            <a:endParaRPr lang="en-US" sz="1100" b="1" dirty="0">
              <a:latin typeface="Tahoma" pitchFamily="34" charset="0"/>
              <a:ea typeface="Tahoma" pitchFamily="34" charset="0"/>
              <a:cs typeface="Tahoma" pitchFamily="34" charset="0"/>
            </a:endParaRPr>
          </a:p>
        </p:txBody>
      </p:sp>
      <p:sp>
        <p:nvSpPr>
          <p:cNvPr id="11" name="TextBox 10"/>
          <p:cNvSpPr txBox="1"/>
          <p:nvPr userDrawn="1"/>
        </p:nvSpPr>
        <p:spPr>
          <a:xfrm>
            <a:off x="381000" y="1232807"/>
            <a:ext cx="8382000" cy="3785652"/>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The following two slides outline the format for two different quad charts that will be used for Congressional Staffer day and internal DARPA use. The only difference between the two quad charts is the bottom right-hand quadrant as follows: </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ahoma" pitchFamily="34" charset="0"/>
            </a:endParaRP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Staffer: Names and locations of performers. </a:t>
            </a: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Internal DARPA: Issues/challenges and a spend plan status. </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342900" marR="0" lvl="0" indent="-342900" algn="l" defTabSz="914400" rtl="0" eaLnBrk="1" fontAlgn="base"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342900" marR="0" lvl="0" indent="-342900" algn="l" defTabSz="914400" rtl="0" eaLnBrk="1" fontAlgn="base"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Formatting for both the internal DARPA and staffer quads:  </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ahoma" pitchFamily="34" charset="0"/>
            </a:endParaRP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rgbClr val="000000"/>
                </a:solidFill>
                <a:effectLst/>
                <a:uLnTx/>
                <a:uFillTx/>
                <a:latin typeface="+mn-lt"/>
                <a:ea typeface="MS PGothic"/>
                <a:cs typeface="MS PGothic"/>
              </a:rPr>
              <a:t>Font: </a:t>
            </a: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Tahoma</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rgbClr val="000000"/>
                </a:solidFill>
                <a:effectLst/>
                <a:uLnTx/>
                <a:uFillTx/>
                <a:latin typeface="+mn-lt"/>
                <a:ea typeface="MS PGothic"/>
                <a:cs typeface="MS PGothic"/>
              </a:rPr>
              <a:t>Color: </a:t>
            </a: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Font color = black</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rgbClr val="000000"/>
                </a:solidFill>
                <a:effectLst/>
                <a:uLnTx/>
                <a:uFillTx/>
                <a:latin typeface="+mn-lt"/>
                <a:ea typeface="MS PGothic"/>
                <a:cs typeface="MS PGothic"/>
              </a:rPr>
              <a:t>Sizes: </a:t>
            </a: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Font size is set at 12 pt., decreasing to 11 pt. and 9 pt. for sub-bullets.  (Recognizing that some programs will have more information needed on the quad charts than others, text size may be reduced but, for ease of </a:t>
            </a:r>
            <a:b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b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reading, should never be smaller than 9 pt.) </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rgbClr val="000000"/>
                </a:solidFill>
                <a:effectLst/>
                <a:uLnTx/>
                <a:uFillTx/>
                <a:latin typeface="+mn-lt"/>
                <a:ea typeface="MS PGothic"/>
                <a:cs typeface="MS PGothic"/>
              </a:rPr>
              <a:t>Font style: </a:t>
            </a: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Avoid the use of bold unless needed</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rgbClr val="000000"/>
                </a:solidFill>
                <a:effectLst/>
                <a:uLnTx/>
                <a:uFillTx/>
                <a:latin typeface="+mn-lt"/>
                <a:ea typeface="MS PGothic"/>
                <a:cs typeface="MS PGothic"/>
              </a:rPr>
              <a:t>Bullets and sub-bullets: </a:t>
            </a: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Solid dots</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rgbClr val="000000"/>
                </a:solidFill>
                <a:effectLst/>
                <a:uLnTx/>
                <a:uFillTx/>
                <a:latin typeface="+mn-lt"/>
                <a:ea typeface="MS PGothic"/>
                <a:cs typeface="MS PGothic"/>
              </a:rPr>
              <a:t>Status Boxes: </a:t>
            </a: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In the upper right hand corner of each quad chart, there is a placeholder for one of these three boxes. Please replace the existing placeholder with the corresponding box that represents the status of the program:</a:t>
            </a:r>
            <a:endParaRPr kumimoji="0" lang="en-US" sz="1200" b="0" i="0" u="none" strike="noStrike" kern="1200" cap="none" spc="0" normalizeH="0" baseline="0" noProof="0" dirty="0">
              <a:ln>
                <a:noFill/>
              </a:ln>
              <a:solidFill>
                <a:prstClr val="black"/>
              </a:solidFill>
              <a:effectLst/>
              <a:uLnTx/>
              <a:uFillTx/>
              <a:latin typeface="Times New Roman"/>
              <a:ea typeface="Times New Roman"/>
              <a:cs typeface="Times New Roman"/>
            </a:endParaRPr>
          </a:p>
        </p:txBody>
      </p:sp>
      <p:cxnSp>
        <p:nvCxnSpPr>
          <p:cNvPr id="13" name="Straight Connector 12"/>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xmlns="">
                <a:noFill/>
              </a14:hiddenFill>
            </a:ext>
          </a:extLst>
        </p:spPr>
      </p:cxnSp>
      <p:pic>
        <p:nvPicPr>
          <p:cNvPr id="15" name="Picture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84414" y="130207"/>
            <a:ext cx="1085438" cy="655071"/>
          </a:xfrm>
          <a:prstGeom prst="rect">
            <a:avLst/>
          </a:prstGeom>
        </p:spPr>
      </p:pic>
      <p:sp>
        <p:nvSpPr>
          <p:cNvPr id="14"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1024753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28578" y="1100945"/>
            <a:ext cx="623887" cy="246221"/>
          </a:xfrm>
          <a:prstGeom prst="rect">
            <a:avLst/>
          </a:prstGeom>
          <a:noFill/>
        </p:spPr>
        <p:txBody>
          <a:bodyPr wrap="square" rtlCol="0">
            <a:spAutoFit/>
          </a:bodyPr>
          <a:lstStyle/>
          <a:p>
            <a:r>
              <a:rPr lang="en-US" sz="1000" dirty="0" smtClean="0">
                <a:latin typeface="+mn-lt"/>
              </a:rPr>
              <a:t>PE:</a:t>
            </a:r>
            <a:endParaRPr lang="en-US" sz="1000" dirty="0">
              <a:latin typeface="+mn-lt"/>
            </a:endParaRPr>
          </a:p>
        </p:txBody>
      </p:sp>
      <p:sp>
        <p:nvSpPr>
          <p:cNvPr id="11" name="TextBox 10"/>
          <p:cNvSpPr txBox="1"/>
          <p:nvPr userDrawn="1"/>
        </p:nvSpPr>
        <p:spPr>
          <a:xfrm>
            <a:off x="1044045" y="1100945"/>
            <a:ext cx="1204913" cy="246221"/>
          </a:xfrm>
          <a:prstGeom prst="rect">
            <a:avLst/>
          </a:prstGeom>
          <a:noFill/>
        </p:spPr>
        <p:txBody>
          <a:bodyPr wrap="square" rtlCol="0">
            <a:spAutoFit/>
          </a:bodyPr>
          <a:lstStyle/>
          <a:p>
            <a:r>
              <a:rPr lang="en-US" sz="1000" dirty="0" smtClean="0">
                <a:latin typeface="+mn-lt"/>
              </a:rPr>
              <a:t>PROJECT:</a:t>
            </a:r>
            <a:endParaRPr lang="en-US" sz="1000" dirty="0">
              <a:latin typeface="+mn-lt"/>
            </a:endParaRPr>
          </a:p>
        </p:txBody>
      </p:sp>
      <p:sp>
        <p:nvSpPr>
          <p:cNvPr id="12" name="TextBox 11"/>
          <p:cNvSpPr txBox="1"/>
          <p:nvPr userDrawn="1"/>
        </p:nvSpPr>
        <p:spPr>
          <a:xfrm>
            <a:off x="2257426" y="1100945"/>
            <a:ext cx="1204913" cy="246221"/>
          </a:xfrm>
          <a:prstGeom prst="rect">
            <a:avLst/>
          </a:prstGeom>
          <a:noFill/>
        </p:spPr>
        <p:txBody>
          <a:bodyPr wrap="square" rtlCol="0">
            <a:spAutoFit/>
          </a:bodyPr>
          <a:lstStyle/>
          <a:p>
            <a:r>
              <a:rPr lang="en-US" sz="1000" dirty="0" smtClean="0">
                <a:latin typeface="+mn-lt"/>
              </a:rPr>
              <a:t>RDDS</a:t>
            </a:r>
            <a:r>
              <a:rPr lang="en-US" sz="1000" baseline="0" dirty="0" smtClean="0">
                <a:latin typeface="+mn-lt"/>
              </a:rPr>
              <a:t> PG #</a:t>
            </a:r>
            <a:r>
              <a:rPr lang="en-US" sz="1000" dirty="0" smtClean="0">
                <a:latin typeface="+mn-lt"/>
              </a:rPr>
              <a:t>:</a:t>
            </a:r>
            <a:endParaRPr lang="en-US" sz="1000" dirty="0">
              <a:latin typeface="+mn-lt"/>
            </a:endParaRPr>
          </a:p>
        </p:txBody>
      </p:sp>
      <p:sp>
        <p:nvSpPr>
          <p:cNvPr id="23"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19"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13" name="TextBox 12"/>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FY13</a:t>
            </a:r>
          </a:p>
        </p:txBody>
      </p:sp>
      <p:sp>
        <p:nvSpPr>
          <p:cNvPr id="14" name="TextBox 13"/>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FY12</a:t>
            </a:r>
          </a:p>
        </p:txBody>
      </p:sp>
      <p:sp>
        <p:nvSpPr>
          <p:cNvPr id="15" name="TextBox 14"/>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FY11</a:t>
            </a:r>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cxnSp>
      <p:sp>
        <p:nvSpPr>
          <p:cNvPr id="7" name="Content Placeholder 6"/>
          <p:cNvSpPr>
            <a:spLocks noGrp="1"/>
          </p:cNvSpPr>
          <p:nvPr userDrawn="1">
            <p:ph sz="quarter" idx="24"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6"/>
          <p:cNvSpPr>
            <a:spLocks noGrp="1"/>
          </p:cNvSpPr>
          <p:nvPr userDrawn="1">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6"/>
          <p:cNvSpPr>
            <a:spLocks noGrp="1"/>
          </p:cNvSpPr>
          <p:nvPr userDrawn="1">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Click to add performers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tabLst>
                <a:tab pos="2455863" algn="l"/>
              </a:tabLst>
            </a:pPr>
            <a:r>
              <a:rPr lang="en-US" sz="1000" baseline="0" dirty="0" smtClean="0">
                <a:latin typeface="Tahoma" pitchFamily="34" charset="0"/>
                <a:ea typeface="Tahoma" pitchFamily="34" charset="0"/>
                <a:cs typeface="Tahoma" pitchFamily="34" charset="0"/>
              </a:rPr>
              <a:t>PERFORMER:	</a:t>
            </a:r>
            <a:endParaRPr lang="en-US" sz="1000" baseline="0" dirty="0">
              <a:latin typeface="Tahoma" pitchFamily="34" charset="0"/>
              <a:ea typeface="Tahoma" pitchFamily="34" charset="0"/>
              <a:cs typeface="Tahoma" pitchFamily="34" charset="0"/>
            </a:endParaRP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PERFORMERS</a:t>
            </a:r>
            <a:endParaRPr lang="en-US" sz="1200" b="1" dirty="0">
              <a:latin typeface="Tahoma" pitchFamily="34" charset="0"/>
              <a:ea typeface="Tahoma" pitchFamily="34" charset="0"/>
              <a:cs typeface="Tahoma" pitchFamily="34" charset="0"/>
            </a:endParaRPr>
          </a:p>
        </p:txBody>
      </p:sp>
      <p:sp>
        <p:nvSpPr>
          <p:cNvPr id="8" name="Rectangle 7"/>
          <p:cNvSpPr/>
          <p:nvPr userDrawn="1"/>
        </p:nvSpPr>
        <p:spPr>
          <a:xfrm>
            <a:off x="7128933" y="4095462"/>
            <a:ext cx="838691"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455863" algn="l"/>
              </a:tabLst>
              <a:defRPr/>
            </a:pPr>
            <a:r>
              <a:rPr kumimoji="0" lang="en-US" sz="1000" b="0" i="0" u="none" strike="noStrike" kern="1200" cap="none" spc="0" normalizeH="0" baseline="0" noProof="0" dirty="0" smtClean="0">
                <a:ln>
                  <a:noFill/>
                </a:ln>
                <a:solidFill>
                  <a:prstClr val="white"/>
                </a:solidFill>
                <a:effectLst/>
                <a:uLnTx/>
                <a:uFillTx/>
                <a:latin typeface="Tahoma" pitchFamily="34" charset="0"/>
                <a:ea typeface="Tahoma" pitchFamily="34" charset="0"/>
                <a:cs typeface="Tahoma" pitchFamily="34" charset="0"/>
              </a:rPr>
              <a:t>LOCATION:</a:t>
            </a:r>
            <a:endParaRPr kumimoji="0" lang="en-US" sz="10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115108551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28578" y="1109505"/>
            <a:ext cx="623887" cy="246221"/>
          </a:xfrm>
          <a:prstGeom prst="rect">
            <a:avLst/>
          </a:prstGeom>
          <a:noFill/>
        </p:spPr>
        <p:txBody>
          <a:bodyPr wrap="square" rtlCol="0">
            <a:spAutoFit/>
          </a:bodyPr>
          <a:lstStyle/>
          <a:p>
            <a:r>
              <a:rPr lang="en-US" sz="1000" dirty="0" smtClean="0">
                <a:latin typeface="+mn-lt"/>
              </a:rPr>
              <a:t>PE:</a:t>
            </a:r>
            <a:endParaRPr lang="en-US" sz="1000" dirty="0">
              <a:latin typeface="+mn-lt"/>
            </a:endParaRPr>
          </a:p>
        </p:txBody>
      </p:sp>
      <p:sp>
        <p:nvSpPr>
          <p:cNvPr id="11" name="TextBox 10"/>
          <p:cNvSpPr txBox="1"/>
          <p:nvPr userDrawn="1"/>
        </p:nvSpPr>
        <p:spPr>
          <a:xfrm>
            <a:off x="1782269" y="1109505"/>
            <a:ext cx="792555" cy="246221"/>
          </a:xfrm>
          <a:prstGeom prst="rect">
            <a:avLst/>
          </a:prstGeom>
          <a:noFill/>
        </p:spPr>
        <p:txBody>
          <a:bodyPr wrap="square" rtlCol="0">
            <a:spAutoFit/>
          </a:bodyPr>
          <a:lstStyle/>
          <a:p>
            <a:r>
              <a:rPr lang="en-US" sz="1000" dirty="0" smtClean="0">
                <a:latin typeface="+mn-lt"/>
              </a:rPr>
              <a:t>PROJECT:</a:t>
            </a:r>
            <a:endParaRPr lang="en-US" sz="1000" dirty="0">
              <a:latin typeface="+mn-lt"/>
            </a:endParaRPr>
          </a:p>
        </p:txBody>
      </p:sp>
      <p:sp>
        <p:nvSpPr>
          <p:cNvPr id="12" name="TextBox 11"/>
          <p:cNvSpPr txBox="1"/>
          <p:nvPr userDrawn="1"/>
        </p:nvSpPr>
        <p:spPr>
          <a:xfrm>
            <a:off x="3614740" y="1109505"/>
            <a:ext cx="1204913" cy="246221"/>
          </a:xfrm>
          <a:prstGeom prst="rect">
            <a:avLst/>
          </a:prstGeom>
          <a:noFill/>
        </p:spPr>
        <p:txBody>
          <a:bodyPr wrap="square" rtlCol="0">
            <a:spAutoFit/>
          </a:bodyPr>
          <a:lstStyle/>
          <a:p>
            <a:r>
              <a:rPr lang="en-US" sz="1000" dirty="0" smtClean="0">
                <a:latin typeface="+mn-lt"/>
              </a:rPr>
              <a:t>RDDS</a:t>
            </a:r>
            <a:r>
              <a:rPr lang="en-US" sz="1000" baseline="0" dirty="0" smtClean="0">
                <a:latin typeface="+mn-lt"/>
              </a:rPr>
              <a:t> PG #</a:t>
            </a:r>
            <a:r>
              <a:rPr lang="en-US" sz="1000" dirty="0" smtClean="0">
                <a:latin typeface="+mn-lt"/>
              </a:rPr>
              <a:t>:</a:t>
            </a:r>
            <a:endParaRPr lang="en-US" sz="1000" dirty="0">
              <a:latin typeface="+mn-lt"/>
            </a:endParaRPr>
          </a:p>
        </p:txBody>
      </p:sp>
      <p:sp>
        <p:nvSpPr>
          <p:cNvPr id="23"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1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3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34" name="Text Placeholder 39"/>
          <p:cNvSpPr>
            <a:spLocks noGrp="1"/>
          </p:cNvSpPr>
          <p:nvPr>
            <p:ph type="body" sz="quarter" idx="32"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3" name="Text Placeholder 39"/>
          <p:cNvSpPr>
            <a:spLocks noGrp="1"/>
          </p:cNvSpPr>
          <p:nvPr>
            <p:ph type="body" sz="quarter" idx="33"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13" name="TextBox 12"/>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FY13</a:t>
            </a:r>
          </a:p>
        </p:txBody>
      </p:sp>
      <p:sp>
        <p:nvSpPr>
          <p:cNvPr id="14" name="TextBox 13"/>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FY12</a:t>
            </a:r>
          </a:p>
        </p:txBody>
      </p:sp>
      <p:sp>
        <p:nvSpPr>
          <p:cNvPr id="15" name="TextBox 14"/>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FY11</a:t>
            </a:r>
          </a:p>
        </p:txBody>
      </p:sp>
      <p:sp>
        <p:nvSpPr>
          <p:cNvPr id="45" name="TextBox 44"/>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PROJECT</a:t>
            </a:r>
          </a:p>
        </p:txBody>
      </p:sp>
      <p:sp>
        <p:nvSpPr>
          <p:cNvPr id="46" name="Text Placeholder 39"/>
          <p:cNvSpPr>
            <a:spLocks noGrp="1"/>
          </p:cNvSpPr>
          <p:nvPr userDrawn="1">
            <p:ph type="body" sz="quarter" idx="34"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48" name="Text Placeholder 39"/>
          <p:cNvSpPr>
            <a:spLocks noGrp="1"/>
          </p:cNvSpPr>
          <p:nvPr userDrawn="1">
            <p:ph type="body" sz="quarter" idx="35"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3" name="Footer Placeholder 2"/>
          <p:cNvSpPr>
            <a:spLocks noGrp="1"/>
          </p:cNvSpPr>
          <p:nvPr userDrawn="1">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userDrawn="1">
            <p:ph type="sldNum" sz="quarter" idx="11"/>
          </p:nvPr>
        </p:nvSpPr>
        <p:spPr/>
        <p:txBody>
          <a:bodyPr/>
          <a:lstStyle/>
          <a:p>
            <a:pPr>
              <a:defRPr/>
            </a:pPr>
            <a:fld id="{231CC523-8BC6-4921-807A-66BD262F34AB}" type="slidenum">
              <a:rPr lang="en-US" smtClean="0"/>
              <a:pPr>
                <a:defRPr/>
              </a:pPr>
              <a:t>‹#›</a:t>
            </a:fld>
            <a:endParaRPr lang="en-US"/>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cxnSp>
      <p:sp>
        <p:nvSpPr>
          <p:cNvPr id="7" name="Content Placeholder 6"/>
          <p:cNvSpPr>
            <a:spLocks noGrp="1"/>
          </p:cNvSpPr>
          <p:nvPr userDrawn="1">
            <p:ph sz="quarter" idx="24"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6"/>
          <p:cNvSpPr>
            <a:spLocks noGrp="1"/>
          </p:cNvSpPr>
          <p:nvPr userDrawn="1">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6"/>
          <p:cNvSpPr>
            <a:spLocks noGrp="1"/>
          </p:cNvSpPr>
          <p:nvPr userDrawn="1">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Click to add performers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tabLst>
                <a:tab pos="2455863" algn="l"/>
              </a:tabLst>
            </a:pPr>
            <a:r>
              <a:rPr lang="en-US" sz="1000" baseline="0" dirty="0" smtClean="0">
                <a:latin typeface="Tahoma" pitchFamily="34" charset="0"/>
                <a:ea typeface="Tahoma" pitchFamily="34" charset="0"/>
                <a:cs typeface="Tahoma" pitchFamily="34" charset="0"/>
              </a:rPr>
              <a:t>PERFORMER:	</a:t>
            </a:r>
            <a:endParaRPr lang="en-US" sz="1000" baseline="0" dirty="0">
              <a:latin typeface="Tahoma" pitchFamily="34" charset="0"/>
              <a:ea typeface="Tahoma" pitchFamily="34" charset="0"/>
              <a:cs typeface="Tahoma" pitchFamily="34" charset="0"/>
            </a:endParaRP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PERFORMERS</a:t>
            </a:r>
            <a:endParaRPr lang="en-US" sz="1200" b="1" dirty="0">
              <a:latin typeface="Tahoma" pitchFamily="34" charset="0"/>
              <a:ea typeface="Tahoma" pitchFamily="34" charset="0"/>
              <a:cs typeface="Tahoma" pitchFamily="34" charset="0"/>
            </a:endParaRPr>
          </a:p>
        </p:txBody>
      </p:sp>
      <p:sp>
        <p:nvSpPr>
          <p:cNvPr id="8" name="Rectangle 7"/>
          <p:cNvSpPr/>
          <p:nvPr userDrawn="1"/>
        </p:nvSpPr>
        <p:spPr>
          <a:xfrm>
            <a:off x="7128933" y="4095462"/>
            <a:ext cx="838691"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455863" algn="l"/>
              </a:tabLst>
              <a:defRPr/>
            </a:pPr>
            <a:r>
              <a:rPr kumimoji="0" lang="en-US" sz="1000" b="0" i="0" u="none" strike="noStrike" kern="1200" cap="none" spc="0" normalizeH="0" baseline="0" noProof="0" dirty="0" smtClean="0">
                <a:ln>
                  <a:noFill/>
                </a:ln>
                <a:solidFill>
                  <a:prstClr val="white"/>
                </a:solidFill>
                <a:effectLst/>
                <a:uLnTx/>
                <a:uFillTx/>
                <a:latin typeface="Tahoma" pitchFamily="34" charset="0"/>
                <a:ea typeface="Tahoma" pitchFamily="34" charset="0"/>
                <a:cs typeface="Tahoma" pitchFamily="34" charset="0"/>
              </a:rPr>
              <a:t>LOCATION:</a:t>
            </a:r>
            <a:endParaRPr kumimoji="0" lang="en-US" sz="10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305046372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0" y="1124894"/>
            <a:ext cx="623887" cy="230832"/>
          </a:xfrm>
          <a:prstGeom prst="rect">
            <a:avLst/>
          </a:prstGeom>
          <a:noFill/>
        </p:spPr>
        <p:txBody>
          <a:bodyPr wrap="square" rtlCol="0">
            <a:spAutoFit/>
          </a:bodyPr>
          <a:lstStyle/>
          <a:p>
            <a:r>
              <a:rPr lang="en-US" sz="900" dirty="0" smtClean="0">
                <a:latin typeface="+mn-lt"/>
              </a:rPr>
              <a:t>PE:</a:t>
            </a:r>
            <a:endParaRPr lang="en-US" sz="900" dirty="0">
              <a:latin typeface="+mn-lt"/>
            </a:endParaRPr>
          </a:p>
        </p:txBody>
      </p:sp>
      <p:sp>
        <p:nvSpPr>
          <p:cNvPr id="11" name="TextBox 10"/>
          <p:cNvSpPr txBox="1"/>
          <p:nvPr userDrawn="1"/>
        </p:nvSpPr>
        <p:spPr>
          <a:xfrm>
            <a:off x="2215265" y="1124894"/>
            <a:ext cx="792555" cy="230832"/>
          </a:xfrm>
          <a:prstGeom prst="rect">
            <a:avLst/>
          </a:prstGeom>
          <a:noFill/>
        </p:spPr>
        <p:txBody>
          <a:bodyPr wrap="square" rtlCol="0">
            <a:spAutoFit/>
          </a:bodyPr>
          <a:lstStyle/>
          <a:p>
            <a:r>
              <a:rPr lang="en-US" sz="900" dirty="0" smtClean="0">
                <a:latin typeface="+mn-lt"/>
              </a:rPr>
              <a:t>PROJECT:</a:t>
            </a:r>
            <a:endParaRPr lang="en-US" sz="900" dirty="0">
              <a:latin typeface="+mn-lt"/>
            </a:endParaRPr>
          </a:p>
        </p:txBody>
      </p:sp>
      <p:sp>
        <p:nvSpPr>
          <p:cNvPr id="12" name="TextBox 11"/>
          <p:cNvSpPr txBox="1"/>
          <p:nvPr userDrawn="1"/>
        </p:nvSpPr>
        <p:spPr>
          <a:xfrm>
            <a:off x="4426414" y="1124894"/>
            <a:ext cx="1204913" cy="230832"/>
          </a:xfrm>
          <a:prstGeom prst="rect">
            <a:avLst/>
          </a:prstGeom>
          <a:noFill/>
        </p:spPr>
        <p:txBody>
          <a:bodyPr wrap="square" rtlCol="0">
            <a:spAutoFit/>
          </a:bodyPr>
          <a:lstStyle/>
          <a:p>
            <a:r>
              <a:rPr lang="en-US" sz="900" dirty="0" smtClean="0">
                <a:latin typeface="+mn-lt"/>
              </a:rPr>
              <a:t>RDDS</a:t>
            </a:r>
            <a:r>
              <a:rPr lang="en-US" sz="900" baseline="0" dirty="0" smtClean="0">
                <a:latin typeface="+mn-lt"/>
              </a:rPr>
              <a:t> PG #</a:t>
            </a:r>
            <a:r>
              <a:rPr lang="en-US" sz="900" dirty="0" smtClean="0">
                <a:latin typeface="+mn-lt"/>
              </a:rPr>
              <a:t>:</a:t>
            </a:r>
            <a:endParaRPr lang="en-US" sz="900" dirty="0">
              <a:latin typeface="+mn-lt"/>
            </a:endParaRPr>
          </a:p>
        </p:txBody>
      </p:sp>
      <p:sp>
        <p:nvSpPr>
          <p:cNvPr id="23"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19"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32"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34"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3"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13" name="TextBox 12"/>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FY13</a:t>
            </a:r>
          </a:p>
        </p:txBody>
      </p:sp>
      <p:sp>
        <p:nvSpPr>
          <p:cNvPr id="14" name="TextBox 13"/>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FY12</a:t>
            </a:r>
          </a:p>
        </p:txBody>
      </p:sp>
      <p:sp>
        <p:nvSpPr>
          <p:cNvPr id="15" name="TextBox 14"/>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FY11</a:t>
            </a:r>
          </a:p>
        </p:txBody>
      </p:sp>
      <p:sp>
        <p:nvSpPr>
          <p:cNvPr id="45" name="TextBox 44"/>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PROJECT</a:t>
            </a:r>
          </a:p>
        </p:txBody>
      </p:sp>
      <p:sp>
        <p:nvSpPr>
          <p:cNvPr id="46" name="Text Placeholder 39"/>
          <p:cNvSpPr>
            <a:spLocks noGrp="1"/>
          </p:cNvSpPr>
          <p:nvPr userDrawn="1">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48" name="Text Placeholder 39"/>
          <p:cNvSpPr>
            <a:spLocks noGrp="1"/>
          </p:cNvSpPr>
          <p:nvPr userDrawn="1">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3" name="Footer Placeholder 2"/>
          <p:cNvSpPr>
            <a:spLocks noGrp="1"/>
          </p:cNvSpPr>
          <p:nvPr userDrawn="1">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userDrawn="1">
            <p:ph type="sldNum" sz="quarter" idx="11"/>
          </p:nvPr>
        </p:nvSpPr>
        <p:spPr/>
        <p:txBody>
          <a:bodyPr/>
          <a:lstStyle/>
          <a:p>
            <a:pPr>
              <a:defRPr/>
            </a:pPr>
            <a:fld id="{231CC523-8BC6-4921-807A-66BD262F34AB}" type="slidenum">
              <a:rPr lang="en-US" smtClean="0"/>
              <a:pPr>
                <a:defRPr/>
              </a:pPr>
              <a:t>‹#›</a:t>
            </a:fld>
            <a:endParaRPr lang="en-US"/>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cxnSp>
      <p:sp>
        <p:nvSpPr>
          <p:cNvPr id="7" name="Content Placeholder 6"/>
          <p:cNvSpPr>
            <a:spLocks noGrp="1"/>
          </p:cNvSpPr>
          <p:nvPr userDrawn="1">
            <p:ph sz="quarter" idx="24"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6"/>
          <p:cNvSpPr>
            <a:spLocks noGrp="1"/>
          </p:cNvSpPr>
          <p:nvPr userDrawn="1">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6"/>
          <p:cNvSpPr>
            <a:spLocks noGrp="1"/>
          </p:cNvSpPr>
          <p:nvPr userDrawn="1">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Click to add performers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tabLst>
                <a:tab pos="2455863" algn="l"/>
              </a:tabLst>
            </a:pPr>
            <a:r>
              <a:rPr lang="en-US" sz="1000" baseline="0" dirty="0" smtClean="0">
                <a:latin typeface="Tahoma" pitchFamily="34" charset="0"/>
                <a:ea typeface="Tahoma" pitchFamily="34" charset="0"/>
                <a:cs typeface="Tahoma" pitchFamily="34" charset="0"/>
              </a:rPr>
              <a:t>PERFORMER:	</a:t>
            </a:r>
            <a:endParaRPr lang="en-US" sz="1000" baseline="0" dirty="0">
              <a:latin typeface="Tahoma" pitchFamily="34" charset="0"/>
              <a:ea typeface="Tahoma" pitchFamily="34" charset="0"/>
              <a:cs typeface="Tahoma" pitchFamily="34" charset="0"/>
            </a:endParaRP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PERFORMERS</a:t>
            </a:r>
            <a:endParaRPr lang="en-US" sz="1200" b="1" dirty="0">
              <a:latin typeface="Tahoma" pitchFamily="34" charset="0"/>
              <a:ea typeface="Tahoma" pitchFamily="34" charset="0"/>
              <a:cs typeface="Tahoma" pitchFamily="34" charset="0"/>
            </a:endParaRPr>
          </a:p>
        </p:txBody>
      </p:sp>
      <p:sp>
        <p:nvSpPr>
          <p:cNvPr id="8" name="Rectangle 7"/>
          <p:cNvSpPr/>
          <p:nvPr userDrawn="1"/>
        </p:nvSpPr>
        <p:spPr>
          <a:xfrm>
            <a:off x="7128933" y="4095462"/>
            <a:ext cx="838691"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455863" algn="l"/>
              </a:tabLst>
              <a:defRPr/>
            </a:pPr>
            <a:r>
              <a:rPr kumimoji="0" lang="en-US" sz="1000" b="0" i="0" u="none" strike="noStrike" kern="1200" cap="none" spc="0" normalizeH="0" baseline="0" noProof="0" dirty="0" smtClean="0">
                <a:ln>
                  <a:noFill/>
                </a:ln>
                <a:solidFill>
                  <a:prstClr val="white"/>
                </a:solidFill>
                <a:effectLst/>
                <a:uLnTx/>
                <a:uFillTx/>
                <a:latin typeface="Tahoma" pitchFamily="34" charset="0"/>
                <a:ea typeface="Tahoma" pitchFamily="34" charset="0"/>
                <a:cs typeface="Tahoma" pitchFamily="34" charset="0"/>
              </a:rPr>
              <a:t>LOCATION:</a:t>
            </a:r>
            <a:endParaRPr kumimoji="0" lang="en-US" sz="10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49" name="Text Placeholder 39"/>
          <p:cNvSpPr>
            <a:spLocks noGrp="1"/>
          </p:cNvSpPr>
          <p:nvPr userDrawn="1">
            <p:ph type="body" sz="quarter" idx="36"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0" name="Text Placeholder 39"/>
          <p:cNvSpPr>
            <a:spLocks noGrp="1"/>
          </p:cNvSpPr>
          <p:nvPr userDrawn="1">
            <p:ph type="body" sz="quarter" idx="37"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1" name="Text Placeholder 39"/>
          <p:cNvSpPr>
            <a:spLocks noGrp="1"/>
          </p:cNvSpPr>
          <p:nvPr userDrawn="1">
            <p:ph type="body" sz="quarter" idx="38"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2" name="Text Placeholder 39"/>
          <p:cNvSpPr>
            <a:spLocks noGrp="1"/>
          </p:cNvSpPr>
          <p:nvPr userDrawn="1">
            <p:ph type="body" sz="quarter" idx="39"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170614608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RO_Update_Concept_1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13" name="TextBox 12"/>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DIRO UPDATE/ISSUES</a:t>
            </a:r>
            <a:endParaRPr lang="en-US" sz="1200" b="1" dirty="0">
              <a:latin typeface="Tahoma" pitchFamily="34" charset="0"/>
              <a:ea typeface="Tahoma" pitchFamily="34" charset="0"/>
              <a:cs typeface="Tahoma" pitchFamily="34" charset="0"/>
            </a:endParaRPr>
          </a:p>
        </p:txBody>
      </p:sp>
      <p:sp>
        <p:nvSpPr>
          <p:cNvPr id="16"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29"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
        <p:nvSpPr>
          <p:cNvPr id="30" name="Rectangle 29"/>
          <p:cNvSpPr/>
          <p:nvPr userDrawn="1"/>
        </p:nvSpPr>
        <p:spPr>
          <a:xfrm>
            <a:off x="8041821" y="76201"/>
            <a:ext cx="949779" cy="519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userDrawn="1"/>
        </p:nvSpPr>
        <p:spPr>
          <a:xfrm>
            <a:off x="8041822" y="197126"/>
            <a:ext cx="949780" cy="261610"/>
          </a:xfrm>
          <a:prstGeom prst="rect">
            <a:avLst/>
          </a:prstGeom>
          <a:noFill/>
        </p:spPr>
        <p:txBody>
          <a:bodyPr wrap="square" rtlCol="0">
            <a:spAutoFit/>
          </a:bodyPr>
          <a:lstStyle/>
          <a:p>
            <a:pPr algn="ctr"/>
            <a:r>
              <a:rPr lang="en-US" sz="1100" b="0" dirty="0" smtClean="0">
                <a:latin typeface="Tahoma" pitchFamily="34" charset="0"/>
                <a:ea typeface="Tahoma" pitchFamily="34" charset="0"/>
                <a:cs typeface="Tahoma" pitchFamily="34" charset="0"/>
              </a:rPr>
              <a:t>Concept</a:t>
            </a:r>
            <a:endParaRPr lang="en-US" sz="1100" b="0" dirty="0">
              <a:latin typeface="Tahoma" pitchFamily="34" charset="0"/>
              <a:ea typeface="Tahoma" pitchFamily="34" charset="0"/>
              <a:cs typeface="Tahoma" pitchFamily="34" charset="0"/>
            </a:endParaRP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84414" y="130207"/>
            <a:ext cx="1085438" cy="655071"/>
          </a:xfrm>
          <a:prstGeom prst="rect">
            <a:avLst/>
          </a:prstGeom>
        </p:spPr>
      </p:pic>
      <p:sp>
        <p:nvSpPr>
          <p:cNvPr id="35" name="TextBox 34"/>
          <p:cNvSpPr txBox="1"/>
          <p:nvPr userDrawn="1"/>
        </p:nvSpPr>
        <p:spPr>
          <a:xfrm>
            <a:off x="28578" y="1100945"/>
            <a:ext cx="623887" cy="246221"/>
          </a:xfrm>
          <a:prstGeom prst="rect">
            <a:avLst/>
          </a:prstGeom>
          <a:noFill/>
        </p:spPr>
        <p:txBody>
          <a:bodyPr wrap="square" rtlCol="0">
            <a:spAutoFit/>
          </a:bodyPr>
          <a:lstStyle/>
          <a:p>
            <a:r>
              <a:rPr lang="en-US" sz="1000" dirty="0" smtClean="0">
                <a:latin typeface="+mn-lt"/>
              </a:rPr>
              <a:t>PE:</a:t>
            </a:r>
            <a:endParaRPr lang="en-US" sz="1000" dirty="0">
              <a:latin typeface="+mn-lt"/>
            </a:endParaRPr>
          </a:p>
        </p:txBody>
      </p:sp>
      <p:sp>
        <p:nvSpPr>
          <p:cNvPr id="37" name="TextBox 36"/>
          <p:cNvSpPr txBox="1"/>
          <p:nvPr userDrawn="1"/>
        </p:nvSpPr>
        <p:spPr>
          <a:xfrm>
            <a:off x="1044045" y="1100945"/>
            <a:ext cx="1204913" cy="246221"/>
          </a:xfrm>
          <a:prstGeom prst="rect">
            <a:avLst/>
          </a:prstGeom>
          <a:noFill/>
        </p:spPr>
        <p:txBody>
          <a:bodyPr wrap="square" rtlCol="0">
            <a:spAutoFit/>
          </a:bodyPr>
          <a:lstStyle/>
          <a:p>
            <a:r>
              <a:rPr lang="en-US" sz="1000" dirty="0" smtClean="0">
                <a:latin typeface="+mn-lt"/>
              </a:rPr>
              <a:t>PROJECT:</a:t>
            </a:r>
            <a:endParaRPr lang="en-US" sz="1000" dirty="0">
              <a:latin typeface="+mn-lt"/>
            </a:endParaRPr>
          </a:p>
        </p:txBody>
      </p:sp>
      <p:sp>
        <p:nvSpPr>
          <p:cNvPr id="38" name="TextBox 37"/>
          <p:cNvSpPr txBox="1"/>
          <p:nvPr userDrawn="1"/>
        </p:nvSpPr>
        <p:spPr>
          <a:xfrm>
            <a:off x="2257426" y="1100945"/>
            <a:ext cx="1204913" cy="246221"/>
          </a:xfrm>
          <a:prstGeom prst="rect">
            <a:avLst/>
          </a:prstGeom>
          <a:noFill/>
        </p:spPr>
        <p:txBody>
          <a:bodyPr wrap="square" rtlCol="0">
            <a:spAutoFit/>
          </a:bodyPr>
          <a:lstStyle/>
          <a:p>
            <a:r>
              <a:rPr lang="en-US" sz="1000" dirty="0" smtClean="0">
                <a:latin typeface="+mn-lt"/>
              </a:rPr>
              <a:t>RDDS</a:t>
            </a:r>
            <a:r>
              <a:rPr lang="en-US" sz="1000" baseline="0" dirty="0" smtClean="0">
                <a:latin typeface="+mn-lt"/>
              </a:rPr>
              <a:t> PG #</a:t>
            </a:r>
            <a:r>
              <a:rPr lang="en-US" sz="1000" dirty="0" smtClean="0">
                <a:latin typeface="+mn-lt"/>
              </a:rPr>
              <a:t>:</a:t>
            </a:r>
            <a:endParaRPr lang="en-US" sz="1000" dirty="0">
              <a:latin typeface="+mn-lt"/>
            </a:endParaRPr>
          </a:p>
        </p:txBody>
      </p:sp>
      <p:sp>
        <p:nvSpPr>
          <p:cNvPr id="39"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40"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41"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42"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3"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5" name="TextBox 44"/>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FY13</a:t>
            </a:r>
          </a:p>
        </p:txBody>
      </p:sp>
      <p:sp>
        <p:nvSpPr>
          <p:cNvPr id="46" name="TextBox 45"/>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FY12</a:t>
            </a:r>
          </a:p>
        </p:txBody>
      </p:sp>
      <p:sp>
        <p:nvSpPr>
          <p:cNvPr id="47" name="TextBox 46"/>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FY11</a:t>
            </a:r>
          </a:p>
        </p:txBody>
      </p:sp>
      <p:sp>
        <p:nvSpPr>
          <p:cNvPr id="48" name="TextBox 47"/>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49" name="TextBox 48"/>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50" name="TextBox 49"/>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cxnSp>
        <p:nvCxnSpPr>
          <p:cNvPr id="52" name="Straight Connector 5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cxnSp>
      <p:cxnSp>
        <p:nvCxnSpPr>
          <p:cNvPr id="53" name="Straight Connector 52"/>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cxnSp>
      <p:sp>
        <p:nvSpPr>
          <p:cNvPr id="54" name="Content Placeholder 6"/>
          <p:cNvSpPr>
            <a:spLocks noGrp="1"/>
          </p:cNvSpPr>
          <p:nvPr>
            <p:ph sz="quarter" idx="31"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2" name="Content Placeholder 6"/>
          <p:cNvSpPr>
            <a:spLocks noGrp="1"/>
          </p:cNvSpPr>
          <p:nvPr>
            <p:ph sz="quarter" idx="32"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51" name="Straight Connector 5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1459940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RO_Update_Prototype_1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0" name="Rectangle 29"/>
          <p:cNvSpPr/>
          <p:nvPr userDrawn="1"/>
        </p:nvSpPr>
        <p:spPr>
          <a:xfrm>
            <a:off x="8041821" y="76201"/>
            <a:ext cx="949779" cy="5197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userDrawn="1"/>
        </p:nvSpPr>
        <p:spPr>
          <a:xfrm>
            <a:off x="8041822" y="197128"/>
            <a:ext cx="949780" cy="261610"/>
          </a:xfrm>
          <a:prstGeom prst="rect">
            <a:avLst/>
          </a:prstGeom>
          <a:noFill/>
        </p:spPr>
        <p:txBody>
          <a:bodyPr wrap="square" rtlCol="0">
            <a:spAutoFit/>
          </a:bodyPr>
          <a:lstStyle/>
          <a:p>
            <a:pPr algn="ctr"/>
            <a:r>
              <a:rPr lang="en-US" sz="1100" b="0" dirty="0" smtClean="0">
                <a:latin typeface="Tahoma" pitchFamily="34" charset="0"/>
                <a:ea typeface="Tahoma" pitchFamily="34" charset="0"/>
                <a:cs typeface="Tahoma" pitchFamily="34" charset="0"/>
              </a:rPr>
              <a:t>Prototype</a:t>
            </a:r>
            <a:endParaRPr lang="en-US" sz="1100" b="0" dirty="0">
              <a:latin typeface="Tahoma" pitchFamily="34" charset="0"/>
              <a:ea typeface="Tahoma" pitchFamily="34" charset="0"/>
              <a:cs typeface="Tahoma" pitchFamily="34" charset="0"/>
            </a:endParaRP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84414" y="130207"/>
            <a:ext cx="1085438" cy="655071"/>
          </a:xfrm>
          <a:prstGeom prst="rect">
            <a:avLst/>
          </a:prstGeom>
        </p:spPr>
      </p:pic>
      <p:sp>
        <p:nvSpPr>
          <p:cNvPr id="35" name="TextBox 34"/>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DIRO UPDATE/ISSUES</a:t>
            </a:r>
            <a:endParaRPr lang="en-US" sz="1200" b="1" dirty="0">
              <a:latin typeface="Tahoma" pitchFamily="34" charset="0"/>
              <a:ea typeface="Tahoma" pitchFamily="34" charset="0"/>
              <a:cs typeface="Tahoma" pitchFamily="34" charset="0"/>
            </a:endParaRPr>
          </a:p>
        </p:txBody>
      </p:sp>
      <p:sp>
        <p:nvSpPr>
          <p:cNvPr id="37" name="TextBox 36"/>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38" name="TextBox 37"/>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39" name="TextBox 38"/>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cxnSp>
        <p:nvCxnSpPr>
          <p:cNvPr id="41" name="Straight Connector 4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cxnSp>
      <p:cxnSp>
        <p:nvCxnSpPr>
          <p:cNvPr id="42" name="Straight Connector 4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cxnSp>
      <p:sp>
        <p:nvSpPr>
          <p:cNvPr id="43" name="Content Placeholder 6"/>
          <p:cNvSpPr>
            <a:spLocks noGrp="1"/>
          </p:cNvSpPr>
          <p:nvPr>
            <p:ph sz="quarter" idx="31"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5" name="Content Placeholder 6"/>
          <p:cNvSpPr>
            <a:spLocks noGrp="1"/>
          </p:cNvSpPr>
          <p:nvPr>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6" name="Content Placeholder 6"/>
          <p:cNvSpPr>
            <a:spLocks noGrp="1"/>
          </p:cNvSpPr>
          <p:nvPr>
            <p:ph sz="quarter" idx="32"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7" name="TextBox 46"/>
          <p:cNvSpPr txBox="1"/>
          <p:nvPr userDrawn="1"/>
        </p:nvSpPr>
        <p:spPr>
          <a:xfrm>
            <a:off x="28578" y="1100945"/>
            <a:ext cx="623887" cy="246221"/>
          </a:xfrm>
          <a:prstGeom prst="rect">
            <a:avLst/>
          </a:prstGeom>
          <a:noFill/>
        </p:spPr>
        <p:txBody>
          <a:bodyPr wrap="square" rtlCol="0">
            <a:spAutoFit/>
          </a:bodyPr>
          <a:lstStyle/>
          <a:p>
            <a:r>
              <a:rPr lang="en-US" sz="1000" dirty="0" smtClean="0">
                <a:latin typeface="+mn-lt"/>
              </a:rPr>
              <a:t>PE:</a:t>
            </a:r>
            <a:endParaRPr lang="en-US" sz="1000" dirty="0">
              <a:latin typeface="+mn-lt"/>
            </a:endParaRPr>
          </a:p>
        </p:txBody>
      </p:sp>
      <p:sp>
        <p:nvSpPr>
          <p:cNvPr id="48" name="TextBox 47"/>
          <p:cNvSpPr txBox="1"/>
          <p:nvPr userDrawn="1"/>
        </p:nvSpPr>
        <p:spPr>
          <a:xfrm>
            <a:off x="1044045" y="1100945"/>
            <a:ext cx="1204913" cy="246221"/>
          </a:xfrm>
          <a:prstGeom prst="rect">
            <a:avLst/>
          </a:prstGeom>
          <a:noFill/>
        </p:spPr>
        <p:txBody>
          <a:bodyPr wrap="square" rtlCol="0">
            <a:spAutoFit/>
          </a:bodyPr>
          <a:lstStyle/>
          <a:p>
            <a:r>
              <a:rPr lang="en-US" sz="1000" dirty="0" smtClean="0">
                <a:latin typeface="+mn-lt"/>
              </a:rPr>
              <a:t>PROJECT:</a:t>
            </a:r>
            <a:endParaRPr lang="en-US" sz="1000" dirty="0">
              <a:latin typeface="+mn-lt"/>
            </a:endParaRPr>
          </a:p>
        </p:txBody>
      </p:sp>
      <p:sp>
        <p:nvSpPr>
          <p:cNvPr id="49" name="TextBox 48"/>
          <p:cNvSpPr txBox="1"/>
          <p:nvPr userDrawn="1"/>
        </p:nvSpPr>
        <p:spPr>
          <a:xfrm>
            <a:off x="2257426" y="1100945"/>
            <a:ext cx="1204913" cy="246221"/>
          </a:xfrm>
          <a:prstGeom prst="rect">
            <a:avLst/>
          </a:prstGeom>
          <a:noFill/>
        </p:spPr>
        <p:txBody>
          <a:bodyPr wrap="square" rtlCol="0">
            <a:spAutoFit/>
          </a:bodyPr>
          <a:lstStyle/>
          <a:p>
            <a:r>
              <a:rPr lang="en-US" sz="1000" dirty="0" smtClean="0">
                <a:latin typeface="+mn-lt"/>
              </a:rPr>
              <a:t>RDDS</a:t>
            </a:r>
            <a:r>
              <a:rPr lang="en-US" sz="1000" baseline="0" dirty="0" smtClean="0">
                <a:latin typeface="+mn-lt"/>
              </a:rPr>
              <a:t> PG #</a:t>
            </a:r>
            <a:r>
              <a:rPr lang="en-US" sz="1000" dirty="0" smtClean="0">
                <a:latin typeface="+mn-lt"/>
              </a:rPr>
              <a:t>:</a:t>
            </a:r>
            <a:endParaRPr lang="en-US" sz="1000" dirty="0">
              <a:latin typeface="+mn-lt"/>
            </a:endParaRPr>
          </a:p>
        </p:txBody>
      </p:sp>
      <p:sp>
        <p:nvSpPr>
          <p:cNvPr id="50"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51"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2"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3"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4"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5"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6" name="TextBox 55"/>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FY13</a:t>
            </a:r>
          </a:p>
        </p:txBody>
      </p:sp>
      <p:sp>
        <p:nvSpPr>
          <p:cNvPr id="57" name="TextBox 56"/>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FY12</a:t>
            </a:r>
          </a:p>
        </p:txBody>
      </p:sp>
      <p:sp>
        <p:nvSpPr>
          <p:cNvPr id="58" name="TextBox 57"/>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FY11</a:t>
            </a:r>
          </a:p>
        </p:txBody>
      </p:sp>
      <p:cxnSp>
        <p:nvCxnSpPr>
          <p:cNvPr id="59" name="Straight Connector 58"/>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cxnSp>
      <p:sp>
        <p:nvSpPr>
          <p:cNvPr id="6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6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xmlns="" val="2825947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_No 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p:nvPr>
        </p:nvSpPr>
        <p:spPr>
          <a:xfrm>
            <a:off x="685800" y="2514600"/>
            <a:ext cx="7772400" cy="914400"/>
          </a:xfrm>
        </p:spPr>
        <p:txBody>
          <a:bodyPr/>
          <a:lstStyle>
            <a:lvl1pPr algn="ctr">
              <a:defRPr sz="22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6" name="Straight Connector 5"/>
          <p:cNvCxnSpPr>
            <a:cxnSpLocks noChangeShapeType="1"/>
          </p:cNvCxnSpPr>
          <p:nvPr userDrawn="1"/>
        </p:nvCxnSpPr>
        <p:spPr bwMode="auto">
          <a:xfrm>
            <a:off x="381000" y="3198815"/>
            <a:ext cx="8382000" cy="1587"/>
          </a:xfrm>
          <a:prstGeom prst="line">
            <a:avLst/>
          </a:prstGeom>
          <a:noFill/>
          <a:ln w="22225">
            <a:solidFill>
              <a:srgbClr val="0F5E90"/>
            </a:solidFill>
            <a:round/>
            <a:headEnd/>
            <a:tailEnd/>
          </a:ln>
          <a:extLst>
            <a:ext uri="{909E8E84-426E-40DD-AFC4-6F175D3DCCD1}">
              <a14:hiddenFill xmlns:a14="http://schemas.microsoft.com/office/drawing/2010/main" xmlns="">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xmlns="" val="4253680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RO_Update_Field Demonstration_1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0" name="Rectangle 29"/>
          <p:cNvSpPr/>
          <p:nvPr userDrawn="1"/>
        </p:nvSpPr>
        <p:spPr>
          <a:xfrm>
            <a:off x="8041821" y="76201"/>
            <a:ext cx="949779" cy="51979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userDrawn="1"/>
        </p:nvSpPr>
        <p:spPr>
          <a:xfrm>
            <a:off x="7968346" y="123651"/>
            <a:ext cx="1102180" cy="415498"/>
          </a:xfrm>
          <a:prstGeom prst="rect">
            <a:avLst/>
          </a:prstGeom>
          <a:noFill/>
        </p:spPr>
        <p:txBody>
          <a:bodyPr wrap="square" rtlCol="0">
            <a:spAutoFit/>
          </a:bodyPr>
          <a:lstStyle/>
          <a:p>
            <a:pPr algn="ctr"/>
            <a:r>
              <a:rPr lang="en-US" sz="1050" b="0" dirty="0" smtClean="0">
                <a:latin typeface="Tahoma" pitchFamily="34" charset="0"/>
                <a:ea typeface="Tahoma" pitchFamily="34" charset="0"/>
                <a:cs typeface="Tahoma" pitchFamily="34" charset="0"/>
              </a:rPr>
              <a:t>Field</a:t>
            </a:r>
          </a:p>
          <a:p>
            <a:pPr algn="ctr"/>
            <a:r>
              <a:rPr lang="en-US" sz="1050" b="0" dirty="0" smtClean="0">
                <a:latin typeface="Tahoma" pitchFamily="34" charset="0"/>
                <a:ea typeface="Tahoma" pitchFamily="34" charset="0"/>
                <a:cs typeface="Tahoma" pitchFamily="34" charset="0"/>
              </a:rPr>
              <a:t>Demonstration</a:t>
            </a:r>
            <a:endParaRPr lang="en-US" sz="1050" b="0" dirty="0">
              <a:latin typeface="Tahoma" pitchFamily="34" charset="0"/>
              <a:ea typeface="Tahoma" pitchFamily="34" charset="0"/>
              <a:cs typeface="Tahoma" pitchFamily="34" charset="0"/>
            </a:endParaRP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84414" y="130207"/>
            <a:ext cx="1085438" cy="655071"/>
          </a:xfrm>
          <a:prstGeom prst="rect">
            <a:avLst/>
          </a:prstGeom>
        </p:spPr>
      </p:pic>
      <p:sp>
        <p:nvSpPr>
          <p:cNvPr id="35" name="TextBox 34"/>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DIRO UPDATE/ISSUES</a:t>
            </a:r>
            <a:endParaRPr lang="en-US" sz="1200" b="1" dirty="0">
              <a:latin typeface="Tahoma" pitchFamily="34" charset="0"/>
              <a:ea typeface="Tahoma" pitchFamily="34" charset="0"/>
              <a:cs typeface="Tahoma" pitchFamily="34" charset="0"/>
            </a:endParaRPr>
          </a:p>
        </p:txBody>
      </p:sp>
      <p:sp>
        <p:nvSpPr>
          <p:cNvPr id="37" name="TextBox 36"/>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38" name="TextBox 37"/>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39" name="TextBox 38"/>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cxnSp>
        <p:nvCxnSpPr>
          <p:cNvPr id="41" name="Straight Connector 4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cxnSp>
      <p:cxnSp>
        <p:nvCxnSpPr>
          <p:cNvPr id="42" name="Straight Connector 4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cxnSp>
      <p:sp>
        <p:nvSpPr>
          <p:cNvPr id="43" name="Content Placeholder 6"/>
          <p:cNvSpPr>
            <a:spLocks noGrp="1"/>
          </p:cNvSpPr>
          <p:nvPr>
            <p:ph sz="quarter" idx="31"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5" name="Content Placeholder 6"/>
          <p:cNvSpPr>
            <a:spLocks noGrp="1"/>
          </p:cNvSpPr>
          <p:nvPr>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6" name="Content Placeholder 6"/>
          <p:cNvSpPr>
            <a:spLocks noGrp="1"/>
          </p:cNvSpPr>
          <p:nvPr>
            <p:ph sz="quarter" idx="32"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7" name="TextBox 46"/>
          <p:cNvSpPr txBox="1"/>
          <p:nvPr userDrawn="1"/>
        </p:nvSpPr>
        <p:spPr>
          <a:xfrm>
            <a:off x="28578" y="1100945"/>
            <a:ext cx="623887" cy="246221"/>
          </a:xfrm>
          <a:prstGeom prst="rect">
            <a:avLst/>
          </a:prstGeom>
          <a:noFill/>
        </p:spPr>
        <p:txBody>
          <a:bodyPr wrap="square" rtlCol="0">
            <a:spAutoFit/>
          </a:bodyPr>
          <a:lstStyle/>
          <a:p>
            <a:r>
              <a:rPr lang="en-US" sz="1000" dirty="0" smtClean="0">
                <a:latin typeface="+mn-lt"/>
              </a:rPr>
              <a:t>PE:</a:t>
            </a:r>
            <a:endParaRPr lang="en-US" sz="1000" dirty="0">
              <a:latin typeface="+mn-lt"/>
            </a:endParaRPr>
          </a:p>
        </p:txBody>
      </p:sp>
      <p:sp>
        <p:nvSpPr>
          <p:cNvPr id="48" name="TextBox 47"/>
          <p:cNvSpPr txBox="1"/>
          <p:nvPr userDrawn="1"/>
        </p:nvSpPr>
        <p:spPr>
          <a:xfrm>
            <a:off x="1044045" y="1100945"/>
            <a:ext cx="1204913" cy="246221"/>
          </a:xfrm>
          <a:prstGeom prst="rect">
            <a:avLst/>
          </a:prstGeom>
          <a:noFill/>
        </p:spPr>
        <p:txBody>
          <a:bodyPr wrap="square" rtlCol="0">
            <a:spAutoFit/>
          </a:bodyPr>
          <a:lstStyle/>
          <a:p>
            <a:r>
              <a:rPr lang="en-US" sz="1000" dirty="0" smtClean="0">
                <a:latin typeface="+mn-lt"/>
              </a:rPr>
              <a:t>PROJECT:</a:t>
            </a:r>
            <a:endParaRPr lang="en-US" sz="1000" dirty="0">
              <a:latin typeface="+mn-lt"/>
            </a:endParaRPr>
          </a:p>
        </p:txBody>
      </p:sp>
      <p:sp>
        <p:nvSpPr>
          <p:cNvPr id="49" name="TextBox 48"/>
          <p:cNvSpPr txBox="1"/>
          <p:nvPr userDrawn="1"/>
        </p:nvSpPr>
        <p:spPr>
          <a:xfrm>
            <a:off x="2257426" y="1100945"/>
            <a:ext cx="1204913" cy="246221"/>
          </a:xfrm>
          <a:prstGeom prst="rect">
            <a:avLst/>
          </a:prstGeom>
          <a:noFill/>
        </p:spPr>
        <p:txBody>
          <a:bodyPr wrap="square" rtlCol="0">
            <a:spAutoFit/>
          </a:bodyPr>
          <a:lstStyle/>
          <a:p>
            <a:r>
              <a:rPr lang="en-US" sz="1000" dirty="0" smtClean="0">
                <a:latin typeface="+mn-lt"/>
              </a:rPr>
              <a:t>RDDS</a:t>
            </a:r>
            <a:r>
              <a:rPr lang="en-US" sz="1000" baseline="0" dirty="0" smtClean="0">
                <a:latin typeface="+mn-lt"/>
              </a:rPr>
              <a:t> PG #</a:t>
            </a:r>
            <a:r>
              <a:rPr lang="en-US" sz="1000" dirty="0" smtClean="0">
                <a:latin typeface="+mn-lt"/>
              </a:rPr>
              <a:t>:</a:t>
            </a:r>
            <a:endParaRPr lang="en-US" sz="1000" dirty="0">
              <a:latin typeface="+mn-lt"/>
            </a:endParaRPr>
          </a:p>
        </p:txBody>
      </p:sp>
      <p:sp>
        <p:nvSpPr>
          <p:cNvPr id="50"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51"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2"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3"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4"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5"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6" name="TextBox 55"/>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FY13</a:t>
            </a:r>
          </a:p>
        </p:txBody>
      </p:sp>
      <p:sp>
        <p:nvSpPr>
          <p:cNvPr id="57" name="TextBox 56"/>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FY12</a:t>
            </a:r>
          </a:p>
        </p:txBody>
      </p:sp>
      <p:sp>
        <p:nvSpPr>
          <p:cNvPr id="58" name="TextBox 57"/>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FY11</a:t>
            </a:r>
          </a:p>
        </p:txBody>
      </p:sp>
      <p:cxnSp>
        <p:nvCxnSpPr>
          <p:cNvPr id="59" name="Straight Connector 58"/>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cxnSp>
      <p:sp>
        <p:nvSpPr>
          <p:cNvPr id="6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6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xmlns="" val="1761457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RO_Update_Concept_2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6" name="Rectangle 35"/>
          <p:cNvSpPr/>
          <p:nvPr userDrawn="1"/>
        </p:nvSpPr>
        <p:spPr>
          <a:xfrm>
            <a:off x="8041821" y="76201"/>
            <a:ext cx="949779" cy="519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userDrawn="1"/>
        </p:nvSpPr>
        <p:spPr>
          <a:xfrm>
            <a:off x="8041822" y="197126"/>
            <a:ext cx="949780" cy="261610"/>
          </a:xfrm>
          <a:prstGeom prst="rect">
            <a:avLst/>
          </a:prstGeom>
          <a:noFill/>
        </p:spPr>
        <p:txBody>
          <a:bodyPr wrap="square" rtlCol="0">
            <a:spAutoFit/>
          </a:bodyPr>
          <a:lstStyle/>
          <a:p>
            <a:pPr algn="ctr"/>
            <a:r>
              <a:rPr lang="en-US" sz="1100" b="0" dirty="0" smtClean="0">
                <a:latin typeface="Tahoma" pitchFamily="34" charset="0"/>
                <a:ea typeface="Tahoma" pitchFamily="34" charset="0"/>
                <a:cs typeface="Tahoma" pitchFamily="34" charset="0"/>
              </a:rPr>
              <a:t>Concept</a:t>
            </a:r>
            <a:endParaRPr lang="en-US" sz="1100" b="0" dirty="0">
              <a:latin typeface="Tahoma" pitchFamily="34" charset="0"/>
              <a:ea typeface="Tahoma" pitchFamily="34" charset="0"/>
              <a:cs typeface="Tahoma" pitchFamily="34" charset="0"/>
            </a:endParaRP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84414" y="130207"/>
            <a:ext cx="1085438" cy="655071"/>
          </a:xfrm>
          <a:prstGeom prst="rect">
            <a:avLst/>
          </a:prstGeom>
        </p:spPr>
      </p:pic>
      <p:sp>
        <p:nvSpPr>
          <p:cNvPr id="41" name="TextBox 40"/>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DIRO UPDATE/ISSUES</a:t>
            </a:r>
            <a:endParaRPr lang="en-US" sz="1200" b="1" dirty="0">
              <a:latin typeface="Tahoma" pitchFamily="34" charset="0"/>
              <a:ea typeface="Tahoma" pitchFamily="34" charset="0"/>
              <a:cs typeface="Tahoma" pitchFamily="34" charset="0"/>
            </a:endParaRPr>
          </a:p>
        </p:txBody>
      </p:sp>
      <p:sp>
        <p:nvSpPr>
          <p:cNvPr id="43" name="TextBox 42"/>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44" name="TextBox 43"/>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45" name="TextBox 44"/>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cxnSp>
        <p:nvCxnSpPr>
          <p:cNvPr id="47" name="Straight Connector 46"/>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cxnSp>
      <p:cxnSp>
        <p:nvCxnSpPr>
          <p:cNvPr id="48" name="Straight Connector 47"/>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cxnSp>
      <p:sp>
        <p:nvSpPr>
          <p:cNvPr id="49" name="Content Placeholder 6"/>
          <p:cNvSpPr>
            <a:spLocks noGrp="1"/>
          </p:cNvSpPr>
          <p:nvPr>
            <p:ph sz="quarter" idx="32"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0"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1" name="Content Placeholder 6"/>
          <p:cNvSpPr>
            <a:spLocks noGrp="1"/>
          </p:cNvSpPr>
          <p:nvPr>
            <p:ph sz="quarter" idx="33"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Content Placeholder 6"/>
          <p:cNvSpPr>
            <a:spLocks noGrp="1"/>
          </p:cNvSpPr>
          <p:nvPr>
            <p:ph sz="quarter" idx="34"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3" name="TextBox 52"/>
          <p:cNvSpPr txBox="1"/>
          <p:nvPr userDrawn="1"/>
        </p:nvSpPr>
        <p:spPr>
          <a:xfrm>
            <a:off x="28578" y="1109505"/>
            <a:ext cx="623887" cy="246221"/>
          </a:xfrm>
          <a:prstGeom prst="rect">
            <a:avLst/>
          </a:prstGeom>
          <a:noFill/>
        </p:spPr>
        <p:txBody>
          <a:bodyPr wrap="square" rtlCol="0">
            <a:spAutoFit/>
          </a:bodyPr>
          <a:lstStyle/>
          <a:p>
            <a:r>
              <a:rPr lang="en-US" sz="1000" dirty="0" smtClean="0">
                <a:latin typeface="+mn-lt"/>
              </a:rPr>
              <a:t>PE:</a:t>
            </a:r>
            <a:endParaRPr lang="en-US" sz="1000" dirty="0">
              <a:latin typeface="+mn-lt"/>
            </a:endParaRPr>
          </a:p>
        </p:txBody>
      </p:sp>
      <p:sp>
        <p:nvSpPr>
          <p:cNvPr id="54" name="TextBox 53"/>
          <p:cNvSpPr txBox="1"/>
          <p:nvPr userDrawn="1"/>
        </p:nvSpPr>
        <p:spPr>
          <a:xfrm>
            <a:off x="1782269" y="1109505"/>
            <a:ext cx="792555" cy="246221"/>
          </a:xfrm>
          <a:prstGeom prst="rect">
            <a:avLst/>
          </a:prstGeom>
          <a:noFill/>
        </p:spPr>
        <p:txBody>
          <a:bodyPr wrap="square" rtlCol="0">
            <a:spAutoFit/>
          </a:bodyPr>
          <a:lstStyle/>
          <a:p>
            <a:r>
              <a:rPr lang="en-US" sz="1000" dirty="0" smtClean="0">
                <a:latin typeface="+mn-lt"/>
              </a:rPr>
              <a:t>PROJECT:</a:t>
            </a:r>
            <a:endParaRPr lang="en-US" sz="1000" dirty="0">
              <a:latin typeface="+mn-lt"/>
            </a:endParaRPr>
          </a:p>
        </p:txBody>
      </p:sp>
      <p:sp>
        <p:nvSpPr>
          <p:cNvPr id="55" name="TextBox 54"/>
          <p:cNvSpPr txBox="1"/>
          <p:nvPr userDrawn="1"/>
        </p:nvSpPr>
        <p:spPr>
          <a:xfrm>
            <a:off x="3614740" y="1109505"/>
            <a:ext cx="1204913" cy="246221"/>
          </a:xfrm>
          <a:prstGeom prst="rect">
            <a:avLst/>
          </a:prstGeom>
          <a:noFill/>
        </p:spPr>
        <p:txBody>
          <a:bodyPr wrap="square" rtlCol="0">
            <a:spAutoFit/>
          </a:bodyPr>
          <a:lstStyle/>
          <a:p>
            <a:r>
              <a:rPr lang="en-US" sz="1000" dirty="0" smtClean="0">
                <a:latin typeface="+mn-lt"/>
              </a:rPr>
              <a:t>RDDS</a:t>
            </a:r>
            <a:r>
              <a:rPr lang="en-US" sz="1000" baseline="0" dirty="0" smtClean="0">
                <a:latin typeface="+mn-lt"/>
              </a:rPr>
              <a:t> PG #</a:t>
            </a:r>
            <a:r>
              <a:rPr lang="en-US" sz="1000" dirty="0" smtClean="0">
                <a:latin typeface="+mn-lt"/>
              </a:rPr>
              <a:t>:</a:t>
            </a:r>
            <a:endParaRPr lang="en-US" sz="1000" dirty="0">
              <a:latin typeface="+mn-lt"/>
            </a:endParaRPr>
          </a:p>
        </p:txBody>
      </p:sp>
      <p:sp>
        <p:nvSpPr>
          <p:cNvPr id="56"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57"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8"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5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1"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3" name="Text Placeholder 39"/>
          <p:cNvSpPr>
            <a:spLocks noGrp="1"/>
          </p:cNvSpPr>
          <p:nvPr>
            <p:ph type="body" sz="quarter" idx="35"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36"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5" name="TextBox 64"/>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FY13</a:t>
            </a:r>
          </a:p>
        </p:txBody>
      </p:sp>
      <p:sp>
        <p:nvSpPr>
          <p:cNvPr id="66" name="TextBox 65"/>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FY12</a:t>
            </a:r>
          </a:p>
        </p:txBody>
      </p:sp>
      <p:sp>
        <p:nvSpPr>
          <p:cNvPr id="67" name="TextBox 66"/>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FY11</a:t>
            </a:r>
          </a:p>
        </p:txBody>
      </p:sp>
      <p:sp>
        <p:nvSpPr>
          <p:cNvPr id="68" name="TextBox 67"/>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PROJECT</a:t>
            </a:r>
          </a:p>
        </p:txBody>
      </p:sp>
      <p:sp>
        <p:nvSpPr>
          <p:cNvPr id="69" name="Text Placeholder 39"/>
          <p:cNvSpPr>
            <a:spLocks noGrp="1"/>
          </p:cNvSpPr>
          <p:nvPr>
            <p:ph type="body" sz="quarter" idx="37"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70" name="Text Placeholder 39"/>
          <p:cNvSpPr>
            <a:spLocks noGrp="1"/>
          </p:cNvSpPr>
          <p:nvPr>
            <p:ph type="body" sz="quarter" idx="38"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cxnSp>
        <p:nvCxnSpPr>
          <p:cNvPr id="71" name="Straight Connector 7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cxnSp>
      <p:sp>
        <p:nvSpPr>
          <p:cNvPr id="72"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73"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xmlns="" val="4189544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RO_Update_Prototype_2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6" name="Rectangle 35"/>
          <p:cNvSpPr/>
          <p:nvPr userDrawn="1"/>
        </p:nvSpPr>
        <p:spPr>
          <a:xfrm>
            <a:off x="8041821" y="76201"/>
            <a:ext cx="949779" cy="5197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userDrawn="1"/>
        </p:nvSpPr>
        <p:spPr>
          <a:xfrm>
            <a:off x="8041822" y="197128"/>
            <a:ext cx="949780" cy="261610"/>
          </a:xfrm>
          <a:prstGeom prst="rect">
            <a:avLst/>
          </a:prstGeom>
          <a:noFill/>
        </p:spPr>
        <p:txBody>
          <a:bodyPr wrap="square" rtlCol="0">
            <a:spAutoFit/>
          </a:bodyPr>
          <a:lstStyle/>
          <a:p>
            <a:pPr algn="ctr"/>
            <a:r>
              <a:rPr lang="en-US" sz="1100" b="0" dirty="0" smtClean="0">
                <a:latin typeface="Tahoma" pitchFamily="34" charset="0"/>
                <a:ea typeface="Tahoma" pitchFamily="34" charset="0"/>
                <a:cs typeface="Tahoma" pitchFamily="34" charset="0"/>
              </a:rPr>
              <a:t>Prototype</a:t>
            </a:r>
            <a:endParaRPr lang="en-US" sz="1100" b="0" dirty="0">
              <a:latin typeface="Tahoma" pitchFamily="34" charset="0"/>
              <a:ea typeface="Tahoma" pitchFamily="34" charset="0"/>
              <a:cs typeface="Tahoma" pitchFamily="34" charset="0"/>
            </a:endParaRP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84414" y="130207"/>
            <a:ext cx="1085438" cy="655071"/>
          </a:xfrm>
          <a:prstGeom prst="rect">
            <a:avLst/>
          </a:prstGeom>
        </p:spPr>
      </p:pic>
      <p:sp>
        <p:nvSpPr>
          <p:cNvPr id="41" name="TextBox 40"/>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DIRO UPDATE/ISSUES</a:t>
            </a:r>
            <a:endParaRPr lang="en-US" sz="1200" b="1" dirty="0">
              <a:latin typeface="Tahoma" pitchFamily="34" charset="0"/>
              <a:ea typeface="Tahoma" pitchFamily="34" charset="0"/>
              <a:cs typeface="Tahoma" pitchFamily="34" charset="0"/>
            </a:endParaRPr>
          </a:p>
        </p:txBody>
      </p:sp>
      <p:sp>
        <p:nvSpPr>
          <p:cNvPr id="43" name="TextBox 42"/>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44" name="TextBox 43"/>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45" name="TextBox 44"/>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cxnSp>
        <p:nvCxnSpPr>
          <p:cNvPr id="47" name="Straight Connector 46"/>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cxnSp>
      <p:cxnSp>
        <p:nvCxnSpPr>
          <p:cNvPr id="48" name="Straight Connector 47"/>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cxnSp>
      <p:sp>
        <p:nvSpPr>
          <p:cNvPr id="49" name="Content Placeholder 6"/>
          <p:cNvSpPr>
            <a:spLocks noGrp="1"/>
          </p:cNvSpPr>
          <p:nvPr>
            <p:ph sz="quarter" idx="32"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0"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1" name="Content Placeholder 6"/>
          <p:cNvSpPr>
            <a:spLocks noGrp="1"/>
          </p:cNvSpPr>
          <p:nvPr>
            <p:ph sz="quarter" idx="33"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Content Placeholder 6"/>
          <p:cNvSpPr>
            <a:spLocks noGrp="1"/>
          </p:cNvSpPr>
          <p:nvPr>
            <p:ph sz="quarter" idx="34"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3" name="TextBox 52"/>
          <p:cNvSpPr txBox="1"/>
          <p:nvPr userDrawn="1"/>
        </p:nvSpPr>
        <p:spPr>
          <a:xfrm>
            <a:off x="28578" y="1109505"/>
            <a:ext cx="623887" cy="246221"/>
          </a:xfrm>
          <a:prstGeom prst="rect">
            <a:avLst/>
          </a:prstGeom>
          <a:noFill/>
        </p:spPr>
        <p:txBody>
          <a:bodyPr wrap="square" rtlCol="0">
            <a:spAutoFit/>
          </a:bodyPr>
          <a:lstStyle/>
          <a:p>
            <a:r>
              <a:rPr lang="en-US" sz="1000" dirty="0" smtClean="0">
                <a:latin typeface="+mn-lt"/>
              </a:rPr>
              <a:t>PE:</a:t>
            </a:r>
            <a:endParaRPr lang="en-US" sz="1000" dirty="0">
              <a:latin typeface="+mn-lt"/>
            </a:endParaRPr>
          </a:p>
        </p:txBody>
      </p:sp>
      <p:sp>
        <p:nvSpPr>
          <p:cNvPr id="54" name="TextBox 53"/>
          <p:cNvSpPr txBox="1"/>
          <p:nvPr userDrawn="1"/>
        </p:nvSpPr>
        <p:spPr>
          <a:xfrm>
            <a:off x="1782269" y="1109505"/>
            <a:ext cx="792555" cy="246221"/>
          </a:xfrm>
          <a:prstGeom prst="rect">
            <a:avLst/>
          </a:prstGeom>
          <a:noFill/>
        </p:spPr>
        <p:txBody>
          <a:bodyPr wrap="square" rtlCol="0">
            <a:spAutoFit/>
          </a:bodyPr>
          <a:lstStyle/>
          <a:p>
            <a:r>
              <a:rPr lang="en-US" sz="1000" dirty="0" smtClean="0">
                <a:latin typeface="+mn-lt"/>
              </a:rPr>
              <a:t>PROJECT:</a:t>
            </a:r>
            <a:endParaRPr lang="en-US" sz="1000" dirty="0">
              <a:latin typeface="+mn-lt"/>
            </a:endParaRPr>
          </a:p>
        </p:txBody>
      </p:sp>
      <p:sp>
        <p:nvSpPr>
          <p:cNvPr id="55" name="TextBox 54"/>
          <p:cNvSpPr txBox="1"/>
          <p:nvPr userDrawn="1"/>
        </p:nvSpPr>
        <p:spPr>
          <a:xfrm>
            <a:off x="3614740" y="1109505"/>
            <a:ext cx="1204913" cy="246221"/>
          </a:xfrm>
          <a:prstGeom prst="rect">
            <a:avLst/>
          </a:prstGeom>
          <a:noFill/>
        </p:spPr>
        <p:txBody>
          <a:bodyPr wrap="square" rtlCol="0">
            <a:spAutoFit/>
          </a:bodyPr>
          <a:lstStyle/>
          <a:p>
            <a:r>
              <a:rPr lang="en-US" sz="1000" dirty="0" smtClean="0">
                <a:latin typeface="+mn-lt"/>
              </a:rPr>
              <a:t>RDDS</a:t>
            </a:r>
            <a:r>
              <a:rPr lang="en-US" sz="1000" baseline="0" dirty="0" smtClean="0">
                <a:latin typeface="+mn-lt"/>
              </a:rPr>
              <a:t> PG #</a:t>
            </a:r>
            <a:r>
              <a:rPr lang="en-US" sz="1000" dirty="0" smtClean="0">
                <a:latin typeface="+mn-lt"/>
              </a:rPr>
              <a:t>:</a:t>
            </a:r>
            <a:endParaRPr lang="en-US" sz="1000" dirty="0">
              <a:latin typeface="+mn-lt"/>
            </a:endParaRPr>
          </a:p>
        </p:txBody>
      </p:sp>
      <p:sp>
        <p:nvSpPr>
          <p:cNvPr id="56"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57"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8"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5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1"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3" name="Text Placeholder 39"/>
          <p:cNvSpPr>
            <a:spLocks noGrp="1"/>
          </p:cNvSpPr>
          <p:nvPr>
            <p:ph type="body" sz="quarter" idx="35"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36"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5" name="TextBox 64"/>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FY13</a:t>
            </a:r>
          </a:p>
        </p:txBody>
      </p:sp>
      <p:sp>
        <p:nvSpPr>
          <p:cNvPr id="66" name="TextBox 65"/>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FY12</a:t>
            </a:r>
          </a:p>
        </p:txBody>
      </p:sp>
      <p:sp>
        <p:nvSpPr>
          <p:cNvPr id="67" name="TextBox 66"/>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FY11</a:t>
            </a:r>
          </a:p>
        </p:txBody>
      </p:sp>
      <p:sp>
        <p:nvSpPr>
          <p:cNvPr id="68" name="TextBox 67"/>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PROJECT</a:t>
            </a:r>
          </a:p>
        </p:txBody>
      </p:sp>
      <p:sp>
        <p:nvSpPr>
          <p:cNvPr id="69" name="Text Placeholder 39"/>
          <p:cNvSpPr>
            <a:spLocks noGrp="1"/>
          </p:cNvSpPr>
          <p:nvPr>
            <p:ph type="body" sz="quarter" idx="37"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70" name="Text Placeholder 39"/>
          <p:cNvSpPr>
            <a:spLocks noGrp="1"/>
          </p:cNvSpPr>
          <p:nvPr>
            <p:ph type="body" sz="quarter" idx="38"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cxnSp>
        <p:nvCxnSpPr>
          <p:cNvPr id="71" name="Straight Connector 7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cxnSp>
      <p:sp>
        <p:nvSpPr>
          <p:cNvPr id="72"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73"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xmlns="" val="39135816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RO_Update_Field Demonstration_2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6" name="Rectangle 35"/>
          <p:cNvSpPr/>
          <p:nvPr userDrawn="1"/>
        </p:nvSpPr>
        <p:spPr>
          <a:xfrm>
            <a:off x="8041821" y="76201"/>
            <a:ext cx="949779" cy="51979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userDrawn="1"/>
        </p:nvSpPr>
        <p:spPr>
          <a:xfrm>
            <a:off x="7968346" y="123651"/>
            <a:ext cx="1102180" cy="415498"/>
          </a:xfrm>
          <a:prstGeom prst="rect">
            <a:avLst/>
          </a:prstGeom>
          <a:noFill/>
        </p:spPr>
        <p:txBody>
          <a:bodyPr wrap="square" rtlCol="0">
            <a:spAutoFit/>
          </a:bodyPr>
          <a:lstStyle/>
          <a:p>
            <a:pPr algn="ctr"/>
            <a:r>
              <a:rPr lang="en-US" sz="1050" b="0" dirty="0" smtClean="0">
                <a:latin typeface="Tahoma" pitchFamily="34" charset="0"/>
                <a:ea typeface="Tahoma" pitchFamily="34" charset="0"/>
                <a:cs typeface="Tahoma" pitchFamily="34" charset="0"/>
              </a:rPr>
              <a:t>Field</a:t>
            </a:r>
          </a:p>
          <a:p>
            <a:pPr algn="ctr"/>
            <a:r>
              <a:rPr lang="en-US" sz="1050" b="0" dirty="0" smtClean="0">
                <a:latin typeface="Tahoma" pitchFamily="34" charset="0"/>
                <a:ea typeface="Tahoma" pitchFamily="34" charset="0"/>
                <a:cs typeface="Tahoma" pitchFamily="34" charset="0"/>
              </a:rPr>
              <a:t>Demonstration</a:t>
            </a:r>
            <a:endParaRPr lang="en-US" sz="1050" b="0" dirty="0">
              <a:latin typeface="Tahoma" pitchFamily="34" charset="0"/>
              <a:ea typeface="Tahoma" pitchFamily="34" charset="0"/>
              <a:cs typeface="Tahoma" pitchFamily="34" charset="0"/>
            </a:endParaRP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84414" y="130207"/>
            <a:ext cx="1085438" cy="655071"/>
          </a:xfrm>
          <a:prstGeom prst="rect">
            <a:avLst/>
          </a:prstGeom>
        </p:spPr>
      </p:pic>
      <p:sp>
        <p:nvSpPr>
          <p:cNvPr id="41" name="TextBox 40"/>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DIRO UPDATE/ISSUES</a:t>
            </a:r>
            <a:endParaRPr lang="en-US" sz="1200" b="1" dirty="0">
              <a:latin typeface="Tahoma" pitchFamily="34" charset="0"/>
              <a:ea typeface="Tahoma" pitchFamily="34" charset="0"/>
              <a:cs typeface="Tahoma" pitchFamily="34" charset="0"/>
            </a:endParaRPr>
          </a:p>
        </p:txBody>
      </p:sp>
      <p:sp>
        <p:nvSpPr>
          <p:cNvPr id="43" name="TextBox 42"/>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44" name="TextBox 43"/>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45" name="TextBox 44"/>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cxnSp>
        <p:nvCxnSpPr>
          <p:cNvPr id="47" name="Straight Connector 46"/>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cxnSp>
      <p:cxnSp>
        <p:nvCxnSpPr>
          <p:cNvPr id="48" name="Straight Connector 47"/>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cxnSp>
      <p:sp>
        <p:nvSpPr>
          <p:cNvPr id="49" name="Content Placeholder 6"/>
          <p:cNvSpPr>
            <a:spLocks noGrp="1"/>
          </p:cNvSpPr>
          <p:nvPr>
            <p:ph sz="quarter" idx="32"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0"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1" name="Content Placeholder 6"/>
          <p:cNvSpPr>
            <a:spLocks noGrp="1"/>
          </p:cNvSpPr>
          <p:nvPr>
            <p:ph sz="quarter" idx="33"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Content Placeholder 6"/>
          <p:cNvSpPr>
            <a:spLocks noGrp="1"/>
          </p:cNvSpPr>
          <p:nvPr>
            <p:ph sz="quarter" idx="34"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3" name="TextBox 52"/>
          <p:cNvSpPr txBox="1"/>
          <p:nvPr userDrawn="1"/>
        </p:nvSpPr>
        <p:spPr>
          <a:xfrm>
            <a:off x="28578" y="1109505"/>
            <a:ext cx="623887" cy="246221"/>
          </a:xfrm>
          <a:prstGeom prst="rect">
            <a:avLst/>
          </a:prstGeom>
          <a:noFill/>
        </p:spPr>
        <p:txBody>
          <a:bodyPr wrap="square" rtlCol="0">
            <a:spAutoFit/>
          </a:bodyPr>
          <a:lstStyle/>
          <a:p>
            <a:r>
              <a:rPr lang="en-US" sz="1000" dirty="0" smtClean="0">
                <a:latin typeface="+mn-lt"/>
              </a:rPr>
              <a:t>PE:</a:t>
            </a:r>
            <a:endParaRPr lang="en-US" sz="1000" dirty="0">
              <a:latin typeface="+mn-lt"/>
            </a:endParaRPr>
          </a:p>
        </p:txBody>
      </p:sp>
      <p:sp>
        <p:nvSpPr>
          <p:cNvPr id="54" name="TextBox 53"/>
          <p:cNvSpPr txBox="1"/>
          <p:nvPr userDrawn="1"/>
        </p:nvSpPr>
        <p:spPr>
          <a:xfrm>
            <a:off x="1782269" y="1109505"/>
            <a:ext cx="792555" cy="246221"/>
          </a:xfrm>
          <a:prstGeom prst="rect">
            <a:avLst/>
          </a:prstGeom>
          <a:noFill/>
        </p:spPr>
        <p:txBody>
          <a:bodyPr wrap="square" rtlCol="0">
            <a:spAutoFit/>
          </a:bodyPr>
          <a:lstStyle/>
          <a:p>
            <a:r>
              <a:rPr lang="en-US" sz="1000" dirty="0" smtClean="0">
                <a:latin typeface="+mn-lt"/>
              </a:rPr>
              <a:t>PROJECT:</a:t>
            </a:r>
            <a:endParaRPr lang="en-US" sz="1000" dirty="0">
              <a:latin typeface="+mn-lt"/>
            </a:endParaRPr>
          </a:p>
        </p:txBody>
      </p:sp>
      <p:sp>
        <p:nvSpPr>
          <p:cNvPr id="55" name="TextBox 54"/>
          <p:cNvSpPr txBox="1"/>
          <p:nvPr userDrawn="1"/>
        </p:nvSpPr>
        <p:spPr>
          <a:xfrm>
            <a:off x="3614740" y="1109505"/>
            <a:ext cx="1204913" cy="246221"/>
          </a:xfrm>
          <a:prstGeom prst="rect">
            <a:avLst/>
          </a:prstGeom>
          <a:noFill/>
        </p:spPr>
        <p:txBody>
          <a:bodyPr wrap="square" rtlCol="0">
            <a:spAutoFit/>
          </a:bodyPr>
          <a:lstStyle/>
          <a:p>
            <a:r>
              <a:rPr lang="en-US" sz="1000" dirty="0" smtClean="0">
                <a:latin typeface="+mn-lt"/>
              </a:rPr>
              <a:t>RDDS</a:t>
            </a:r>
            <a:r>
              <a:rPr lang="en-US" sz="1000" baseline="0" dirty="0" smtClean="0">
                <a:latin typeface="+mn-lt"/>
              </a:rPr>
              <a:t> PG #</a:t>
            </a:r>
            <a:r>
              <a:rPr lang="en-US" sz="1000" dirty="0" smtClean="0">
                <a:latin typeface="+mn-lt"/>
              </a:rPr>
              <a:t>:</a:t>
            </a:r>
            <a:endParaRPr lang="en-US" sz="1000" dirty="0">
              <a:latin typeface="+mn-lt"/>
            </a:endParaRPr>
          </a:p>
        </p:txBody>
      </p:sp>
      <p:sp>
        <p:nvSpPr>
          <p:cNvPr id="56"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57"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8"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5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1"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3" name="Text Placeholder 39"/>
          <p:cNvSpPr>
            <a:spLocks noGrp="1"/>
          </p:cNvSpPr>
          <p:nvPr>
            <p:ph type="body" sz="quarter" idx="35"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36"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5" name="TextBox 64"/>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FY13</a:t>
            </a:r>
          </a:p>
        </p:txBody>
      </p:sp>
      <p:sp>
        <p:nvSpPr>
          <p:cNvPr id="66" name="TextBox 65"/>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FY12</a:t>
            </a:r>
          </a:p>
        </p:txBody>
      </p:sp>
      <p:sp>
        <p:nvSpPr>
          <p:cNvPr id="67" name="TextBox 66"/>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FY11</a:t>
            </a:r>
          </a:p>
        </p:txBody>
      </p:sp>
      <p:sp>
        <p:nvSpPr>
          <p:cNvPr id="68" name="TextBox 67"/>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PROJECT</a:t>
            </a:r>
          </a:p>
        </p:txBody>
      </p:sp>
      <p:sp>
        <p:nvSpPr>
          <p:cNvPr id="69" name="Text Placeholder 39"/>
          <p:cNvSpPr>
            <a:spLocks noGrp="1"/>
          </p:cNvSpPr>
          <p:nvPr>
            <p:ph type="body" sz="quarter" idx="37"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70" name="Text Placeholder 39"/>
          <p:cNvSpPr>
            <a:spLocks noGrp="1"/>
          </p:cNvSpPr>
          <p:nvPr>
            <p:ph type="body" sz="quarter" idx="38"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cxnSp>
        <p:nvCxnSpPr>
          <p:cNvPr id="71" name="Straight Connector 7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cxnSp>
      <p:sp>
        <p:nvSpPr>
          <p:cNvPr id="72"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73"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xmlns="" val="29447159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RO_Update_Concept_3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40" name="Rectangle 39"/>
          <p:cNvSpPr/>
          <p:nvPr userDrawn="1"/>
        </p:nvSpPr>
        <p:spPr>
          <a:xfrm>
            <a:off x="8041821" y="76201"/>
            <a:ext cx="949779" cy="519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userDrawn="1"/>
        </p:nvSpPr>
        <p:spPr>
          <a:xfrm>
            <a:off x="8041822" y="197126"/>
            <a:ext cx="949780" cy="261610"/>
          </a:xfrm>
          <a:prstGeom prst="rect">
            <a:avLst/>
          </a:prstGeom>
          <a:noFill/>
        </p:spPr>
        <p:txBody>
          <a:bodyPr wrap="square" rtlCol="0">
            <a:spAutoFit/>
          </a:bodyPr>
          <a:lstStyle/>
          <a:p>
            <a:pPr algn="ctr"/>
            <a:r>
              <a:rPr lang="en-US" sz="1100" b="0" dirty="0" smtClean="0">
                <a:latin typeface="Tahoma" pitchFamily="34" charset="0"/>
                <a:ea typeface="Tahoma" pitchFamily="34" charset="0"/>
                <a:cs typeface="Tahoma" pitchFamily="34" charset="0"/>
              </a:rPr>
              <a:t>Concept</a:t>
            </a:r>
            <a:endParaRPr lang="en-US" sz="1100" b="0" dirty="0">
              <a:latin typeface="Tahoma" pitchFamily="34" charset="0"/>
              <a:ea typeface="Tahoma" pitchFamily="34" charset="0"/>
              <a:cs typeface="Tahoma" pitchFamily="34" charset="0"/>
            </a:endParaRPr>
          </a:p>
        </p:txBody>
      </p:sp>
      <p:pic>
        <p:nvPicPr>
          <p:cNvPr id="43" name="Picture 4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84414" y="130207"/>
            <a:ext cx="1085438" cy="655071"/>
          </a:xfrm>
          <a:prstGeom prst="rect">
            <a:avLst/>
          </a:prstGeom>
        </p:spPr>
      </p:pic>
      <p:sp>
        <p:nvSpPr>
          <p:cNvPr id="45" name="TextBox 44"/>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DIRO UPDATE/ISSUES</a:t>
            </a:r>
            <a:endParaRPr lang="en-US" sz="1200" b="1" dirty="0">
              <a:latin typeface="Tahoma" pitchFamily="34" charset="0"/>
              <a:ea typeface="Tahoma" pitchFamily="34" charset="0"/>
              <a:cs typeface="Tahoma" pitchFamily="34" charset="0"/>
            </a:endParaRPr>
          </a:p>
        </p:txBody>
      </p:sp>
      <p:sp>
        <p:nvSpPr>
          <p:cNvPr id="47" name="TextBox 46"/>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48" name="TextBox 47"/>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49" name="TextBox 48"/>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cxnSp>
        <p:nvCxnSpPr>
          <p:cNvPr id="51" name="Straight Connector 5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cxnSp>
      <p:cxnSp>
        <p:nvCxnSpPr>
          <p:cNvPr id="52" name="Straight Connector 5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cxnSp>
      <p:sp>
        <p:nvSpPr>
          <p:cNvPr id="53" name="Content Placeholder 6"/>
          <p:cNvSpPr>
            <a:spLocks noGrp="1"/>
          </p:cNvSpPr>
          <p:nvPr>
            <p:ph sz="quarter" idx="36"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37"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38"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7" name="TextBox 56"/>
          <p:cNvSpPr txBox="1"/>
          <p:nvPr userDrawn="1"/>
        </p:nvSpPr>
        <p:spPr>
          <a:xfrm>
            <a:off x="0" y="1124894"/>
            <a:ext cx="623887" cy="230832"/>
          </a:xfrm>
          <a:prstGeom prst="rect">
            <a:avLst/>
          </a:prstGeom>
          <a:noFill/>
        </p:spPr>
        <p:txBody>
          <a:bodyPr wrap="square" rtlCol="0">
            <a:spAutoFit/>
          </a:bodyPr>
          <a:lstStyle/>
          <a:p>
            <a:r>
              <a:rPr lang="en-US" sz="900" dirty="0" smtClean="0">
                <a:latin typeface="+mn-lt"/>
              </a:rPr>
              <a:t>PE:</a:t>
            </a:r>
            <a:endParaRPr lang="en-US" sz="900" dirty="0">
              <a:latin typeface="+mn-lt"/>
            </a:endParaRPr>
          </a:p>
        </p:txBody>
      </p:sp>
      <p:sp>
        <p:nvSpPr>
          <p:cNvPr id="58" name="TextBox 57"/>
          <p:cNvSpPr txBox="1"/>
          <p:nvPr userDrawn="1"/>
        </p:nvSpPr>
        <p:spPr>
          <a:xfrm>
            <a:off x="2215265" y="1124894"/>
            <a:ext cx="792555" cy="230832"/>
          </a:xfrm>
          <a:prstGeom prst="rect">
            <a:avLst/>
          </a:prstGeom>
          <a:noFill/>
        </p:spPr>
        <p:txBody>
          <a:bodyPr wrap="square" rtlCol="0">
            <a:spAutoFit/>
          </a:bodyPr>
          <a:lstStyle/>
          <a:p>
            <a:r>
              <a:rPr lang="en-US" sz="900" dirty="0" smtClean="0">
                <a:latin typeface="+mn-lt"/>
              </a:rPr>
              <a:t>PROJECT:</a:t>
            </a:r>
            <a:endParaRPr lang="en-US" sz="900" dirty="0">
              <a:latin typeface="+mn-lt"/>
            </a:endParaRPr>
          </a:p>
        </p:txBody>
      </p:sp>
      <p:sp>
        <p:nvSpPr>
          <p:cNvPr id="59" name="TextBox 58"/>
          <p:cNvSpPr txBox="1"/>
          <p:nvPr userDrawn="1"/>
        </p:nvSpPr>
        <p:spPr>
          <a:xfrm>
            <a:off x="4426414" y="1124894"/>
            <a:ext cx="1204913" cy="230832"/>
          </a:xfrm>
          <a:prstGeom prst="rect">
            <a:avLst/>
          </a:prstGeom>
          <a:noFill/>
        </p:spPr>
        <p:txBody>
          <a:bodyPr wrap="square" rtlCol="0">
            <a:spAutoFit/>
          </a:bodyPr>
          <a:lstStyle/>
          <a:p>
            <a:r>
              <a:rPr lang="en-US" sz="900" dirty="0" smtClean="0">
                <a:latin typeface="+mn-lt"/>
              </a:rPr>
              <a:t>RDDS</a:t>
            </a:r>
            <a:r>
              <a:rPr lang="en-US" sz="900" baseline="0" dirty="0" smtClean="0">
                <a:latin typeface="+mn-lt"/>
              </a:rPr>
              <a:t> PG #</a:t>
            </a:r>
            <a:r>
              <a:rPr lang="en-US" sz="900" dirty="0" smtClean="0">
                <a:latin typeface="+mn-lt"/>
              </a:rPr>
              <a:t>:</a:t>
            </a:r>
            <a:endParaRPr lang="en-US" sz="900" dirty="0">
              <a:latin typeface="+mn-lt"/>
            </a:endParaRPr>
          </a:p>
        </p:txBody>
      </p:sp>
      <p:sp>
        <p:nvSpPr>
          <p:cNvPr id="60"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61"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62"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63"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5"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6"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7"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8"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9" name="TextBox 68"/>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FY13</a:t>
            </a:r>
          </a:p>
        </p:txBody>
      </p:sp>
      <p:sp>
        <p:nvSpPr>
          <p:cNvPr id="70" name="TextBox 69"/>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FY12</a:t>
            </a:r>
          </a:p>
        </p:txBody>
      </p:sp>
      <p:sp>
        <p:nvSpPr>
          <p:cNvPr id="71" name="TextBox 70"/>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FY11</a:t>
            </a:r>
          </a:p>
        </p:txBody>
      </p:sp>
      <p:sp>
        <p:nvSpPr>
          <p:cNvPr id="72" name="TextBox 71"/>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PROJECT</a:t>
            </a:r>
          </a:p>
        </p:txBody>
      </p:sp>
      <p:sp>
        <p:nvSpPr>
          <p:cNvPr id="73" name="Text Placeholder 39"/>
          <p:cNvSpPr>
            <a:spLocks noGrp="1"/>
          </p:cNvSpPr>
          <p:nvPr>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4" name="Text Placeholder 39"/>
          <p:cNvSpPr>
            <a:spLocks noGrp="1"/>
          </p:cNvSpPr>
          <p:nvPr>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6" name="Text Placeholder 39"/>
          <p:cNvSpPr>
            <a:spLocks noGrp="1"/>
          </p:cNvSpPr>
          <p:nvPr>
            <p:ph type="body" sz="quarter" idx="39"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7" name="Text Placeholder 39"/>
          <p:cNvSpPr>
            <a:spLocks noGrp="1"/>
          </p:cNvSpPr>
          <p:nvPr>
            <p:ph type="body" sz="quarter" idx="40"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8" name="Text Placeholder 39"/>
          <p:cNvSpPr>
            <a:spLocks noGrp="1"/>
          </p:cNvSpPr>
          <p:nvPr>
            <p:ph type="body" sz="quarter" idx="41"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9" name="Text Placeholder 39"/>
          <p:cNvSpPr>
            <a:spLocks noGrp="1"/>
          </p:cNvSpPr>
          <p:nvPr>
            <p:ph type="body" sz="quarter" idx="42"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75" name="Straight Connector 74"/>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cxnSp>
      <p:sp>
        <p:nvSpPr>
          <p:cNvPr id="8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8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xmlns="" val="9387842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RO_Update_Prototype_3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40" name="Rectangle 39"/>
          <p:cNvSpPr/>
          <p:nvPr userDrawn="1"/>
        </p:nvSpPr>
        <p:spPr>
          <a:xfrm>
            <a:off x="8041821" y="76201"/>
            <a:ext cx="949779" cy="5197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userDrawn="1"/>
        </p:nvSpPr>
        <p:spPr>
          <a:xfrm>
            <a:off x="8041822" y="197128"/>
            <a:ext cx="949780" cy="261610"/>
          </a:xfrm>
          <a:prstGeom prst="rect">
            <a:avLst/>
          </a:prstGeom>
          <a:noFill/>
        </p:spPr>
        <p:txBody>
          <a:bodyPr wrap="square" rtlCol="0">
            <a:spAutoFit/>
          </a:bodyPr>
          <a:lstStyle/>
          <a:p>
            <a:pPr algn="ctr"/>
            <a:r>
              <a:rPr lang="en-US" sz="1100" b="0" dirty="0" smtClean="0">
                <a:latin typeface="Tahoma" pitchFamily="34" charset="0"/>
                <a:ea typeface="Tahoma" pitchFamily="34" charset="0"/>
                <a:cs typeface="Tahoma" pitchFamily="34" charset="0"/>
              </a:rPr>
              <a:t>Prototype</a:t>
            </a:r>
            <a:endParaRPr lang="en-US" sz="1100" b="0" dirty="0">
              <a:latin typeface="Tahoma" pitchFamily="34" charset="0"/>
              <a:ea typeface="Tahoma" pitchFamily="34" charset="0"/>
              <a:cs typeface="Tahoma" pitchFamily="34" charset="0"/>
            </a:endParaRPr>
          </a:p>
        </p:txBody>
      </p:sp>
      <p:pic>
        <p:nvPicPr>
          <p:cNvPr id="43" name="Picture 4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84414" y="130207"/>
            <a:ext cx="1085438" cy="655071"/>
          </a:xfrm>
          <a:prstGeom prst="rect">
            <a:avLst/>
          </a:prstGeom>
        </p:spPr>
      </p:pic>
      <p:sp>
        <p:nvSpPr>
          <p:cNvPr id="45" name="TextBox 44"/>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DIRO UPDATE/ISSUES</a:t>
            </a:r>
            <a:endParaRPr lang="en-US" sz="1200" b="1" dirty="0">
              <a:latin typeface="Tahoma" pitchFamily="34" charset="0"/>
              <a:ea typeface="Tahoma" pitchFamily="34" charset="0"/>
              <a:cs typeface="Tahoma" pitchFamily="34" charset="0"/>
            </a:endParaRPr>
          </a:p>
        </p:txBody>
      </p:sp>
      <p:sp>
        <p:nvSpPr>
          <p:cNvPr id="47" name="TextBox 46"/>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48" name="TextBox 47"/>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49" name="TextBox 48"/>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cxnSp>
        <p:nvCxnSpPr>
          <p:cNvPr id="51" name="Straight Connector 5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cxnSp>
      <p:cxnSp>
        <p:nvCxnSpPr>
          <p:cNvPr id="52" name="Straight Connector 5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cxnSp>
      <p:sp>
        <p:nvSpPr>
          <p:cNvPr id="53" name="Content Placeholder 6"/>
          <p:cNvSpPr>
            <a:spLocks noGrp="1"/>
          </p:cNvSpPr>
          <p:nvPr>
            <p:ph sz="quarter" idx="36"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37"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38"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7" name="TextBox 56"/>
          <p:cNvSpPr txBox="1"/>
          <p:nvPr userDrawn="1"/>
        </p:nvSpPr>
        <p:spPr>
          <a:xfrm>
            <a:off x="0" y="1124894"/>
            <a:ext cx="623887" cy="230832"/>
          </a:xfrm>
          <a:prstGeom prst="rect">
            <a:avLst/>
          </a:prstGeom>
          <a:noFill/>
        </p:spPr>
        <p:txBody>
          <a:bodyPr wrap="square" rtlCol="0">
            <a:spAutoFit/>
          </a:bodyPr>
          <a:lstStyle/>
          <a:p>
            <a:r>
              <a:rPr lang="en-US" sz="900" dirty="0" smtClean="0">
                <a:latin typeface="+mn-lt"/>
              </a:rPr>
              <a:t>PE:</a:t>
            </a:r>
            <a:endParaRPr lang="en-US" sz="900" dirty="0">
              <a:latin typeface="+mn-lt"/>
            </a:endParaRPr>
          </a:p>
        </p:txBody>
      </p:sp>
      <p:sp>
        <p:nvSpPr>
          <p:cNvPr id="58" name="TextBox 57"/>
          <p:cNvSpPr txBox="1"/>
          <p:nvPr userDrawn="1"/>
        </p:nvSpPr>
        <p:spPr>
          <a:xfrm>
            <a:off x="2215265" y="1124894"/>
            <a:ext cx="792555" cy="230832"/>
          </a:xfrm>
          <a:prstGeom prst="rect">
            <a:avLst/>
          </a:prstGeom>
          <a:noFill/>
        </p:spPr>
        <p:txBody>
          <a:bodyPr wrap="square" rtlCol="0">
            <a:spAutoFit/>
          </a:bodyPr>
          <a:lstStyle/>
          <a:p>
            <a:r>
              <a:rPr lang="en-US" sz="900" dirty="0" smtClean="0">
                <a:latin typeface="+mn-lt"/>
              </a:rPr>
              <a:t>PROJECT:</a:t>
            </a:r>
            <a:endParaRPr lang="en-US" sz="900" dirty="0">
              <a:latin typeface="+mn-lt"/>
            </a:endParaRPr>
          </a:p>
        </p:txBody>
      </p:sp>
      <p:sp>
        <p:nvSpPr>
          <p:cNvPr id="59" name="TextBox 58"/>
          <p:cNvSpPr txBox="1"/>
          <p:nvPr userDrawn="1"/>
        </p:nvSpPr>
        <p:spPr>
          <a:xfrm>
            <a:off x="4426414" y="1124894"/>
            <a:ext cx="1204913" cy="230832"/>
          </a:xfrm>
          <a:prstGeom prst="rect">
            <a:avLst/>
          </a:prstGeom>
          <a:noFill/>
        </p:spPr>
        <p:txBody>
          <a:bodyPr wrap="square" rtlCol="0">
            <a:spAutoFit/>
          </a:bodyPr>
          <a:lstStyle/>
          <a:p>
            <a:r>
              <a:rPr lang="en-US" sz="900" dirty="0" smtClean="0">
                <a:latin typeface="+mn-lt"/>
              </a:rPr>
              <a:t>RDDS</a:t>
            </a:r>
            <a:r>
              <a:rPr lang="en-US" sz="900" baseline="0" dirty="0" smtClean="0">
                <a:latin typeface="+mn-lt"/>
              </a:rPr>
              <a:t> PG #</a:t>
            </a:r>
            <a:r>
              <a:rPr lang="en-US" sz="900" dirty="0" smtClean="0">
                <a:latin typeface="+mn-lt"/>
              </a:rPr>
              <a:t>:</a:t>
            </a:r>
            <a:endParaRPr lang="en-US" sz="900" dirty="0">
              <a:latin typeface="+mn-lt"/>
            </a:endParaRPr>
          </a:p>
        </p:txBody>
      </p:sp>
      <p:sp>
        <p:nvSpPr>
          <p:cNvPr id="60"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61"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62"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63"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5"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6"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7"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8"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9" name="TextBox 68"/>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FY13</a:t>
            </a:r>
          </a:p>
        </p:txBody>
      </p:sp>
      <p:sp>
        <p:nvSpPr>
          <p:cNvPr id="70" name="TextBox 69"/>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FY12</a:t>
            </a:r>
          </a:p>
        </p:txBody>
      </p:sp>
      <p:sp>
        <p:nvSpPr>
          <p:cNvPr id="71" name="TextBox 70"/>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FY11</a:t>
            </a:r>
          </a:p>
        </p:txBody>
      </p:sp>
      <p:sp>
        <p:nvSpPr>
          <p:cNvPr id="72" name="TextBox 71"/>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PROJECT</a:t>
            </a:r>
          </a:p>
        </p:txBody>
      </p:sp>
      <p:sp>
        <p:nvSpPr>
          <p:cNvPr id="73" name="Text Placeholder 39"/>
          <p:cNvSpPr>
            <a:spLocks noGrp="1"/>
          </p:cNvSpPr>
          <p:nvPr>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4" name="Text Placeholder 39"/>
          <p:cNvSpPr>
            <a:spLocks noGrp="1"/>
          </p:cNvSpPr>
          <p:nvPr>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6" name="Text Placeholder 39"/>
          <p:cNvSpPr>
            <a:spLocks noGrp="1"/>
          </p:cNvSpPr>
          <p:nvPr>
            <p:ph type="body" sz="quarter" idx="39"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7" name="Text Placeholder 39"/>
          <p:cNvSpPr>
            <a:spLocks noGrp="1"/>
          </p:cNvSpPr>
          <p:nvPr>
            <p:ph type="body" sz="quarter" idx="40"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8" name="Text Placeholder 39"/>
          <p:cNvSpPr>
            <a:spLocks noGrp="1"/>
          </p:cNvSpPr>
          <p:nvPr>
            <p:ph type="body" sz="quarter" idx="41"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9" name="Text Placeholder 39"/>
          <p:cNvSpPr>
            <a:spLocks noGrp="1"/>
          </p:cNvSpPr>
          <p:nvPr>
            <p:ph type="body" sz="quarter" idx="42"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75" name="Straight Connector 74"/>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cxnSp>
      <p:sp>
        <p:nvSpPr>
          <p:cNvPr id="8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8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xmlns="" val="1503085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RO_Update_Field Demonstration_3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40" name="Rectangle 39"/>
          <p:cNvSpPr/>
          <p:nvPr userDrawn="1"/>
        </p:nvSpPr>
        <p:spPr>
          <a:xfrm>
            <a:off x="8041821" y="76201"/>
            <a:ext cx="949779" cy="51979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userDrawn="1"/>
        </p:nvSpPr>
        <p:spPr>
          <a:xfrm>
            <a:off x="7968346" y="123651"/>
            <a:ext cx="1102180" cy="415498"/>
          </a:xfrm>
          <a:prstGeom prst="rect">
            <a:avLst/>
          </a:prstGeom>
          <a:noFill/>
        </p:spPr>
        <p:txBody>
          <a:bodyPr wrap="square" rtlCol="0">
            <a:spAutoFit/>
          </a:bodyPr>
          <a:lstStyle/>
          <a:p>
            <a:pPr algn="ctr"/>
            <a:r>
              <a:rPr lang="en-US" sz="1050" b="0" dirty="0" smtClean="0">
                <a:latin typeface="Tahoma" pitchFamily="34" charset="0"/>
                <a:ea typeface="Tahoma" pitchFamily="34" charset="0"/>
                <a:cs typeface="Tahoma" pitchFamily="34" charset="0"/>
              </a:rPr>
              <a:t>Field</a:t>
            </a:r>
          </a:p>
          <a:p>
            <a:pPr algn="ctr"/>
            <a:r>
              <a:rPr lang="en-US" sz="1050" b="0" dirty="0" smtClean="0">
                <a:latin typeface="Tahoma" pitchFamily="34" charset="0"/>
                <a:ea typeface="Tahoma" pitchFamily="34" charset="0"/>
                <a:cs typeface="Tahoma" pitchFamily="34" charset="0"/>
              </a:rPr>
              <a:t>Demonstration</a:t>
            </a:r>
            <a:endParaRPr lang="en-US" sz="1050" b="0" dirty="0">
              <a:latin typeface="Tahoma" pitchFamily="34" charset="0"/>
              <a:ea typeface="Tahoma" pitchFamily="34" charset="0"/>
              <a:cs typeface="Tahoma" pitchFamily="34" charset="0"/>
            </a:endParaRPr>
          </a:p>
        </p:txBody>
      </p:sp>
      <p:pic>
        <p:nvPicPr>
          <p:cNvPr id="43" name="Picture 4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84414" y="130207"/>
            <a:ext cx="1085438" cy="655071"/>
          </a:xfrm>
          <a:prstGeom prst="rect">
            <a:avLst/>
          </a:prstGeom>
        </p:spPr>
      </p:pic>
      <p:sp>
        <p:nvSpPr>
          <p:cNvPr id="45" name="TextBox 44"/>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DIRO UPDATE/ISSUES</a:t>
            </a:r>
            <a:endParaRPr lang="en-US" sz="1200" b="1" dirty="0">
              <a:latin typeface="Tahoma" pitchFamily="34" charset="0"/>
              <a:ea typeface="Tahoma" pitchFamily="34" charset="0"/>
              <a:cs typeface="Tahoma" pitchFamily="34" charset="0"/>
            </a:endParaRPr>
          </a:p>
        </p:txBody>
      </p:sp>
      <p:sp>
        <p:nvSpPr>
          <p:cNvPr id="47" name="TextBox 46"/>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48" name="TextBox 47"/>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49" name="TextBox 48"/>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cxnSp>
        <p:nvCxnSpPr>
          <p:cNvPr id="51" name="Straight Connector 5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cxnSp>
      <p:cxnSp>
        <p:nvCxnSpPr>
          <p:cNvPr id="52" name="Straight Connector 5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cxnSp>
      <p:sp>
        <p:nvSpPr>
          <p:cNvPr id="53" name="Content Placeholder 6"/>
          <p:cNvSpPr>
            <a:spLocks noGrp="1"/>
          </p:cNvSpPr>
          <p:nvPr>
            <p:ph sz="quarter" idx="36"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37"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38"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7" name="TextBox 56"/>
          <p:cNvSpPr txBox="1"/>
          <p:nvPr userDrawn="1"/>
        </p:nvSpPr>
        <p:spPr>
          <a:xfrm>
            <a:off x="0" y="1124894"/>
            <a:ext cx="623887" cy="230832"/>
          </a:xfrm>
          <a:prstGeom prst="rect">
            <a:avLst/>
          </a:prstGeom>
          <a:noFill/>
        </p:spPr>
        <p:txBody>
          <a:bodyPr wrap="square" rtlCol="0">
            <a:spAutoFit/>
          </a:bodyPr>
          <a:lstStyle/>
          <a:p>
            <a:r>
              <a:rPr lang="en-US" sz="900" dirty="0" smtClean="0">
                <a:latin typeface="+mn-lt"/>
              </a:rPr>
              <a:t>PE:</a:t>
            </a:r>
            <a:endParaRPr lang="en-US" sz="900" dirty="0">
              <a:latin typeface="+mn-lt"/>
            </a:endParaRPr>
          </a:p>
        </p:txBody>
      </p:sp>
      <p:sp>
        <p:nvSpPr>
          <p:cNvPr id="58" name="TextBox 57"/>
          <p:cNvSpPr txBox="1"/>
          <p:nvPr userDrawn="1"/>
        </p:nvSpPr>
        <p:spPr>
          <a:xfrm>
            <a:off x="2215265" y="1124894"/>
            <a:ext cx="792555" cy="230832"/>
          </a:xfrm>
          <a:prstGeom prst="rect">
            <a:avLst/>
          </a:prstGeom>
          <a:noFill/>
        </p:spPr>
        <p:txBody>
          <a:bodyPr wrap="square" rtlCol="0">
            <a:spAutoFit/>
          </a:bodyPr>
          <a:lstStyle/>
          <a:p>
            <a:r>
              <a:rPr lang="en-US" sz="900" dirty="0" smtClean="0">
                <a:latin typeface="+mn-lt"/>
              </a:rPr>
              <a:t>PROJECT:</a:t>
            </a:r>
            <a:endParaRPr lang="en-US" sz="900" dirty="0">
              <a:latin typeface="+mn-lt"/>
            </a:endParaRPr>
          </a:p>
        </p:txBody>
      </p:sp>
      <p:sp>
        <p:nvSpPr>
          <p:cNvPr id="59" name="TextBox 58"/>
          <p:cNvSpPr txBox="1"/>
          <p:nvPr userDrawn="1"/>
        </p:nvSpPr>
        <p:spPr>
          <a:xfrm>
            <a:off x="4426414" y="1124894"/>
            <a:ext cx="1204913" cy="230832"/>
          </a:xfrm>
          <a:prstGeom prst="rect">
            <a:avLst/>
          </a:prstGeom>
          <a:noFill/>
        </p:spPr>
        <p:txBody>
          <a:bodyPr wrap="square" rtlCol="0">
            <a:spAutoFit/>
          </a:bodyPr>
          <a:lstStyle/>
          <a:p>
            <a:r>
              <a:rPr lang="en-US" sz="900" dirty="0" smtClean="0">
                <a:latin typeface="+mn-lt"/>
              </a:rPr>
              <a:t>RDDS</a:t>
            </a:r>
            <a:r>
              <a:rPr lang="en-US" sz="900" baseline="0" dirty="0" smtClean="0">
                <a:latin typeface="+mn-lt"/>
              </a:rPr>
              <a:t> PG #</a:t>
            </a:r>
            <a:r>
              <a:rPr lang="en-US" sz="900" dirty="0" smtClean="0">
                <a:latin typeface="+mn-lt"/>
              </a:rPr>
              <a:t>:</a:t>
            </a:r>
            <a:endParaRPr lang="en-US" sz="900" dirty="0">
              <a:latin typeface="+mn-lt"/>
            </a:endParaRPr>
          </a:p>
        </p:txBody>
      </p:sp>
      <p:sp>
        <p:nvSpPr>
          <p:cNvPr id="60"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61"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62"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63"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5"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6"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7"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8"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9" name="TextBox 68"/>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FY13</a:t>
            </a:r>
          </a:p>
        </p:txBody>
      </p:sp>
      <p:sp>
        <p:nvSpPr>
          <p:cNvPr id="70" name="TextBox 69"/>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FY12</a:t>
            </a:r>
          </a:p>
        </p:txBody>
      </p:sp>
      <p:sp>
        <p:nvSpPr>
          <p:cNvPr id="71" name="TextBox 70"/>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FY11</a:t>
            </a:r>
          </a:p>
        </p:txBody>
      </p:sp>
      <p:sp>
        <p:nvSpPr>
          <p:cNvPr id="72" name="TextBox 71"/>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PROJECT</a:t>
            </a:r>
          </a:p>
        </p:txBody>
      </p:sp>
      <p:sp>
        <p:nvSpPr>
          <p:cNvPr id="73" name="Text Placeholder 39"/>
          <p:cNvSpPr>
            <a:spLocks noGrp="1"/>
          </p:cNvSpPr>
          <p:nvPr>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4" name="Text Placeholder 39"/>
          <p:cNvSpPr>
            <a:spLocks noGrp="1"/>
          </p:cNvSpPr>
          <p:nvPr>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6" name="Text Placeholder 39"/>
          <p:cNvSpPr>
            <a:spLocks noGrp="1"/>
          </p:cNvSpPr>
          <p:nvPr>
            <p:ph type="body" sz="quarter" idx="39"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7" name="Text Placeholder 39"/>
          <p:cNvSpPr>
            <a:spLocks noGrp="1"/>
          </p:cNvSpPr>
          <p:nvPr>
            <p:ph type="body" sz="quarter" idx="40"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8" name="Text Placeholder 39"/>
          <p:cNvSpPr>
            <a:spLocks noGrp="1"/>
          </p:cNvSpPr>
          <p:nvPr>
            <p:ph type="body" sz="quarter" idx="41"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9" name="Text Placeholder 39"/>
          <p:cNvSpPr>
            <a:spLocks noGrp="1"/>
          </p:cNvSpPr>
          <p:nvPr>
            <p:ph type="body" sz="quarter" idx="42"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75" name="Straight Connector 74"/>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cxnSp>
      <p:sp>
        <p:nvSpPr>
          <p:cNvPr id="8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8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xmlns="" val="1968587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_and_Content_Vert">
    <p:spTree>
      <p:nvGrpSpPr>
        <p:cNvPr id="1" name=""/>
        <p:cNvGrpSpPr/>
        <p:nvPr/>
      </p:nvGrpSpPr>
      <p:grpSpPr>
        <a:xfrm>
          <a:off x="0" y="0"/>
          <a:ext cx="0" cy="0"/>
          <a:chOff x="0" y="0"/>
          <a:chExt cx="0" cy="0"/>
        </a:xfrm>
      </p:grpSpPr>
      <p:sp>
        <p:nvSpPr>
          <p:cNvPr id="5" name="Content Placeholder 10"/>
          <p:cNvSpPr>
            <a:spLocks noGrp="1"/>
          </p:cNvSpPr>
          <p:nvPr>
            <p:ph sz="quarter" idx="13"/>
          </p:nvPr>
        </p:nvSpPr>
        <p:spPr>
          <a:xfrm rot="5400000">
            <a:off x="1152522" y="-142872"/>
            <a:ext cx="6400803" cy="7143751"/>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0"/>
          </p:nvPr>
        </p:nvSpPr>
        <p:spPr>
          <a:xfrm rot="5400000">
            <a:off x="-2528935" y="3278187"/>
            <a:ext cx="5546817" cy="298450"/>
          </a:xfrm>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a:xfrm rot="5400000">
            <a:off x="-23720" y="6357843"/>
            <a:ext cx="530038" cy="292102"/>
          </a:xfrm>
        </p:spPr>
        <p:txBody>
          <a:bodyPr/>
          <a:lstStyle/>
          <a:p>
            <a:pPr>
              <a:defRPr/>
            </a:pPr>
            <a:fld id="{231CC523-8BC6-4921-807A-66BD262F34AB}" type="slidenum">
              <a:rPr lang="en-US" smtClean="0"/>
              <a:pPr>
                <a:defRPr/>
              </a:pPr>
              <a:t>‹#›</a:t>
            </a:fld>
            <a:endParaRPr lang="en-US"/>
          </a:p>
        </p:txBody>
      </p:sp>
      <p:sp>
        <p:nvSpPr>
          <p:cNvPr id="6" name="Title 1"/>
          <p:cNvSpPr>
            <a:spLocks noGrp="1"/>
          </p:cNvSpPr>
          <p:nvPr>
            <p:ph type="ctrTitle"/>
          </p:nvPr>
        </p:nvSpPr>
        <p:spPr>
          <a:xfrm rot="5400000">
            <a:off x="6100764" y="3695703"/>
            <a:ext cx="5191125" cy="676275"/>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7" name="Straight Connector 6"/>
          <p:cNvCxnSpPr>
            <a:cxnSpLocks noChangeShapeType="1"/>
          </p:cNvCxnSpPr>
          <p:nvPr userDrawn="1"/>
        </p:nvCxnSpPr>
        <p:spPr bwMode="auto">
          <a:xfrm flipH="1">
            <a:off x="8266909" y="228600"/>
            <a:ext cx="1588" cy="6410325"/>
          </a:xfrm>
          <a:prstGeom prst="line">
            <a:avLst/>
          </a:prstGeom>
          <a:noFill/>
          <a:ln w="22225">
            <a:solidFill>
              <a:srgbClr val="0F5E90"/>
            </a:solidFill>
            <a:round/>
            <a:headEnd/>
            <a:tailEnd/>
          </a:ln>
          <a:extLst>
            <a:ext uri="{909E8E84-426E-40DD-AFC4-6F175D3DCCD1}">
              <a14:hiddenFill xmlns:a14="http://schemas.microsoft.com/office/drawing/2010/main" xmlns="">
                <a:noFill/>
              </a14:hiddenFill>
            </a:ext>
          </a:ex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rot="5400000">
            <a:off x="8156508" y="374048"/>
            <a:ext cx="1085438" cy="655071"/>
          </a:xfrm>
          <a:prstGeom prst="rect">
            <a:avLst/>
          </a:prstGeom>
        </p:spPr>
      </p:pic>
    </p:spTree>
    <p:extLst>
      <p:ext uri="{BB962C8B-B14F-4D97-AF65-F5344CB8AC3E}">
        <p14:creationId xmlns:p14="http://schemas.microsoft.com/office/powerpoint/2010/main" xmlns="" val="7737472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4" name="Straight Connector 7"/>
          <p:cNvCxnSpPr>
            <a:cxnSpLocks noChangeShapeType="1"/>
          </p:cNvCxnSpPr>
          <p:nvPr/>
        </p:nvCxnSpPr>
        <p:spPr bwMode="auto">
          <a:xfrm>
            <a:off x="381000" y="836613"/>
            <a:ext cx="8382000" cy="1587"/>
          </a:xfrm>
          <a:prstGeom prst="line">
            <a:avLst/>
          </a:prstGeom>
          <a:noFill/>
          <a:ln w="22225">
            <a:solidFill>
              <a:srgbClr val="0F5E90"/>
            </a:solidFill>
            <a:round/>
            <a:headEnd/>
            <a:tailEnd/>
          </a:ln>
        </p:spPr>
      </p:cxnSp>
      <p:pic>
        <p:nvPicPr>
          <p:cNvPr id="5" name="Picture 7" descr="TITLE-HEADER LOGO.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152400" y="-76200"/>
            <a:ext cx="1547813" cy="1066800"/>
          </a:xfrm>
          <a:prstGeom prst="rect">
            <a:avLst/>
          </a:prstGeom>
          <a:noFill/>
          <a:ln w="9525">
            <a:noFill/>
            <a:miter lim="800000"/>
            <a:headEnd/>
            <a:tailEnd/>
          </a:ln>
        </p:spPr>
      </p:pic>
      <p:sp>
        <p:nvSpPr>
          <p:cNvPr id="3" name="Content Placeholder 2"/>
          <p:cNvSpPr>
            <a:spLocks noGrp="1"/>
          </p:cNvSpPr>
          <p:nvPr>
            <p:ph idx="1"/>
          </p:nvPr>
        </p:nvSpPr>
        <p:spPr>
          <a:xfrm>
            <a:off x="381000" y="990600"/>
            <a:ext cx="8382000" cy="5029200"/>
          </a:xfrm>
        </p:spPr>
        <p:txBody>
          <a:bodyPr/>
          <a:lstStyle>
            <a:lvl2pPr>
              <a:defRPr sz="16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Placeholder 9"/>
          <p:cNvSpPr>
            <a:spLocks noGrp="1"/>
          </p:cNvSpPr>
          <p:nvPr>
            <p:ph type="title"/>
          </p:nvPr>
        </p:nvSpPr>
        <p:spPr>
          <a:xfrm>
            <a:off x="1600200" y="152400"/>
            <a:ext cx="7162800" cy="609600"/>
          </a:xfrm>
          <a:prstGeom prst="rect">
            <a:avLst/>
          </a:prstGeom>
        </p:spPr>
        <p:txBody>
          <a:bodyPr rtlCol="0">
            <a:normAutofit/>
          </a:bodyPr>
          <a:lstStyle/>
          <a:p>
            <a:r>
              <a:rPr lang="en-US" smtClean="0"/>
              <a:t>Click to edit Master title style</a:t>
            </a:r>
            <a:endParaRPr lang="en-US" dirty="0"/>
          </a:p>
        </p:txBody>
      </p:sp>
      <p:sp>
        <p:nvSpPr>
          <p:cNvPr id="6" name="Date Placeholder 9"/>
          <p:cNvSpPr>
            <a:spLocks noGrp="1"/>
          </p:cNvSpPr>
          <p:nvPr>
            <p:ph type="dt" sz="half" idx="10"/>
          </p:nvPr>
        </p:nvSpPr>
        <p:spPr/>
        <p:txBody>
          <a:bodyPr/>
          <a:lstStyle>
            <a:lvl1pPr>
              <a:defRPr/>
            </a:lvl1pPr>
          </a:lstStyle>
          <a:p>
            <a:pPr>
              <a:defRPr/>
            </a:pPr>
            <a:fld id="{7F4965E9-0DDB-4AF2-A10F-A268823C815F}" type="datetime1">
              <a:rPr lang="en-US"/>
              <a:pPr>
                <a:defRPr/>
              </a:pPr>
              <a:t>5/31/2014</a:t>
            </a:fld>
            <a:endParaRPr lang="en-US"/>
          </a:p>
        </p:txBody>
      </p:sp>
      <p:sp>
        <p:nvSpPr>
          <p:cNvPr id="7" name="Slide Number Placeholder 10"/>
          <p:cNvSpPr>
            <a:spLocks noGrp="1"/>
          </p:cNvSpPr>
          <p:nvPr>
            <p:ph type="sldNum" sz="quarter" idx="11"/>
          </p:nvPr>
        </p:nvSpPr>
        <p:spPr/>
        <p:txBody>
          <a:bodyPr/>
          <a:lstStyle>
            <a:lvl1pPr>
              <a:defRPr/>
            </a:lvl1pPr>
          </a:lstStyle>
          <a:p>
            <a:pPr>
              <a:defRPr/>
            </a:pPr>
            <a:fld id="{CD277811-F2B4-4CF9-AA98-C1D9DC3BC58B}" type="slidenum">
              <a:rPr lang="en-US"/>
              <a:pPr>
                <a:defRPr/>
              </a:pPr>
              <a:t>‹#›</a:t>
            </a:fld>
            <a:endParaRPr lang="en-US"/>
          </a:p>
        </p:txBody>
      </p:sp>
      <p:sp>
        <p:nvSpPr>
          <p:cNvPr id="8" name="Footer Placeholder 11"/>
          <p:cNvSpPr>
            <a:spLocks noGrp="1"/>
          </p:cNvSpPr>
          <p:nvPr>
            <p:ph type="ftr" sz="quarter" idx="12"/>
          </p:nvPr>
        </p:nvSpPr>
        <p:spPr/>
        <p:txBody>
          <a:bodyPr/>
          <a:lstStyle>
            <a:lvl1pPr>
              <a:defRPr/>
            </a:lvl1pPr>
          </a:lstStyle>
          <a:p>
            <a:pPr>
              <a:defRPr/>
            </a:pPr>
            <a:r>
              <a:rPr lang="en-US" dirty="0" smtClean="0"/>
              <a:t>Approved for Public Release, Distribution Unlimited</a:t>
            </a:r>
          </a:p>
        </p:txBody>
      </p:sp>
    </p:spTree>
    <p:extLst>
      <p:ext uri="{BB962C8B-B14F-4D97-AF65-F5344CB8AC3E}">
        <p14:creationId xmlns:p14="http://schemas.microsoft.com/office/powerpoint/2010/main" xmlns="" val="59794898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Slide_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p:nvPr>
        </p:nvSpPr>
        <p:spPr>
          <a:xfrm>
            <a:off x="685800" y="2514600"/>
            <a:ext cx="7772400" cy="914400"/>
          </a:xfrm>
        </p:spPr>
        <p:txBody>
          <a:bodyPr/>
          <a:lstStyle>
            <a:lvl1pPr algn="ctr">
              <a:defRPr sz="22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6" name="Straight Connector 5"/>
          <p:cNvCxnSpPr>
            <a:cxnSpLocks noChangeShapeType="1"/>
          </p:cNvCxnSpPr>
          <p:nvPr userDrawn="1"/>
        </p:nvCxnSpPr>
        <p:spPr bwMode="auto">
          <a:xfrm>
            <a:off x="381000" y="3198815"/>
            <a:ext cx="8382000" cy="1587"/>
          </a:xfrm>
          <a:prstGeom prst="line">
            <a:avLst/>
          </a:prstGeom>
          <a:noFill/>
          <a:ln w="22225">
            <a:solidFill>
              <a:srgbClr val="0F5E90"/>
            </a:solidFill>
            <a:round/>
            <a:headEnd/>
            <a:tailEnd/>
          </a:ln>
          <a:extLst>
            <a:ext uri="{909E8E84-426E-40DD-AFC4-6F175D3DCCD1}">
              <a14:hiddenFill xmlns:a14="http://schemas.microsoft.com/office/drawing/2010/main" xmlns="">
                <a:noFill/>
              </a14:hiddenFill>
            </a:ext>
          </a:extLst>
        </p:spPr>
      </p:cxnSp>
      <p:sp>
        <p:nvSpPr>
          <p:cNvPr id="8" name="Text Placeholder 3"/>
          <p:cNvSpPr>
            <a:spLocks noGrp="1"/>
          </p:cNvSpPr>
          <p:nvPr>
            <p:ph type="body" sz="quarter" idx="12" hasCustomPrompt="1"/>
          </p:nvPr>
        </p:nvSpPr>
        <p:spPr>
          <a:xfrm>
            <a:off x="685800" y="3352798"/>
            <a:ext cx="7772400" cy="465138"/>
          </a:xfrm>
        </p:spPr>
        <p:txBody>
          <a:bodyPr/>
          <a:lstStyle>
            <a:lvl1pPr algn="ctr">
              <a:defRPr sz="1800">
                <a:solidFill>
                  <a:schemeClr val="bg1">
                    <a:lumMod val="65000"/>
                  </a:schemeClr>
                </a:solidFill>
              </a:defRPr>
            </a:lvl1pPr>
          </a:lstStyle>
          <a:p>
            <a:pPr lvl="0"/>
            <a:r>
              <a:rPr lang="en-US" dirty="0" smtClean="0"/>
              <a:t>Click to add subtitle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xmlns="" val="3234112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_Hea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hasCustomPrompt="1"/>
          </p:nvPr>
        </p:nvSpPr>
        <p:spPr>
          <a:xfrm>
            <a:off x="657225" y="4329372"/>
            <a:ext cx="7772400" cy="1461828"/>
          </a:xfrm>
        </p:spPr>
        <p:txBody>
          <a:bodyPr anchor="t"/>
          <a:lstStyle>
            <a:lvl1pPr algn="l">
              <a:defRPr sz="2400" b="1" baseline="0">
                <a:latin typeface="Tahoma" pitchFamily="34" charset="0"/>
                <a:ea typeface="Tahoma" pitchFamily="34" charset="0"/>
                <a:cs typeface="Tahoma" pitchFamily="34" charset="0"/>
              </a:defRPr>
            </a:lvl1pPr>
          </a:lstStyle>
          <a:p>
            <a:r>
              <a:rPr lang="en-US" dirty="0" smtClean="0"/>
              <a:t>CLICK TO EDIT MASTER TITLE STYLE</a:t>
            </a:r>
            <a:endParaRPr lang="en-US" dirty="0"/>
          </a:p>
        </p:txBody>
      </p:sp>
      <p:cxnSp>
        <p:nvCxnSpPr>
          <p:cNvPr id="6" name="Straight Connector 5"/>
          <p:cNvCxnSpPr>
            <a:cxnSpLocks noChangeShapeType="1"/>
          </p:cNvCxnSpPr>
          <p:nvPr userDrawn="1"/>
        </p:nvCxnSpPr>
        <p:spPr bwMode="auto">
          <a:xfrm>
            <a:off x="381000" y="4341815"/>
            <a:ext cx="8382000" cy="1587"/>
          </a:xfrm>
          <a:prstGeom prst="line">
            <a:avLst/>
          </a:prstGeom>
          <a:noFill/>
          <a:ln w="22225">
            <a:solidFill>
              <a:srgbClr val="0F5E90"/>
            </a:solidFill>
            <a:round/>
            <a:headEnd/>
            <a:tailEnd/>
          </a:ln>
          <a:extLst>
            <a:ext uri="{909E8E84-426E-40DD-AFC4-6F175D3DCCD1}">
              <a14:hiddenFill xmlns:a14="http://schemas.microsoft.com/office/drawing/2010/main" xmlns="">
                <a:noFill/>
              </a14:hiddenFill>
            </a:ext>
          </a:extLst>
        </p:spPr>
      </p:cxnSp>
      <p:sp>
        <p:nvSpPr>
          <p:cNvPr id="7" name="Text Placeholder 3"/>
          <p:cNvSpPr>
            <a:spLocks noGrp="1"/>
          </p:cNvSpPr>
          <p:nvPr>
            <p:ph type="body" sz="quarter" idx="12"/>
          </p:nvPr>
        </p:nvSpPr>
        <p:spPr>
          <a:xfrm>
            <a:off x="669472" y="2954111"/>
            <a:ext cx="7772400" cy="1379538"/>
          </a:xfrm>
        </p:spPr>
        <p:txBody>
          <a:bodyPr anchor="b"/>
          <a:lstStyle>
            <a:lvl1pPr algn="l">
              <a:defRPr sz="1800">
                <a:solidFill>
                  <a:schemeClr val="bg1">
                    <a:lumMod val="65000"/>
                  </a:schemeClr>
                </a:solidFill>
              </a:defRPr>
            </a:lvl1pPr>
          </a:lstStyle>
          <a:p>
            <a:pPr lvl="0"/>
            <a:r>
              <a:rPr lang="en-US" smtClean="0"/>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xmlns="" val="3794376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10"/>
          <p:cNvSpPr>
            <a:spLocks noGrp="1"/>
          </p:cNvSpPr>
          <p:nvPr>
            <p:ph sz="quarter" idx="13"/>
          </p:nvPr>
        </p:nvSpPr>
        <p:spPr>
          <a:xfrm>
            <a:off x="419100" y="1143000"/>
            <a:ext cx="8305800" cy="5334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7" name="Straight Connector 6"/>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xmlns="">
                <a:noFill/>
              </a14:hiddenFill>
            </a:ext>
          </a:ex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xmlns="" val="3871907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_and_Title_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cxnSp>
        <p:nvCxnSpPr>
          <p:cNvPr id="6" name="Straight Connector 5"/>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xmlns="">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84414" y="130207"/>
            <a:ext cx="1085438" cy="655071"/>
          </a:xfrm>
          <a:prstGeom prst="rect">
            <a:avLst/>
          </a:prstGeom>
        </p:spPr>
      </p:pic>
      <p:sp>
        <p:nvSpPr>
          <p:cNvPr id="7"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1311463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_Two_Row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0" y="1066800"/>
            <a:ext cx="83058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57200" y="3581400"/>
            <a:ext cx="83058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xmlns="">
                <a:noFill/>
              </a14:hiddenFill>
            </a:ext>
          </a:ex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84414" y="130207"/>
            <a:ext cx="1085438" cy="655071"/>
          </a:xfrm>
          <a:prstGeom prst="rect">
            <a:avLst/>
          </a:prstGeom>
        </p:spPr>
      </p:pic>
      <p:sp>
        <p:nvSpPr>
          <p:cNvPr id="9"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293282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_Two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0" y="1066800"/>
            <a:ext cx="40386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648200" y="1066800"/>
            <a:ext cx="40386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xmlns="">
                <a:noFill/>
              </a14:hiddenFill>
            </a:ext>
          </a:ex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84414" y="130207"/>
            <a:ext cx="1085438" cy="655071"/>
          </a:xfrm>
          <a:prstGeom prst="rect">
            <a:avLst/>
          </a:prstGeom>
        </p:spPr>
      </p:pic>
      <p:sp>
        <p:nvSpPr>
          <p:cNvPr id="9" name="Title 1"/>
          <p:cNvSpPr>
            <a:spLocks noGrp="1"/>
          </p:cNvSpPr>
          <p:nvPr>
            <p:ph type="ctrTitle"/>
          </p:nvPr>
        </p:nvSpPr>
        <p:spPr>
          <a:xfrm>
            <a:off x="1622424"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3914958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_Three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32766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5"/>
          </p:nvPr>
        </p:nvSpPr>
        <p:spPr>
          <a:xfrm>
            <a:off x="60960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xmlns="">
                <a:noFill/>
              </a14:hiddenFill>
            </a:ext>
          </a:extLst>
        </p:spPr>
      </p:cxnSp>
      <p:pic>
        <p:nvPicPr>
          <p:cNvPr id="11" name="Picture 10"/>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84414" y="130207"/>
            <a:ext cx="1085438" cy="655071"/>
          </a:xfrm>
          <a:prstGeom prst="rect">
            <a:avLst/>
          </a:prstGeom>
        </p:spPr>
      </p:pic>
      <p:sp>
        <p:nvSpPr>
          <p:cNvPr id="10" name="Title 1"/>
          <p:cNvSpPr>
            <a:spLocks noGrp="1"/>
          </p:cNvSpPr>
          <p:nvPr>
            <p:ph type="ctrTitle"/>
          </p:nvPr>
        </p:nvSpPr>
        <p:spPr>
          <a:xfrm>
            <a:off x="1622854" y="151418"/>
            <a:ext cx="7140146"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3650187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 Placeholder 2"/>
          <p:cNvSpPr>
            <a:spLocks noGrp="1"/>
          </p:cNvSpPr>
          <p:nvPr>
            <p:ph type="body" idx="1"/>
          </p:nvPr>
        </p:nvSpPr>
        <p:spPr bwMode="auto">
          <a:xfrm>
            <a:off x="381000" y="1219200"/>
            <a:ext cx="838200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Footer Placeholder 4"/>
          <p:cNvSpPr>
            <a:spLocks noGrp="1"/>
          </p:cNvSpPr>
          <p:nvPr>
            <p:ph type="ftr" sz="quarter" idx="3"/>
          </p:nvPr>
        </p:nvSpPr>
        <p:spPr>
          <a:xfrm>
            <a:off x="1333500" y="6550026"/>
            <a:ext cx="6477000" cy="298450"/>
          </a:xfrm>
          <a:prstGeom prst="rect">
            <a:avLst/>
          </a:prstGeom>
        </p:spPr>
        <p:txBody>
          <a:bodyPr vert="horz" wrap="square" lIns="91440" tIns="45720" rIns="91440" bIns="45720" numCol="1" anchor="ctr" anchorCtr="0" compatLnSpc="1">
            <a:prstTxWarp prst="textNoShape">
              <a:avLst/>
            </a:prstTxWarp>
          </a:bodyPr>
          <a:lstStyle>
            <a:lvl1pPr algn="ctr">
              <a:defRPr sz="900" baseline="0">
                <a:solidFill>
                  <a:srgbClr val="898989"/>
                </a:solidFill>
                <a:latin typeface="Tahoma" charset="0"/>
              </a:defRPr>
            </a:lvl1pPr>
          </a:lstStyle>
          <a:p>
            <a:pPr>
              <a:defRPr/>
            </a:pPr>
            <a:r>
              <a:rPr lang="en-US" dirty="0" smtClean="0"/>
              <a:t>Distribution Statement</a:t>
            </a:r>
            <a:endParaRPr lang="en-US" dirty="0"/>
          </a:p>
        </p:txBody>
      </p:sp>
      <p:sp>
        <p:nvSpPr>
          <p:cNvPr id="12" name="Slide Number Placeholder 5"/>
          <p:cNvSpPr>
            <a:spLocks noGrp="1"/>
          </p:cNvSpPr>
          <p:nvPr>
            <p:ph type="sldNum" sz="quarter" idx="4"/>
          </p:nvPr>
        </p:nvSpPr>
        <p:spPr>
          <a:xfrm>
            <a:off x="8102430" y="6553200"/>
            <a:ext cx="762000" cy="292102"/>
          </a:xfrm>
          <a:prstGeom prst="rect">
            <a:avLst/>
          </a:prstGeom>
        </p:spPr>
        <p:txBody>
          <a:bodyPr vert="horz" wrap="square" lIns="91440" tIns="45720" rIns="91440" bIns="45720" numCol="1" anchor="ctr" anchorCtr="0" compatLnSpc="1">
            <a:prstTxWarp prst="textNoShape">
              <a:avLst/>
            </a:prstTxWarp>
          </a:bodyPr>
          <a:lstStyle>
            <a:lvl1pPr algn="r">
              <a:defRPr sz="1200" baseline="0">
                <a:solidFill>
                  <a:srgbClr val="898989"/>
                </a:solidFill>
                <a:latin typeface="Tahoma" charset="0"/>
              </a:defRPr>
            </a:lvl1pPr>
          </a:lstStyle>
          <a:p>
            <a:pPr>
              <a:defRPr/>
            </a:pPr>
            <a:fld id="{231CC523-8BC6-4921-807A-66BD262F34AB}" type="slidenum">
              <a:rPr lang="en-US"/>
              <a:pPr>
                <a:defRPr/>
              </a:pPr>
              <a:t>‹#›</a:t>
            </a:fld>
            <a:endParaRPr lang="en-US"/>
          </a:p>
        </p:txBody>
      </p:sp>
      <p:sp>
        <p:nvSpPr>
          <p:cNvPr id="13" name="Title Placeholder 9"/>
          <p:cNvSpPr>
            <a:spLocks noGrp="1"/>
          </p:cNvSpPr>
          <p:nvPr>
            <p:ph type="title"/>
          </p:nvPr>
        </p:nvSpPr>
        <p:spPr bwMode="auto">
          <a:xfrm>
            <a:off x="1622424" y="152400"/>
            <a:ext cx="7140575"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Master title style</a:t>
            </a:r>
          </a:p>
        </p:txBody>
      </p:sp>
      <p:sp>
        <p:nvSpPr>
          <p:cNvPr id="2" name="Date Placeholder 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94E2C-28A1-4ACF-BE1C-DC6E3E3FF6B4}" type="datetimeFigureOut">
              <a:rPr lang="en-US" smtClean="0"/>
              <a:pPr/>
              <a:t>5/31/2014</a:t>
            </a:fld>
            <a:endParaRPr 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2" r:id="rId3"/>
    <p:sldLayoutId id="2147483720" r:id="rId4"/>
    <p:sldLayoutId id="2147483721" r:id="rId5"/>
    <p:sldLayoutId id="2147483723" r:id="rId6"/>
    <p:sldLayoutId id="2147483725" r:id="rId7"/>
    <p:sldLayoutId id="2147483726" r:id="rId8"/>
    <p:sldLayoutId id="2147483729" r:id="rId9"/>
    <p:sldLayoutId id="2147483728" r:id="rId10"/>
    <p:sldLayoutId id="2147483727" r:id="rId11"/>
    <p:sldLayoutId id="2147483730" r:id="rId12"/>
    <p:sldLayoutId id="2147483731" r:id="rId13"/>
    <p:sldLayoutId id="2147483732" r:id="rId14"/>
    <p:sldLayoutId id="2147483756" r:id="rId15"/>
    <p:sldLayoutId id="2147483757" r:id="rId16"/>
    <p:sldLayoutId id="2147483758" r:id="rId17"/>
    <p:sldLayoutId id="2147483747" r:id="rId18"/>
    <p:sldLayoutId id="2147483746" r:id="rId19"/>
    <p:sldLayoutId id="2147483745" r:id="rId20"/>
    <p:sldLayoutId id="2147483748" r:id="rId21"/>
    <p:sldLayoutId id="2147483751" r:id="rId22"/>
    <p:sldLayoutId id="2147483749" r:id="rId23"/>
    <p:sldLayoutId id="2147483743" r:id="rId24"/>
    <p:sldLayoutId id="2147483752" r:id="rId25"/>
    <p:sldLayoutId id="2147483753" r:id="rId26"/>
    <p:sldLayoutId id="2147483754" r:id="rId27"/>
    <p:sldLayoutId id="2147483759" r:id="rId28"/>
  </p:sldLayoutIdLst>
  <p:hf hdr="0"/>
  <p:txStyles>
    <p:titleStyle>
      <a:lvl1pPr algn="l" defTabSz="914400" rtl="0" eaLnBrk="1" latinLnBrk="0" hangingPunct="1">
        <a:spcBef>
          <a:spcPct val="0"/>
        </a:spcBef>
        <a:buNone/>
        <a:defRPr sz="2200" kern="1200">
          <a:solidFill>
            <a:schemeClr val="tx1"/>
          </a:solidFill>
          <a:latin typeface="Tahoma" pitchFamily="34" charset="0"/>
          <a:ea typeface="+mj-ea"/>
          <a:cs typeface="Tahoma" pitchFamily="34" charset="0"/>
        </a:defRPr>
      </a:lvl1pPr>
    </p:titleStyle>
    <p:bodyStyle>
      <a:lvl1pPr marL="342900" indent="-342900" algn="l" defTabSz="914400" rtl="0" eaLnBrk="1" latinLnBrk="0" hangingPunct="1">
        <a:spcBef>
          <a:spcPct val="20000"/>
        </a:spcBef>
        <a:buFont typeface="Arial" pitchFamily="34" charset="0"/>
        <a:buNone/>
        <a:defRPr sz="20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image" Target="../media/image24.emf"/><Relationship Id="rId2" Type="http://schemas.openxmlformats.org/officeDocument/2006/relationships/customXml" Target="../ink/ink1.xml"/><Relationship Id="rId1" Type="http://schemas.openxmlformats.org/officeDocument/2006/relationships/slideLayout" Target="../slideLayouts/slideLayout5.xml"/><Relationship Id="rId6" Type="http://schemas.openxmlformats.org/officeDocument/2006/relationships/customXml" Target="../ink/ink3.xml"/><Relationship Id="rId5" Type="http://schemas.openxmlformats.org/officeDocument/2006/relationships/image" Target="../media/image23.emf"/><Relationship Id="rId4" Type="http://schemas.openxmlformats.org/officeDocument/2006/relationships/customXml" Target="../ink/ink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1.emf"/><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pPr>
              <a:defRPr/>
            </a:pPr>
            <a:r>
              <a:rPr lang="en-US" smtClean="0"/>
              <a:t>Approved for Public Release, Distribution Unlimited</a:t>
            </a:r>
            <a:endParaRPr lang="en-US" dirty="0" smtClean="0"/>
          </a:p>
        </p:txBody>
      </p:sp>
      <p:sp>
        <p:nvSpPr>
          <p:cNvPr id="5" name="Slide Number Placeholder 4"/>
          <p:cNvSpPr>
            <a:spLocks noGrp="1"/>
          </p:cNvSpPr>
          <p:nvPr>
            <p:ph type="sldNum" sz="quarter" idx="11"/>
          </p:nvPr>
        </p:nvSpPr>
        <p:spPr/>
        <p:txBody>
          <a:bodyPr/>
          <a:lstStyle/>
          <a:p>
            <a:pPr>
              <a:defRPr/>
            </a:pPr>
            <a:fld id="{CD277811-F2B4-4CF9-AA98-C1D9DC3BC58B}" type="slidenum">
              <a:rPr lang="en-US" smtClean="0"/>
              <a:pPr>
                <a:defRPr/>
              </a:pPr>
              <a:t>1</a:t>
            </a:fld>
            <a:endParaRPr lang="en-US"/>
          </a:p>
        </p:txBody>
      </p:sp>
      <p:sp>
        <p:nvSpPr>
          <p:cNvPr id="7" name="Title 6"/>
          <p:cNvSpPr>
            <a:spLocks noGrp="1"/>
          </p:cNvSpPr>
          <p:nvPr>
            <p:ph type="ctrTitle"/>
          </p:nvPr>
        </p:nvSpPr>
        <p:spPr/>
        <p:txBody>
          <a:bodyPr/>
          <a:lstStyle/>
          <a:p>
            <a:r>
              <a:rPr lang="en-US" dirty="0" smtClean="0"/>
              <a:t>Living Foundries</a:t>
            </a:r>
            <a:endParaRPr lang="en-US" dirty="0"/>
          </a:p>
        </p:txBody>
      </p:sp>
    </p:spTree>
    <p:extLst>
      <p:ext uri="{BB962C8B-B14F-4D97-AF65-F5344CB8AC3E}">
        <p14:creationId xmlns:p14="http://schemas.microsoft.com/office/powerpoint/2010/main" xmlns="" val="39472737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10</a:t>
            </a:fld>
            <a:endParaRPr lang="en-US"/>
          </a:p>
        </p:txBody>
      </p:sp>
      <p:sp>
        <p:nvSpPr>
          <p:cNvPr id="6" name="Title 5"/>
          <p:cNvSpPr>
            <a:spLocks noGrp="1"/>
          </p:cNvSpPr>
          <p:nvPr>
            <p:ph type="ctrTitle"/>
          </p:nvPr>
        </p:nvSpPr>
        <p:spPr/>
        <p:txBody>
          <a:bodyPr>
            <a:normAutofit/>
          </a:bodyPr>
          <a:lstStyle/>
          <a:p>
            <a:r>
              <a:rPr lang="en-US" sz="2800" dirty="0" smtClean="0"/>
              <a:t>Traditional </a:t>
            </a:r>
            <a:r>
              <a:rPr lang="en-US" sz="2800" dirty="0" err="1" smtClean="0"/>
              <a:t>DoD</a:t>
            </a:r>
            <a:r>
              <a:rPr lang="en-US" sz="2800" dirty="0" smtClean="0"/>
              <a:t> View of Biology</a:t>
            </a:r>
            <a:endParaRPr lang="en-US" sz="2800" dirty="0"/>
          </a:p>
        </p:txBody>
      </p:sp>
      <p:sp>
        <p:nvSpPr>
          <p:cNvPr id="8" name="Title 5"/>
          <p:cNvSpPr txBox="1">
            <a:spLocks/>
          </p:cNvSpPr>
          <p:nvPr/>
        </p:nvSpPr>
        <p:spPr bwMode="auto">
          <a:xfrm>
            <a:off x="466725" y="2971800"/>
            <a:ext cx="8296275"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914400" rtl="0" eaLnBrk="1" latinLnBrk="0" hangingPunct="1">
              <a:spcBef>
                <a:spcPct val="0"/>
              </a:spcBef>
              <a:buNone/>
              <a:defRPr sz="2400" b="0" kern="1200">
                <a:solidFill>
                  <a:schemeClr val="tx1"/>
                </a:solidFill>
                <a:latin typeface="Tahoma" pitchFamily="34" charset="0"/>
                <a:ea typeface="Tahoma" pitchFamily="34" charset="0"/>
                <a:cs typeface="Tahoma" pitchFamily="34" charset="0"/>
              </a:defRPr>
            </a:lvl1pPr>
          </a:lstStyle>
          <a:p>
            <a:pPr algn="ctr">
              <a:lnSpc>
                <a:spcPct val="150000"/>
              </a:lnSpc>
            </a:pPr>
            <a:r>
              <a:rPr lang="en-US" sz="3600" dirty="0" smtClean="0"/>
              <a:t>Biology = Medicine for the Warfighter</a:t>
            </a:r>
            <a:endParaRPr lang="en-US" sz="3600" dirty="0"/>
          </a:p>
        </p:txBody>
      </p:sp>
      <mc:AlternateContent xmlns:mc="http://schemas.openxmlformats.org/markup-compatibility/2006">
        <mc:Choice xmlns:p14="http://schemas.microsoft.com/office/powerpoint/2010/main" xmlns="" Requires="p14">
          <p:contentPart p14:bwMode="auto" r:id="rId2">
            <p14:nvContentPartPr>
              <p14:cNvPr id="7" name="Ink 6"/>
              <p14:cNvContentPartPr/>
              <p14:nvPr/>
            </p14:nvContentPartPr>
            <p14:xfrm>
              <a:off x="2615305" y="3152501"/>
              <a:ext cx="2059560" cy="598320"/>
            </p14:xfrm>
          </p:contentPart>
        </mc:Choice>
        <mc:Fallback>
          <p:pic>
            <p:nvPicPr>
              <p:cNvPr id="7" name="Ink 6"/>
              <p:cNvPicPr/>
              <p:nvPr/>
            </p:nvPicPr>
            <p:blipFill>
              <a:blip r:embed="rId3"/>
              <a:stretch>
                <a:fillRect/>
              </a:stretch>
            </p:blipFill>
            <p:spPr>
              <a:xfrm>
                <a:off x="2589745" y="3147101"/>
                <a:ext cx="2090520" cy="6300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4">
            <p14:nvContentPartPr>
              <p14:cNvPr id="9" name="Ink 8"/>
              <p14:cNvContentPartPr/>
              <p14:nvPr/>
            </p14:nvContentPartPr>
            <p14:xfrm>
              <a:off x="6209185" y="3029021"/>
              <a:ext cx="2099520" cy="741600"/>
            </p14:xfrm>
          </p:contentPart>
        </mc:Choice>
        <mc:Fallback>
          <p:pic>
            <p:nvPicPr>
              <p:cNvPr id="9" name="Ink 8"/>
              <p:cNvPicPr/>
              <p:nvPr/>
            </p:nvPicPr>
            <p:blipFill>
              <a:blip r:embed="rId5"/>
              <a:stretch>
                <a:fillRect/>
              </a:stretch>
            </p:blipFill>
            <p:spPr>
              <a:xfrm>
                <a:off x="6183265" y="3022181"/>
                <a:ext cx="2132280" cy="774360"/>
              </a:xfrm>
              <a:prstGeom prst="rect">
                <a:avLst/>
              </a:prstGeom>
            </p:spPr>
          </p:pic>
        </mc:Fallback>
      </mc:AlternateContent>
      <mc:AlternateContent xmlns:mc="http://schemas.openxmlformats.org/markup-compatibility/2006">
        <mc:Choice xmlns:p14="http://schemas.microsoft.com/office/powerpoint/2010/main" xmlns="" Requires="p14">
          <p:contentPart p14:bwMode="auto" r:id="rId6">
            <p14:nvContentPartPr>
              <p14:cNvPr id="15" name="Ink 14"/>
              <p14:cNvContentPartPr/>
              <p14:nvPr/>
            </p14:nvContentPartPr>
            <p14:xfrm>
              <a:off x="1462945" y="452501"/>
              <a:ext cx="2527200" cy="75600"/>
            </p14:xfrm>
          </p:contentPart>
        </mc:Choice>
        <mc:Fallback>
          <p:pic>
            <p:nvPicPr>
              <p:cNvPr id="15" name="Ink 14"/>
              <p:cNvPicPr/>
              <p:nvPr/>
            </p:nvPicPr>
            <p:blipFill>
              <a:blip r:embed="rId7"/>
              <a:stretch>
                <a:fillRect/>
              </a:stretch>
            </p:blipFill>
            <p:spPr>
              <a:xfrm>
                <a:off x="1437745" y="426221"/>
                <a:ext cx="2578320" cy="128160"/>
              </a:xfrm>
              <a:prstGeom prst="rect">
                <a:avLst/>
              </a:prstGeom>
            </p:spPr>
          </p:pic>
        </mc:Fallback>
      </mc:AlternateContent>
      <p:sp>
        <p:nvSpPr>
          <p:cNvPr id="16" name="TextBox 15"/>
          <p:cNvSpPr txBox="1"/>
          <p:nvPr/>
        </p:nvSpPr>
        <p:spPr>
          <a:xfrm>
            <a:off x="2687011" y="2679412"/>
            <a:ext cx="2470548" cy="584775"/>
          </a:xfrm>
          <a:prstGeom prst="rect">
            <a:avLst/>
          </a:prstGeom>
          <a:noFill/>
        </p:spPr>
        <p:txBody>
          <a:bodyPr wrap="none" rtlCol="0">
            <a:spAutoFit/>
          </a:bodyPr>
          <a:lstStyle/>
          <a:p>
            <a:r>
              <a:rPr lang="en-US" sz="3200" dirty="0" smtClean="0">
                <a:solidFill>
                  <a:srgbClr val="FF0000"/>
                </a:solidFill>
                <a:latin typeface="Kartika" panose="02020503030404060203" pitchFamily="18" charset="0"/>
                <a:cs typeface="Kartika" panose="02020503030404060203" pitchFamily="18" charset="0"/>
              </a:rPr>
              <a:t>Technology</a:t>
            </a:r>
            <a:endParaRPr lang="en-US" sz="3200" dirty="0">
              <a:solidFill>
                <a:srgbClr val="FF0000"/>
              </a:solidFill>
              <a:latin typeface="Kartika" panose="02020503030404060203" pitchFamily="18" charset="0"/>
              <a:cs typeface="Kartika" panose="02020503030404060203" pitchFamily="18" charset="0"/>
            </a:endParaRPr>
          </a:p>
        </p:txBody>
      </p:sp>
      <p:sp>
        <p:nvSpPr>
          <p:cNvPr id="17" name="TextBox 16"/>
          <p:cNvSpPr txBox="1"/>
          <p:nvPr/>
        </p:nvSpPr>
        <p:spPr>
          <a:xfrm>
            <a:off x="6209185" y="2247037"/>
            <a:ext cx="2099520" cy="1077218"/>
          </a:xfrm>
          <a:prstGeom prst="rect">
            <a:avLst/>
          </a:prstGeom>
          <a:noFill/>
        </p:spPr>
        <p:txBody>
          <a:bodyPr wrap="square" rtlCol="0">
            <a:spAutoFit/>
          </a:bodyPr>
          <a:lstStyle/>
          <a:p>
            <a:r>
              <a:rPr lang="en-US" sz="3200" dirty="0" smtClean="0">
                <a:solidFill>
                  <a:srgbClr val="FF0000"/>
                </a:solidFill>
                <a:latin typeface="Kartika" panose="02020503030404060203" pitchFamily="18" charset="0"/>
                <a:cs typeface="Kartika" panose="02020503030404060203" pitchFamily="18" charset="0"/>
              </a:rPr>
              <a:t>National Security</a:t>
            </a:r>
            <a:endParaRPr lang="en-US" sz="3200" dirty="0">
              <a:solidFill>
                <a:srgbClr val="FF0000"/>
              </a:solidFill>
              <a:latin typeface="Kartika" panose="02020503030404060203" pitchFamily="18" charset="0"/>
              <a:cs typeface="Kartika" panose="02020503030404060203" pitchFamily="18" charset="0"/>
            </a:endParaRPr>
          </a:p>
        </p:txBody>
      </p:sp>
      <p:sp>
        <p:nvSpPr>
          <p:cNvPr id="11" name="Footer Placeholder 5"/>
          <p:cNvSpPr>
            <a:spLocks noGrp="1"/>
          </p:cNvSpPr>
          <p:nvPr>
            <p:ph type="ftr" sz="quarter" idx="10"/>
          </p:nvPr>
        </p:nvSpPr>
        <p:spPr>
          <a:xfrm>
            <a:off x="1333500" y="6550026"/>
            <a:ext cx="6477000" cy="298450"/>
          </a:xfrm>
        </p:spPr>
        <p:txBody>
          <a:bodyPr/>
          <a:lstStyle/>
          <a:p>
            <a:pPr>
              <a:defRPr/>
            </a:pPr>
            <a:r>
              <a:rPr lang="en-US" smtClean="0"/>
              <a:t>Approved for Public Release, Distribution Unlimited</a:t>
            </a:r>
            <a:endParaRPr lang="en-US" dirty="0" smtClean="0"/>
          </a:p>
        </p:txBody>
      </p:sp>
    </p:spTree>
    <p:extLst>
      <p:ext uri="{BB962C8B-B14F-4D97-AF65-F5344CB8AC3E}">
        <p14:creationId xmlns:p14="http://schemas.microsoft.com/office/powerpoint/2010/main" xmlns="" val="801788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pPr>
              <a:defRPr/>
            </a:pPr>
            <a:r>
              <a:rPr lang="en-US" smtClean="0"/>
              <a:t>Approved for Public Release, Distribution Unlimited</a:t>
            </a:r>
            <a:endParaRPr lang="en-US" dirty="0" smtClean="0"/>
          </a:p>
        </p:txBody>
      </p:sp>
      <p:sp>
        <p:nvSpPr>
          <p:cNvPr id="5" name="Slide Number Placeholder 4"/>
          <p:cNvSpPr>
            <a:spLocks noGrp="1"/>
          </p:cNvSpPr>
          <p:nvPr>
            <p:ph type="sldNum" sz="quarter" idx="11"/>
          </p:nvPr>
        </p:nvSpPr>
        <p:spPr/>
        <p:txBody>
          <a:bodyPr/>
          <a:lstStyle/>
          <a:p>
            <a:pPr>
              <a:defRPr/>
            </a:pPr>
            <a:fld id="{CD277811-F2B4-4CF9-AA98-C1D9DC3BC58B}" type="slidenum">
              <a:rPr lang="en-US" smtClean="0"/>
              <a:pPr>
                <a:defRPr/>
              </a:pPr>
              <a:t>11</a:t>
            </a:fld>
            <a:endParaRPr lang="en-US"/>
          </a:p>
        </p:txBody>
      </p:sp>
    </p:spTree>
    <p:extLst>
      <p:ext uri="{BB962C8B-B14F-4D97-AF65-F5344CB8AC3E}">
        <p14:creationId xmlns:p14="http://schemas.microsoft.com/office/powerpoint/2010/main" xmlns="" val="132772835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itle 2"/>
          <p:cNvSpPr>
            <a:spLocks noGrp="1"/>
          </p:cNvSpPr>
          <p:nvPr>
            <p:ph type="title"/>
          </p:nvPr>
        </p:nvSpPr>
        <p:spPr/>
        <p:txBody>
          <a:bodyPr>
            <a:normAutofit/>
          </a:bodyPr>
          <a:lstStyle/>
          <a:p>
            <a:r>
              <a:rPr lang="en-US" dirty="0" smtClean="0">
                <a:latin typeface="Tahoma" pitchFamily="84" charset="0"/>
                <a:ea typeface="ＭＳ Ｐゴシック" pitchFamily="84" charset="-128"/>
                <a:cs typeface="ＭＳ Ｐゴシック" pitchFamily="84" charset="-128"/>
              </a:rPr>
              <a:t>Living Foundries</a:t>
            </a:r>
            <a:endParaRPr lang="en-US" dirty="0">
              <a:latin typeface="Tahoma" pitchFamily="84" charset="0"/>
              <a:ea typeface="ＭＳ Ｐゴシック" pitchFamily="84" charset="-128"/>
              <a:cs typeface="ＭＳ Ｐゴシック" pitchFamily="84" charset="-128"/>
            </a:endParaRPr>
          </a:p>
        </p:txBody>
      </p:sp>
      <p:sp>
        <p:nvSpPr>
          <p:cNvPr id="37" name="Left Brace 36"/>
          <p:cNvSpPr/>
          <p:nvPr/>
        </p:nvSpPr>
        <p:spPr>
          <a:xfrm>
            <a:off x="6748230" y="1060441"/>
            <a:ext cx="176213" cy="1381157"/>
          </a:xfrm>
          <a:prstGeom prst="leftBrace">
            <a:avLst/>
          </a:prstGeom>
        </p:spPr>
        <p:style>
          <a:lnRef idx="2">
            <a:schemeClr val="accent1"/>
          </a:lnRef>
          <a:fillRef idx="0">
            <a:schemeClr val="accent1"/>
          </a:fillRef>
          <a:effectRef idx="1">
            <a:schemeClr val="accent1"/>
          </a:effectRef>
          <a:fontRef idx="minor">
            <a:schemeClr val="tx1"/>
          </a:fontRef>
        </p:style>
        <p:txBody>
          <a:bodyPr anchor="ctr"/>
          <a:lstStyle/>
          <a:p>
            <a:pPr algn="ctr" fontAlgn="base">
              <a:spcBef>
                <a:spcPct val="0"/>
              </a:spcBef>
              <a:spcAft>
                <a:spcPct val="0"/>
              </a:spcAft>
              <a:defRPr/>
            </a:pPr>
            <a:endParaRPr lang="en-US" sz="2400" baseline="-25000" dirty="0">
              <a:solidFill>
                <a:prstClr val="black"/>
              </a:solidFill>
            </a:endParaRPr>
          </a:p>
        </p:txBody>
      </p:sp>
      <p:sp>
        <p:nvSpPr>
          <p:cNvPr id="42" name="Left Brace 41"/>
          <p:cNvSpPr/>
          <p:nvPr/>
        </p:nvSpPr>
        <p:spPr>
          <a:xfrm>
            <a:off x="6777258" y="4492728"/>
            <a:ext cx="122238" cy="1830611"/>
          </a:xfrm>
          <a:prstGeom prst="leftBrace">
            <a:avLst/>
          </a:prstGeom>
        </p:spPr>
        <p:style>
          <a:lnRef idx="2">
            <a:schemeClr val="accent1"/>
          </a:lnRef>
          <a:fillRef idx="0">
            <a:schemeClr val="accent1"/>
          </a:fillRef>
          <a:effectRef idx="1">
            <a:schemeClr val="accent1"/>
          </a:effectRef>
          <a:fontRef idx="minor">
            <a:schemeClr val="tx1"/>
          </a:fontRef>
        </p:style>
        <p:txBody>
          <a:bodyPr anchor="ctr"/>
          <a:lstStyle/>
          <a:p>
            <a:pPr algn="ctr" fontAlgn="base">
              <a:spcBef>
                <a:spcPct val="0"/>
              </a:spcBef>
              <a:spcAft>
                <a:spcPct val="0"/>
              </a:spcAft>
              <a:defRPr/>
            </a:pPr>
            <a:endParaRPr lang="en-US" sz="2400" baseline="-25000" dirty="0">
              <a:solidFill>
                <a:prstClr val="black"/>
              </a:solidFill>
            </a:endParaRPr>
          </a:p>
        </p:txBody>
      </p:sp>
      <p:sp>
        <p:nvSpPr>
          <p:cNvPr id="10" name="Rectangle 9"/>
          <p:cNvSpPr/>
          <p:nvPr/>
        </p:nvSpPr>
        <p:spPr>
          <a:xfrm>
            <a:off x="4654317" y="3377932"/>
            <a:ext cx="773112" cy="130492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baseline="-25000" dirty="0">
              <a:solidFill>
                <a:prstClr val="white"/>
              </a:solidFill>
            </a:endParaRPr>
          </a:p>
        </p:txBody>
      </p:sp>
      <p:sp>
        <p:nvSpPr>
          <p:cNvPr id="30729" name="TextBox 32"/>
          <p:cNvSpPr txBox="1">
            <a:spLocks noChangeArrowheads="1"/>
          </p:cNvSpPr>
          <p:nvPr/>
        </p:nvSpPr>
        <p:spPr bwMode="auto">
          <a:xfrm>
            <a:off x="6864014" y="2689206"/>
            <a:ext cx="2438400" cy="1477963"/>
          </a:xfrm>
          <a:prstGeom prst="rect">
            <a:avLst/>
          </a:prstGeom>
          <a:noFill/>
          <a:ln w="9525">
            <a:noFill/>
            <a:miter lim="800000"/>
            <a:headEnd/>
            <a:tailEnd/>
          </a:ln>
        </p:spPr>
        <p:txBody>
          <a:bodyPr>
            <a:prstTxWarp prst="textNoShape">
              <a:avLst/>
            </a:prstTxWarp>
            <a:spAutoFit/>
          </a:bodyPr>
          <a:lstStyle/>
          <a:p>
            <a:pPr fontAlgn="base">
              <a:lnSpc>
                <a:spcPct val="150000"/>
              </a:lnSpc>
              <a:spcBef>
                <a:spcPct val="0"/>
              </a:spcBef>
              <a:spcAft>
                <a:spcPct val="0"/>
              </a:spcAft>
            </a:pPr>
            <a:r>
              <a:rPr lang="en-US" sz="2000" dirty="0">
                <a:solidFill>
                  <a:prstClr val="black"/>
                </a:solidFill>
                <a:ea typeface="Tahoma" pitchFamily="84" charset="0"/>
                <a:cs typeface="Tahoma" pitchFamily="84" charset="0"/>
              </a:rPr>
              <a:t>Chemicals</a:t>
            </a:r>
          </a:p>
          <a:p>
            <a:pPr fontAlgn="base">
              <a:lnSpc>
                <a:spcPct val="150000"/>
              </a:lnSpc>
              <a:spcBef>
                <a:spcPct val="0"/>
              </a:spcBef>
              <a:spcAft>
                <a:spcPct val="0"/>
              </a:spcAft>
            </a:pPr>
            <a:r>
              <a:rPr lang="en-US" sz="2000" dirty="0">
                <a:solidFill>
                  <a:prstClr val="black"/>
                </a:solidFill>
                <a:ea typeface="Tahoma" pitchFamily="84" charset="0"/>
                <a:cs typeface="Tahoma" pitchFamily="84" charset="0"/>
              </a:rPr>
              <a:t>Fuels</a:t>
            </a:r>
          </a:p>
          <a:p>
            <a:pPr fontAlgn="base">
              <a:lnSpc>
                <a:spcPct val="150000"/>
              </a:lnSpc>
              <a:spcBef>
                <a:spcPct val="0"/>
              </a:spcBef>
              <a:spcAft>
                <a:spcPct val="0"/>
              </a:spcAft>
            </a:pPr>
            <a:r>
              <a:rPr lang="en-US" sz="2000" dirty="0" err="1">
                <a:solidFill>
                  <a:prstClr val="black"/>
                </a:solidFill>
                <a:ea typeface="Tahoma" pitchFamily="84" charset="0"/>
                <a:cs typeface="Tahoma" pitchFamily="84" charset="0"/>
              </a:rPr>
              <a:t>Pharma</a:t>
            </a:r>
            <a:endParaRPr lang="en-US" sz="2000" dirty="0">
              <a:solidFill>
                <a:prstClr val="black"/>
              </a:solidFill>
              <a:ea typeface="Tahoma" pitchFamily="84" charset="0"/>
              <a:cs typeface="Tahoma" pitchFamily="84" charset="0"/>
            </a:endParaRPr>
          </a:p>
        </p:txBody>
      </p:sp>
      <p:sp>
        <p:nvSpPr>
          <p:cNvPr id="36" name="Left Brace 35"/>
          <p:cNvSpPr/>
          <p:nvPr/>
        </p:nvSpPr>
        <p:spPr>
          <a:xfrm>
            <a:off x="6762744" y="2793091"/>
            <a:ext cx="152400" cy="1295400"/>
          </a:xfrm>
          <a:prstGeom prst="leftBrace">
            <a:avLst/>
          </a:prstGeom>
        </p:spPr>
        <p:style>
          <a:lnRef idx="2">
            <a:schemeClr val="accent1"/>
          </a:lnRef>
          <a:fillRef idx="0">
            <a:schemeClr val="accent1"/>
          </a:fillRef>
          <a:effectRef idx="1">
            <a:schemeClr val="accent1"/>
          </a:effectRef>
          <a:fontRef idx="minor">
            <a:schemeClr val="tx1"/>
          </a:fontRef>
        </p:style>
        <p:txBody>
          <a:bodyPr anchor="ctr"/>
          <a:lstStyle/>
          <a:p>
            <a:pPr algn="ctr" fontAlgn="base">
              <a:spcBef>
                <a:spcPct val="0"/>
              </a:spcBef>
              <a:spcAft>
                <a:spcPct val="0"/>
              </a:spcAft>
              <a:defRPr/>
            </a:pPr>
            <a:endParaRPr lang="en-US" sz="2400" baseline="-25000" dirty="0">
              <a:solidFill>
                <a:prstClr val="black"/>
              </a:solidFill>
            </a:endParaRPr>
          </a:p>
        </p:txBody>
      </p:sp>
      <p:sp>
        <p:nvSpPr>
          <p:cNvPr id="51" name="TextBox 50"/>
          <p:cNvSpPr txBox="1">
            <a:spLocks noChangeArrowheads="1"/>
          </p:cNvSpPr>
          <p:nvPr/>
        </p:nvSpPr>
        <p:spPr bwMode="auto">
          <a:xfrm rot="19713914">
            <a:off x="4589058" y="1715812"/>
            <a:ext cx="1595438" cy="708025"/>
          </a:xfrm>
          <a:prstGeom prst="rect">
            <a:avLst/>
          </a:prstGeom>
          <a:noFill/>
          <a:ln w="9525">
            <a:noFill/>
            <a:miter lim="800000"/>
            <a:headEnd/>
            <a:tailEnd/>
          </a:ln>
        </p:spPr>
        <p:txBody>
          <a:bodyPr>
            <a:prstTxWarp prst="textNoShape">
              <a:avLst/>
            </a:prstTxWarp>
            <a:spAutoFit/>
          </a:bodyPr>
          <a:lstStyle/>
          <a:p>
            <a:pPr algn="ctr" fontAlgn="base">
              <a:spcBef>
                <a:spcPct val="0"/>
              </a:spcBef>
              <a:spcAft>
                <a:spcPct val="0"/>
              </a:spcAft>
            </a:pPr>
            <a:r>
              <a:rPr lang="en-US" sz="2000" dirty="0">
                <a:solidFill>
                  <a:prstClr val="black"/>
                </a:solidFill>
                <a:ea typeface="Tahoma" pitchFamily="84" charset="0"/>
                <a:cs typeface="Tahoma" pitchFamily="84" charset="0"/>
              </a:rPr>
              <a:t>Complex Materials</a:t>
            </a:r>
          </a:p>
        </p:txBody>
      </p:sp>
      <p:grpSp>
        <p:nvGrpSpPr>
          <p:cNvPr id="4" name="Group 52"/>
          <p:cNvGrpSpPr>
            <a:grpSpLocks/>
          </p:cNvGrpSpPr>
          <p:nvPr/>
        </p:nvGrpSpPr>
        <p:grpSpPr bwMode="auto">
          <a:xfrm>
            <a:off x="1693628" y="2647091"/>
            <a:ext cx="3200400" cy="1677987"/>
            <a:chOff x="1676400" y="2221823"/>
            <a:chExt cx="3200357" cy="1678004"/>
          </a:xfrm>
        </p:grpSpPr>
        <p:sp>
          <p:nvSpPr>
            <p:cNvPr id="11" name="Rectangle 10"/>
            <p:cNvSpPr/>
            <p:nvPr/>
          </p:nvSpPr>
          <p:spPr>
            <a:xfrm rot="21389133">
              <a:off x="1676400" y="2221823"/>
              <a:ext cx="750878" cy="160339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baseline="-25000">
                <a:solidFill>
                  <a:prstClr val="white"/>
                </a:solidFill>
              </a:endParaRPr>
            </a:p>
          </p:txBody>
        </p:sp>
        <p:sp>
          <p:nvSpPr>
            <p:cNvPr id="13" name="Oval 12"/>
            <p:cNvSpPr/>
            <p:nvPr/>
          </p:nvSpPr>
          <p:spPr>
            <a:xfrm flipH="1">
              <a:off x="4556086" y="2604414"/>
              <a:ext cx="320671" cy="323853"/>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baseline="-25000">
                <a:solidFill>
                  <a:prstClr val="white"/>
                </a:solidFill>
              </a:endParaRPr>
            </a:p>
          </p:txBody>
        </p:sp>
        <p:sp>
          <p:nvSpPr>
            <p:cNvPr id="14" name="Oval 13"/>
            <p:cNvSpPr/>
            <p:nvPr/>
          </p:nvSpPr>
          <p:spPr>
            <a:xfrm flipH="1">
              <a:off x="4556086" y="3009230"/>
              <a:ext cx="320671" cy="323853"/>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baseline="-25000">
                <a:solidFill>
                  <a:prstClr val="white"/>
                </a:solidFill>
              </a:endParaRPr>
            </a:p>
          </p:txBody>
        </p:sp>
        <p:sp>
          <p:nvSpPr>
            <p:cNvPr id="15" name="Oval 14"/>
            <p:cNvSpPr/>
            <p:nvPr/>
          </p:nvSpPr>
          <p:spPr>
            <a:xfrm flipH="1">
              <a:off x="4476712" y="3575974"/>
              <a:ext cx="320671" cy="323853"/>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baseline="-25000">
                <a:solidFill>
                  <a:prstClr val="white"/>
                </a:solidFill>
              </a:endParaRPr>
            </a:p>
          </p:txBody>
        </p:sp>
      </p:grpSp>
      <p:sp>
        <p:nvSpPr>
          <p:cNvPr id="30745" name="TextBox 66"/>
          <p:cNvSpPr txBox="1">
            <a:spLocks noChangeArrowheads="1"/>
          </p:cNvSpPr>
          <p:nvPr/>
        </p:nvSpPr>
        <p:spPr bwMode="auto">
          <a:xfrm>
            <a:off x="2157959" y="1442805"/>
            <a:ext cx="1432134" cy="523220"/>
          </a:xfrm>
          <a:prstGeom prst="rect">
            <a:avLst/>
          </a:prstGeom>
          <a:noFill/>
          <a:ln w="9525">
            <a:noFill/>
            <a:miter lim="800000"/>
            <a:headEnd/>
            <a:tailEnd/>
          </a:ln>
        </p:spPr>
        <p:txBody>
          <a:bodyPr wrap="square">
            <a:prstTxWarp prst="textNoShape">
              <a:avLst/>
            </a:prstTxWarp>
            <a:spAutoFit/>
          </a:bodyPr>
          <a:lstStyle/>
          <a:p>
            <a:pPr fontAlgn="base">
              <a:spcBef>
                <a:spcPct val="0"/>
              </a:spcBef>
              <a:spcAft>
                <a:spcPct val="0"/>
              </a:spcAft>
            </a:pPr>
            <a:r>
              <a:rPr lang="en-US" sz="1400" dirty="0" smtClean="0">
                <a:solidFill>
                  <a:prstClr val="black"/>
                </a:solidFill>
                <a:ea typeface="Tahoma" pitchFamily="84" charset="0"/>
                <a:cs typeface="Tahoma" pitchFamily="84" charset="0"/>
              </a:rPr>
              <a:t>DNA  instruction set</a:t>
            </a:r>
            <a:endParaRPr lang="en-US" sz="1400" dirty="0">
              <a:solidFill>
                <a:prstClr val="black"/>
              </a:solidFill>
              <a:ea typeface="Tahoma" pitchFamily="84" charset="0"/>
              <a:cs typeface="Tahoma" pitchFamily="84" charset="0"/>
            </a:endParaRPr>
          </a:p>
        </p:txBody>
      </p:sp>
      <p:sp>
        <p:nvSpPr>
          <p:cNvPr id="69" name="TextBox 68"/>
          <p:cNvSpPr txBox="1">
            <a:spLocks noChangeArrowheads="1"/>
          </p:cNvSpPr>
          <p:nvPr/>
        </p:nvSpPr>
        <p:spPr bwMode="auto">
          <a:xfrm>
            <a:off x="6821481" y="1070646"/>
            <a:ext cx="2168838" cy="1354217"/>
          </a:xfrm>
          <a:prstGeom prst="rect">
            <a:avLst/>
          </a:prstGeom>
          <a:noFill/>
          <a:ln w="9525">
            <a:noFill/>
            <a:miter lim="800000"/>
            <a:headEnd/>
            <a:tailEnd/>
          </a:ln>
        </p:spPr>
        <p:txBody>
          <a:bodyPr wrap="square">
            <a:prstTxWarp prst="textNoShape">
              <a:avLst/>
            </a:prstTxWarp>
            <a:spAutoFit/>
          </a:bodyPr>
          <a:lstStyle/>
          <a:p>
            <a:pPr fontAlgn="base">
              <a:spcBef>
                <a:spcPct val="0"/>
              </a:spcBef>
              <a:spcAft>
                <a:spcPts val="600"/>
              </a:spcAft>
            </a:pPr>
            <a:r>
              <a:rPr lang="en-US" dirty="0">
                <a:solidFill>
                  <a:prstClr val="black"/>
                </a:solidFill>
                <a:ea typeface="Tahoma" pitchFamily="84" charset="0"/>
                <a:cs typeface="Tahoma" pitchFamily="84" charset="0"/>
              </a:rPr>
              <a:t>Polymers</a:t>
            </a:r>
          </a:p>
          <a:p>
            <a:pPr fontAlgn="base">
              <a:spcBef>
                <a:spcPct val="0"/>
              </a:spcBef>
              <a:spcAft>
                <a:spcPts val="600"/>
              </a:spcAft>
            </a:pPr>
            <a:r>
              <a:rPr lang="en-US" dirty="0">
                <a:solidFill>
                  <a:prstClr val="black"/>
                </a:solidFill>
                <a:ea typeface="Tahoma" pitchFamily="84" charset="0"/>
                <a:cs typeface="Tahoma" pitchFamily="84" charset="0"/>
              </a:rPr>
              <a:t>Catalysts </a:t>
            </a:r>
          </a:p>
          <a:p>
            <a:pPr fontAlgn="base">
              <a:spcBef>
                <a:spcPct val="0"/>
              </a:spcBef>
              <a:spcAft>
                <a:spcPts val="600"/>
              </a:spcAft>
            </a:pPr>
            <a:r>
              <a:rPr lang="en-US" dirty="0">
                <a:solidFill>
                  <a:prstClr val="black"/>
                </a:solidFill>
                <a:ea typeface="Tahoma" pitchFamily="84" charset="0"/>
                <a:cs typeface="Tahoma" pitchFamily="84" charset="0"/>
              </a:rPr>
              <a:t>Heterogeneous, </a:t>
            </a:r>
            <a:r>
              <a:rPr lang="en-US" dirty="0" smtClean="0">
                <a:solidFill>
                  <a:prstClr val="black"/>
                </a:solidFill>
                <a:ea typeface="Tahoma" pitchFamily="84" charset="0"/>
                <a:cs typeface="Tahoma" pitchFamily="84" charset="0"/>
              </a:rPr>
              <a:t>functional materials</a:t>
            </a:r>
            <a:endParaRPr lang="en-US" dirty="0">
              <a:solidFill>
                <a:prstClr val="black"/>
              </a:solidFill>
              <a:ea typeface="Tahoma" pitchFamily="84" charset="0"/>
              <a:cs typeface="Tahoma" pitchFamily="84" charset="0"/>
            </a:endParaRPr>
          </a:p>
        </p:txBody>
      </p:sp>
      <p:sp>
        <p:nvSpPr>
          <p:cNvPr id="70" name="TextBox 69"/>
          <p:cNvSpPr txBox="1">
            <a:spLocks noChangeArrowheads="1"/>
          </p:cNvSpPr>
          <p:nvPr/>
        </p:nvSpPr>
        <p:spPr bwMode="auto">
          <a:xfrm>
            <a:off x="6852124" y="4454812"/>
            <a:ext cx="1936944" cy="2262158"/>
          </a:xfrm>
          <a:prstGeom prst="rect">
            <a:avLst/>
          </a:prstGeom>
          <a:noFill/>
          <a:ln w="9525">
            <a:noFill/>
            <a:miter lim="800000"/>
            <a:headEnd/>
            <a:tailEnd/>
          </a:ln>
        </p:spPr>
        <p:txBody>
          <a:bodyPr wrap="square">
            <a:prstTxWarp prst="textNoShape">
              <a:avLst/>
            </a:prstTxWarp>
            <a:spAutoFit/>
          </a:bodyPr>
          <a:lstStyle/>
          <a:p>
            <a:pPr fontAlgn="base">
              <a:spcBef>
                <a:spcPct val="0"/>
              </a:spcBef>
              <a:spcAft>
                <a:spcPts val="600"/>
              </a:spcAft>
            </a:pPr>
            <a:r>
              <a:rPr lang="en-US" dirty="0" smtClean="0">
                <a:solidFill>
                  <a:prstClr val="black"/>
                </a:solidFill>
                <a:ea typeface="Tahoma" pitchFamily="84" charset="0"/>
                <a:cs typeface="Tahoma" pitchFamily="84" charset="0"/>
              </a:rPr>
              <a:t>Multi-cellular constructs</a:t>
            </a:r>
            <a:endParaRPr lang="en-US" dirty="0">
              <a:solidFill>
                <a:prstClr val="black"/>
              </a:solidFill>
              <a:ea typeface="Tahoma" pitchFamily="84" charset="0"/>
              <a:cs typeface="Tahoma" pitchFamily="84" charset="0"/>
            </a:endParaRPr>
          </a:p>
          <a:p>
            <a:pPr fontAlgn="base">
              <a:spcBef>
                <a:spcPct val="0"/>
              </a:spcBef>
              <a:spcAft>
                <a:spcPts val="600"/>
              </a:spcAft>
            </a:pPr>
            <a:r>
              <a:rPr lang="en-US" dirty="0">
                <a:solidFill>
                  <a:prstClr val="black"/>
                </a:solidFill>
                <a:ea typeface="Tahoma" pitchFamily="84" charset="0"/>
                <a:cs typeface="Tahoma" pitchFamily="84" charset="0"/>
              </a:rPr>
              <a:t>Self-repairing  </a:t>
            </a:r>
            <a:r>
              <a:rPr lang="en-US" dirty="0" smtClean="0">
                <a:solidFill>
                  <a:prstClr val="black"/>
                </a:solidFill>
                <a:ea typeface="Tahoma" pitchFamily="84" charset="0"/>
                <a:cs typeface="Tahoma" pitchFamily="84" charset="0"/>
              </a:rPr>
              <a:t>systems</a:t>
            </a:r>
          </a:p>
          <a:p>
            <a:pPr fontAlgn="base">
              <a:spcBef>
                <a:spcPct val="0"/>
              </a:spcBef>
              <a:spcAft>
                <a:spcPts val="600"/>
              </a:spcAft>
            </a:pPr>
            <a:r>
              <a:rPr lang="en-US" dirty="0" smtClean="0">
                <a:solidFill>
                  <a:prstClr val="black"/>
                </a:solidFill>
                <a:ea typeface="Tahoma" pitchFamily="84" charset="0"/>
                <a:cs typeface="Tahoma" pitchFamily="84" charset="0"/>
              </a:rPr>
              <a:t>Sentinel Organisms</a:t>
            </a:r>
            <a:endParaRPr lang="en-US" dirty="0">
              <a:solidFill>
                <a:prstClr val="black"/>
              </a:solidFill>
              <a:ea typeface="Tahoma" pitchFamily="84" charset="0"/>
              <a:cs typeface="Tahoma" pitchFamily="84" charset="0"/>
            </a:endParaRPr>
          </a:p>
          <a:p>
            <a:pPr fontAlgn="base">
              <a:spcBef>
                <a:spcPct val="0"/>
              </a:spcBef>
              <a:spcAft>
                <a:spcPct val="0"/>
              </a:spcAft>
            </a:pPr>
            <a:endParaRPr lang="en-US" dirty="0">
              <a:solidFill>
                <a:prstClr val="black"/>
              </a:solidFill>
              <a:ea typeface="Tahoma" pitchFamily="84" charset="0"/>
              <a:cs typeface="Tahoma" pitchFamily="84" charset="0"/>
            </a:endParaRPr>
          </a:p>
        </p:txBody>
      </p:sp>
      <p:sp>
        <p:nvSpPr>
          <p:cNvPr id="92" name="Footer Placeholder 1"/>
          <p:cNvSpPr>
            <a:spLocks noGrp="1"/>
          </p:cNvSpPr>
          <p:nvPr>
            <p:ph type="ftr" sz="quarter" idx="10"/>
          </p:nvPr>
        </p:nvSpPr>
        <p:spPr>
          <a:xfrm>
            <a:off x="1333500" y="6550026"/>
            <a:ext cx="6477000" cy="298450"/>
          </a:xfrm>
        </p:spPr>
        <p:txBody>
          <a:bodyPr/>
          <a:lstStyle/>
          <a:p>
            <a:pPr algn="ctr">
              <a:defRPr/>
            </a:pPr>
            <a:r>
              <a:rPr lang="en-US" sz="900" dirty="0"/>
              <a:t>Approved for Public Release, Distribution Unlimited</a:t>
            </a:r>
          </a:p>
        </p:txBody>
      </p:sp>
      <p:sp>
        <p:nvSpPr>
          <p:cNvPr id="94" name="Slide Number Placeholder 2"/>
          <p:cNvSpPr>
            <a:spLocks noGrp="1"/>
          </p:cNvSpPr>
          <p:nvPr>
            <p:ph type="sldNum" sz="quarter" idx="11"/>
          </p:nvPr>
        </p:nvSpPr>
        <p:spPr>
          <a:xfrm>
            <a:off x="8102430" y="6553200"/>
            <a:ext cx="762000" cy="292102"/>
          </a:xfrm>
        </p:spPr>
        <p:txBody>
          <a:bodyPr/>
          <a:lstStyle/>
          <a:p>
            <a:pPr>
              <a:defRPr/>
            </a:pPr>
            <a:fld id="{231CC523-8BC6-4921-807A-66BD262F34AB}" type="slidenum">
              <a:rPr lang="en-US" smtClean="0"/>
              <a:pPr>
                <a:defRPr/>
              </a:pPr>
              <a:t>2</a:t>
            </a:fld>
            <a:endParaRPr lang="en-US" dirty="0"/>
          </a:p>
        </p:txBody>
      </p:sp>
      <p:sp>
        <p:nvSpPr>
          <p:cNvPr id="132" name="Rectangle 131"/>
          <p:cNvSpPr/>
          <p:nvPr/>
        </p:nvSpPr>
        <p:spPr>
          <a:xfrm>
            <a:off x="3414927" y="1442805"/>
            <a:ext cx="747712" cy="12858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739" name="TextBox 22"/>
          <p:cNvSpPr txBox="1">
            <a:spLocks noChangeArrowheads="1"/>
          </p:cNvSpPr>
          <p:nvPr/>
        </p:nvSpPr>
        <p:spPr bwMode="auto">
          <a:xfrm>
            <a:off x="556978" y="3305903"/>
            <a:ext cx="838200" cy="400050"/>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en-US" sz="2000" dirty="0" smtClean="0">
                <a:solidFill>
                  <a:prstClr val="black"/>
                </a:solidFill>
                <a:ea typeface="Tahoma" pitchFamily="84" charset="0"/>
                <a:cs typeface="Tahoma" pitchFamily="84" charset="0"/>
              </a:rPr>
              <a:t>Sugar</a:t>
            </a:r>
            <a:endParaRPr lang="en-US" sz="2000" dirty="0">
              <a:solidFill>
                <a:prstClr val="black"/>
              </a:solidFill>
              <a:ea typeface="Tahoma" pitchFamily="84" charset="0"/>
              <a:cs typeface="Tahoma" pitchFamily="84" charset="0"/>
            </a:endParaRPr>
          </a:p>
        </p:txBody>
      </p:sp>
      <p:sp>
        <p:nvSpPr>
          <p:cNvPr id="60" name="TextBox 59"/>
          <p:cNvSpPr txBox="1">
            <a:spLocks noChangeArrowheads="1"/>
          </p:cNvSpPr>
          <p:nvPr/>
        </p:nvSpPr>
        <p:spPr bwMode="auto">
          <a:xfrm>
            <a:off x="537928" y="2354990"/>
            <a:ext cx="1182688" cy="400050"/>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defRPr/>
            </a:pPr>
            <a:r>
              <a:rPr lang="en-US" sz="2000" dirty="0">
                <a:solidFill>
                  <a:prstClr val="black">
                    <a:lumMod val="50000"/>
                    <a:lumOff val="50000"/>
                  </a:prstClr>
                </a:solidFill>
                <a:ea typeface="Tahoma" charset="0"/>
                <a:cs typeface="Tahoma" charset="0"/>
              </a:rPr>
              <a:t>Cellulose</a:t>
            </a:r>
          </a:p>
        </p:txBody>
      </p:sp>
      <p:sp>
        <p:nvSpPr>
          <p:cNvPr id="62" name="TextBox 61"/>
          <p:cNvSpPr txBox="1">
            <a:spLocks noChangeArrowheads="1"/>
          </p:cNvSpPr>
          <p:nvPr/>
        </p:nvSpPr>
        <p:spPr bwMode="auto">
          <a:xfrm>
            <a:off x="537928" y="3840890"/>
            <a:ext cx="612668" cy="400110"/>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defRPr/>
            </a:pPr>
            <a:r>
              <a:rPr lang="en-US" sz="2000" dirty="0" smtClean="0">
                <a:solidFill>
                  <a:prstClr val="black">
                    <a:lumMod val="50000"/>
                    <a:lumOff val="50000"/>
                  </a:prstClr>
                </a:solidFill>
                <a:ea typeface="Tahoma" charset="0"/>
                <a:cs typeface="Tahoma" charset="0"/>
              </a:rPr>
              <a:t>CO</a:t>
            </a:r>
            <a:r>
              <a:rPr lang="en-US" sz="2000" baseline="-25000" dirty="0" smtClean="0">
                <a:solidFill>
                  <a:prstClr val="black">
                    <a:lumMod val="50000"/>
                    <a:lumOff val="50000"/>
                  </a:prstClr>
                </a:solidFill>
                <a:ea typeface="Tahoma" charset="0"/>
                <a:cs typeface="Tahoma" charset="0"/>
              </a:rPr>
              <a:t>2</a:t>
            </a:r>
            <a:endParaRPr lang="en-US" sz="2000" dirty="0">
              <a:solidFill>
                <a:prstClr val="black">
                  <a:lumMod val="50000"/>
                  <a:lumOff val="50000"/>
                </a:prstClr>
              </a:solidFill>
              <a:ea typeface="Tahoma" charset="0"/>
              <a:cs typeface="Tahoma" charset="0"/>
            </a:endParaRPr>
          </a:p>
        </p:txBody>
      </p:sp>
      <p:sp>
        <p:nvSpPr>
          <p:cNvPr id="63" name="TextBox 62"/>
          <p:cNvSpPr txBox="1">
            <a:spLocks noChangeArrowheads="1"/>
          </p:cNvSpPr>
          <p:nvPr/>
        </p:nvSpPr>
        <p:spPr bwMode="auto">
          <a:xfrm>
            <a:off x="537928" y="4336190"/>
            <a:ext cx="673100" cy="400050"/>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defRPr/>
            </a:pPr>
            <a:r>
              <a:rPr lang="en-US" sz="2000" dirty="0">
                <a:solidFill>
                  <a:prstClr val="black">
                    <a:lumMod val="50000"/>
                    <a:lumOff val="50000"/>
                  </a:prstClr>
                </a:solidFill>
                <a:ea typeface="Tahoma" charset="0"/>
                <a:cs typeface="Tahoma" charset="0"/>
              </a:rPr>
              <a:t>Coal</a:t>
            </a:r>
          </a:p>
        </p:txBody>
      </p:sp>
      <p:grpSp>
        <p:nvGrpSpPr>
          <p:cNvPr id="133" name="Group 132"/>
          <p:cNvGrpSpPr/>
          <p:nvPr/>
        </p:nvGrpSpPr>
        <p:grpSpPr>
          <a:xfrm>
            <a:off x="1750076" y="2306901"/>
            <a:ext cx="3733800" cy="2590800"/>
            <a:chOff x="1874390" y="2084388"/>
            <a:chExt cx="3733800" cy="2590800"/>
          </a:xfrm>
        </p:grpSpPr>
        <p:pic>
          <p:nvPicPr>
            <p:cNvPr id="134" name="Picture 2"/>
            <p:cNvPicPr>
              <a:picLocks noChangeAspect="1" noChangeArrowheads="1"/>
            </p:cNvPicPr>
            <p:nvPr/>
          </p:nvPicPr>
          <p:blipFill>
            <a:blip r:embed="rId3" cstate="print"/>
            <a:srcRect l="18571" t="41487" r="35715" b="5409"/>
            <a:stretch>
              <a:fillRect/>
            </a:stretch>
          </p:blipFill>
          <p:spPr bwMode="auto">
            <a:xfrm rot="-2234352">
              <a:off x="2387153" y="2084388"/>
              <a:ext cx="2562225" cy="2590800"/>
            </a:xfrm>
            <a:prstGeom prst="rect">
              <a:avLst/>
            </a:prstGeom>
            <a:noFill/>
            <a:ln w="9525">
              <a:noFill/>
              <a:miter lim="800000"/>
              <a:headEnd/>
              <a:tailEnd/>
            </a:ln>
          </p:spPr>
        </p:pic>
        <p:sp>
          <p:nvSpPr>
            <p:cNvPr id="135" name="Rectangle 134"/>
            <p:cNvSpPr/>
            <p:nvPr/>
          </p:nvSpPr>
          <p:spPr>
            <a:xfrm>
              <a:off x="4835078" y="2940050"/>
              <a:ext cx="773112" cy="130492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grpSp>
          <p:nvGrpSpPr>
            <p:cNvPr id="136" name="Group 52"/>
            <p:cNvGrpSpPr>
              <a:grpSpLocks/>
            </p:cNvGrpSpPr>
            <p:nvPr/>
          </p:nvGrpSpPr>
          <p:grpSpPr bwMode="auto">
            <a:xfrm>
              <a:off x="1874390" y="2211388"/>
              <a:ext cx="3200400" cy="2409825"/>
              <a:chOff x="1676400" y="1956708"/>
              <a:chExt cx="3200357" cy="2409849"/>
            </a:xfrm>
          </p:grpSpPr>
          <p:sp>
            <p:nvSpPr>
              <p:cNvPr id="185" name="Rectangle 184"/>
              <p:cNvSpPr/>
              <p:nvPr/>
            </p:nvSpPr>
            <p:spPr>
              <a:xfrm rot="21389133">
                <a:off x="1676400" y="2221823"/>
                <a:ext cx="750878" cy="160339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86" name="Oval 185"/>
              <p:cNvSpPr/>
              <p:nvPr/>
            </p:nvSpPr>
            <p:spPr>
              <a:xfrm rot="1146085">
                <a:off x="2189156" y="1956708"/>
                <a:ext cx="511168" cy="809633"/>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87" name="Oval 186"/>
              <p:cNvSpPr/>
              <p:nvPr/>
            </p:nvSpPr>
            <p:spPr>
              <a:xfrm flipH="1">
                <a:off x="4556086" y="2604414"/>
                <a:ext cx="320671" cy="323853"/>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88" name="Oval 187"/>
              <p:cNvSpPr/>
              <p:nvPr/>
            </p:nvSpPr>
            <p:spPr>
              <a:xfrm flipH="1">
                <a:off x="4556086" y="3009230"/>
                <a:ext cx="320671" cy="323853"/>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89" name="Oval 188"/>
              <p:cNvSpPr/>
              <p:nvPr/>
            </p:nvSpPr>
            <p:spPr>
              <a:xfrm flipH="1">
                <a:off x="4476712" y="3575974"/>
                <a:ext cx="320671" cy="323853"/>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90" name="Oval 189"/>
              <p:cNvSpPr/>
              <p:nvPr/>
            </p:nvSpPr>
            <p:spPr>
              <a:xfrm flipH="1">
                <a:off x="2314566" y="3495010"/>
                <a:ext cx="401633" cy="404817"/>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91" name="Oval 190"/>
              <p:cNvSpPr/>
              <p:nvPr/>
            </p:nvSpPr>
            <p:spPr>
              <a:xfrm flipH="1">
                <a:off x="2346316" y="2894929"/>
                <a:ext cx="320671" cy="323853"/>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92" name="Oval 191"/>
              <p:cNvSpPr/>
              <p:nvPr/>
            </p:nvSpPr>
            <p:spPr>
              <a:xfrm flipH="1">
                <a:off x="2590788" y="3961740"/>
                <a:ext cx="457194" cy="404817"/>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grpSp>
        <p:sp>
          <p:nvSpPr>
            <p:cNvPr id="137" name="Rectangle 136"/>
            <p:cNvSpPr/>
            <p:nvPr/>
          </p:nvSpPr>
          <p:spPr>
            <a:xfrm rot="524813">
              <a:off x="2715765" y="2846388"/>
              <a:ext cx="193675" cy="1317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38" name="Rectangle 137"/>
            <p:cNvSpPr/>
            <p:nvPr/>
          </p:nvSpPr>
          <p:spPr>
            <a:xfrm rot="21111594">
              <a:off x="2645915" y="3549650"/>
              <a:ext cx="273050" cy="1333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39" name="Rectangle 138"/>
            <p:cNvSpPr/>
            <p:nvPr/>
          </p:nvSpPr>
          <p:spPr>
            <a:xfrm rot="21111594">
              <a:off x="2633215" y="3448050"/>
              <a:ext cx="271463" cy="1317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cxnSp>
          <p:nvCxnSpPr>
            <p:cNvPr id="140" name="Straight Arrow Connector 139"/>
            <p:cNvCxnSpPr/>
            <p:nvPr/>
          </p:nvCxnSpPr>
          <p:spPr>
            <a:xfrm>
              <a:off x="2737990" y="2917825"/>
              <a:ext cx="260350" cy="31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1" name="Straight Arrow Connector 140"/>
            <p:cNvCxnSpPr/>
            <p:nvPr/>
          </p:nvCxnSpPr>
          <p:spPr>
            <a:xfrm>
              <a:off x="2755453" y="3189288"/>
              <a:ext cx="42545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2" name="Rectangle 141"/>
            <p:cNvSpPr/>
            <p:nvPr/>
          </p:nvSpPr>
          <p:spPr>
            <a:xfrm>
              <a:off x="4736653" y="3214688"/>
              <a:ext cx="271462" cy="1317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43" name="Rectangle 142"/>
            <p:cNvSpPr/>
            <p:nvPr/>
          </p:nvSpPr>
          <p:spPr>
            <a:xfrm rot="660000">
              <a:off x="4698553" y="3648075"/>
              <a:ext cx="271462" cy="1317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44" name="Rectangle 143"/>
            <p:cNvSpPr/>
            <p:nvPr/>
          </p:nvSpPr>
          <p:spPr>
            <a:xfrm rot="780000">
              <a:off x="4676328" y="3760788"/>
              <a:ext cx="271462" cy="1333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cxnSp>
          <p:nvCxnSpPr>
            <p:cNvPr id="145" name="Straight Arrow Connector 144"/>
            <p:cNvCxnSpPr/>
            <p:nvPr/>
          </p:nvCxnSpPr>
          <p:spPr>
            <a:xfrm>
              <a:off x="4600128" y="3684588"/>
              <a:ext cx="24765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6" name="Straight Arrow Connector 145"/>
            <p:cNvCxnSpPr/>
            <p:nvPr/>
          </p:nvCxnSpPr>
          <p:spPr>
            <a:xfrm flipV="1">
              <a:off x="4466778" y="3810000"/>
              <a:ext cx="376237" cy="15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7" name="Straight Arrow Connector 146"/>
            <p:cNvCxnSpPr/>
            <p:nvPr/>
          </p:nvCxnSpPr>
          <p:spPr>
            <a:xfrm>
              <a:off x="4628703" y="3276600"/>
              <a:ext cx="24606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p:nvPr/>
          </p:nvCxnSpPr>
          <p:spPr>
            <a:xfrm>
              <a:off x="4506465" y="3487738"/>
              <a:ext cx="34607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9" name="Rounded Rectangle 148"/>
            <p:cNvSpPr/>
            <p:nvPr/>
          </p:nvSpPr>
          <p:spPr>
            <a:xfrm rot="287729">
              <a:off x="3299965" y="2325688"/>
              <a:ext cx="1033463" cy="1782762"/>
            </a:xfrm>
            <a:prstGeom prst="roundRect">
              <a:avLst>
                <a:gd name="adj" fmla="val 42807"/>
              </a:avLst>
            </a:prstGeom>
            <a:solidFill>
              <a:schemeClr val="bg2">
                <a:lumMod val="75000"/>
              </a:schemeClr>
            </a:solidFill>
            <a:ln>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50" name="Freeform 149"/>
            <p:cNvSpPr/>
            <p:nvPr/>
          </p:nvSpPr>
          <p:spPr>
            <a:xfrm>
              <a:off x="3226940" y="2209800"/>
              <a:ext cx="1187479" cy="2006715"/>
            </a:xfrm>
            <a:custGeom>
              <a:avLst/>
              <a:gdLst>
                <a:gd name="connsiteX0" fmla="*/ 157228 w 1187479"/>
                <a:gd name="connsiteY0" fmla="*/ 177915 h 2006715"/>
                <a:gd name="connsiteX1" fmla="*/ 128265 w 1187479"/>
                <a:gd name="connsiteY1" fmla="*/ 219290 h 2006715"/>
                <a:gd name="connsiteX2" fmla="*/ 119990 w 1187479"/>
                <a:gd name="connsiteY2" fmla="*/ 318592 h 2006715"/>
                <a:gd name="connsiteX3" fmla="*/ 74476 w 1187479"/>
                <a:gd name="connsiteY3" fmla="*/ 670284 h 2006715"/>
                <a:gd name="connsiteX4" fmla="*/ 33101 w 1187479"/>
                <a:gd name="connsiteY4" fmla="*/ 1100590 h 2006715"/>
                <a:gd name="connsiteX5" fmla="*/ 12413 w 1187479"/>
                <a:gd name="connsiteY5" fmla="*/ 1423319 h 2006715"/>
                <a:gd name="connsiteX6" fmla="*/ 0 w 1187479"/>
                <a:gd name="connsiteY6" fmla="*/ 1547446 h 2006715"/>
                <a:gd name="connsiteX7" fmla="*/ 8276 w 1187479"/>
                <a:gd name="connsiteY7" fmla="*/ 1592959 h 2006715"/>
                <a:gd name="connsiteX8" fmla="*/ 41376 w 1187479"/>
                <a:gd name="connsiteY8" fmla="*/ 1655022 h 2006715"/>
                <a:gd name="connsiteX9" fmla="*/ 107577 w 1187479"/>
                <a:gd name="connsiteY9" fmla="*/ 1725361 h 2006715"/>
                <a:gd name="connsiteX10" fmla="*/ 165503 w 1187479"/>
                <a:gd name="connsiteY10" fmla="*/ 1808112 h 2006715"/>
                <a:gd name="connsiteX11" fmla="*/ 244116 w 1187479"/>
                <a:gd name="connsiteY11" fmla="*/ 1853625 h 2006715"/>
                <a:gd name="connsiteX12" fmla="*/ 322730 w 1187479"/>
                <a:gd name="connsiteY12" fmla="*/ 1915689 h 2006715"/>
                <a:gd name="connsiteX13" fmla="*/ 409619 w 1187479"/>
                <a:gd name="connsiteY13" fmla="*/ 1957064 h 2006715"/>
                <a:gd name="connsiteX14" fmla="*/ 521333 w 1187479"/>
                <a:gd name="connsiteY14" fmla="*/ 1986027 h 2006715"/>
                <a:gd name="connsiteX15" fmla="*/ 628909 w 1187479"/>
                <a:gd name="connsiteY15" fmla="*/ 2006715 h 2006715"/>
                <a:gd name="connsiteX16" fmla="*/ 699247 w 1187479"/>
                <a:gd name="connsiteY16" fmla="*/ 2006715 h 2006715"/>
                <a:gd name="connsiteX17" fmla="*/ 823374 w 1187479"/>
                <a:gd name="connsiteY17" fmla="*/ 1986027 h 2006715"/>
                <a:gd name="connsiteX18" fmla="*/ 947501 w 1187479"/>
                <a:gd name="connsiteY18" fmla="*/ 1944651 h 2006715"/>
                <a:gd name="connsiteX19" fmla="*/ 1030252 w 1187479"/>
                <a:gd name="connsiteY19" fmla="*/ 1890863 h 2006715"/>
                <a:gd name="connsiteX20" fmla="*/ 1088178 w 1187479"/>
                <a:gd name="connsiteY20" fmla="*/ 1832937 h 2006715"/>
                <a:gd name="connsiteX21" fmla="*/ 1104728 w 1187479"/>
                <a:gd name="connsiteY21" fmla="*/ 1808112 h 2006715"/>
                <a:gd name="connsiteX22" fmla="*/ 1129553 w 1187479"/>
                <a:gd name="connsiteY22" fmla="*/ 1386081 h 2006715"/>
                <a:gd name="connsiteX23" fmla="*/ 1162654 w 1187479"/>
                <a:gd name="connsiteY23" fmla="*/ 988876 h 2006715"/>
                <a:gd name="connsiteX24" fmla="*/ 1183342 w 1187479"/>
                <a:gd name="connsiteY24" fmla="*/ 719935 h 2006715"/>
                <a:gd name="connsiteX25" fmla="*/ 1187479 w 1187479"/>
                <a:gd name="connsiteY25" fmla="*/ 542020 h 2006715"/>
                <a:gd name="connsiteX26" fmla="*/ 1170929 w 1187479"/>
                <a:gd name="connsiteY26" fmla="*/ 455131 h 2006715"/>
                <a:gd name="connsiteX27" fmla="*/ 1137828 w 1187479"/>
                <a:gd name="connsiteY27" fmla="*/ 384793 h 2006715"/>
                <a:gd name="connsiteX28" fmla="*/ 1050940 w 1187479"/>
                <a:gd name="connsiteY28" fmla="*/ 252391 h 2006715"/>
                <a:gd name="connsiteX29" fmla="*/ 964051 w 1187479"/>
                <a:gd name="connsiteY29" fmla="*/ 177915 h 2006715"/>
                <a:gd name="connsiteX30" fmla="*/ 893713 w 1187479"/>
                <a:gd name="connsiteY30" fmla="*/ 107576 h 2006715"/>
                <a:gd name="connsiteX31" fmla="*/ 781999 w 1187479"/>
                <a:gd name="connsiteY31" fmla="*/ 62063 h 2006715"/>
                <a:gd name="connsiteX32" fmla="*/ 748898 w 1187479"/>
                <a:gd name="connsiteY32" fmla="*/ 33100 h 2006715"/>
                <a:gd name="connsiteX33" fmla="*/ 612359 w 1187479"/>
                <a:gd name="connsiteY33" fmla="*/ 8275 h 2006715"/>
                <a:gd name="connsiteX34" fmla="*/ 525470 w 1187479"/>
                <a:gd name="connsiteY34" fmla="*/ 0 h 2006715"/>
                <a:gd name="connsiteX35" fmla="*/ 459269 w 1187479"/>
                <a:gd name="connsiteY35" fmla="*/ 8275 h 2006715"/>
                <a:gd name="connsiteX36" fmla="*/ 393068 w 1187479"/>
                <a:gd name="connsiteY36" fmla="*/ 24825 h 2006715"/>
                <a:gd name="connsiteX37" fmla="*/ 322730 w 1187479"/>
                <a:gd name="connsiteY37" fmla="*/ 53788 h 2006715"/>
                <a:gd name="connsiteX38" fmla="*/ 256529 w 1187479"/>
                <a:gd name="connsiteY38" fmla="*/ 103439 h 2006715"/>
                <a:gd name="connsiteX39" fmla="*/ 215153 w 1187479"/>
                <a:gd name="connsiteY39" fmla="*/ 132402 h 2006715"/>
                <a:gd name="connsiteX40" fmla="*/ 157228 w 1187479"/>
                <a:gd name="connsiteY40" fmla="*/ 177915 h 200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87479" h="2006715">
                  <a:moveTo>
                    <a:pt x="157228" y="177915"/>
                  </a:moveTo>
                  <a:lnTo>
                    <a:pt x="128265" y="219290"/>
                  </a:lnTo>
                  <a:lnTo>
                    <a:pt x="119990" y="318592"/>
                  </a:lnTo>
                  <a:lnTo>
                    <a:pt x="74476" y="670284"/>
                  </a:lnTo>
                  <a:lnTo>
                    <a:pt x="33101" y="1100590"/>
                  </a:lnTo>
                  <a:lnTo>
                    <a:pt x="12413" y="1423319"/>
                  </a:lnTo>
                  <a:lnTo>
                    <a:pt x="0" y="1547446"/>
                  </a:lnTo>
                  <a:lnTo>
                    <a:pt x="8276" y="1592959"/>
                  </a:lnTo>
                  <a:lnTo>
                    <a:pt x="41376" y="1655022"/>
                  </a:lnTo>
                  <a:lnTo>
                    <a:pt x="107577" y="1725361"/>
                  </a:lnTo>
                  <a:lnTo>
                    <a:pt x="165503" y="1808112"/>
                  </a:lnTo>
                  <a:lnTo>
                    <a:pt x="244116" y="1853625"/>
                  </a:lnTo>
                  <a:lnTo>
                    <a:pt x="322730" y="1915689"/>
                  </a:lnTo>
                  <a:lnTo>
                    <a:pt x="409619" y="1957064"/>
                  </a:lnTo>
                  <a:lnTo>
                    <a:pt x="521333" y="1986027"/>
                  </a:lnTo>
                  <a:lnTo>
                    <a:pt x="628909" y="2006715"/>
                  </a:lnTo>
                  <a:lnTo>
                    <a:pt x="699247" y="2006715"/>
                  </a:lnTo>
                  <a:lnTo>
                    <a:pt x="823374" y="1986027"/>
                  </a:lnTo>
                  <a:lnTo>
                    <a:pt x="947501" y="1944651"/>
                  </a:lnTo>
                  <a:lnTo>
                    <a:pt x="1030252" y="1890863"/>
                  </a:lnTo>
                  <a:lnTo>
                    <a:pt x="1088178" y="1832937"/>
                  </a:lnTo>
                  <a:lnTo>
                    <a:pt x="1104728" y="1808112"/>
                  </a:lnTo>
                  <a:lnTo>
                    <a:pt x="1129553" y="1386081"/>
                  </a:lnTo>
                  <a:lnTo>
                    <a:pt x="1162654" y="988876"/>
                  </a:lnTo>
                  <a:lnTo>
                    <a:pt x="1183342" y="719935"/>
                  </a:lnTo>
                  <a:lnTo>
                    <a:pt x="1187479" y="542020"/>
                  </a:lnTo>
                  <a:lnTo>
                    <a:pt x="1170929" y="455131"/>
                  </a:lnTo>
                  <a:lnTo>
                    <a:pt x="1137828" y="384793"/>
                  </a:lnTo>
                  <a:lnTo>
                    <a:pt x="1050940" y="252391"/>
                  </a:lnTo>
                  <a:lnTo>
                    <a:pt x="964051" y="177915"/>
                  </a:lnTo>
                  <a:lnTo>
                    <a:pt x="893713" y="107576"/>
                  </a:lnTo>
                  <a:lnTo>
                    <a:pt x="781999" y="62063"/>
                  </a:lnTo>
                  <a:lnTo>
                    <a:pt x="748898" y="33100"/>
                  </a:lnTo>
                  <a:lnTo>
                    <a:pt x="612359" y="8275"/>
                  </a:lnTo>
                  <a:lnTo>
                    <a:pt x="525470" y="0"/>
                  </a:lnTo>
                  <a:lnTo>
                    <a:pt x="459269" y="8275"/>
                  </a:lnTo>
                  <a:lnTo>
                    <a:pt x="393068" y="24825"/>
                  </a:lnTo>
                  <a:lnTo>
                    <a:pt x="322730" y="53788"/>
                  </a:lnTo>
                  <a:lnTo>
                    <a:pt x="256529" y="103439"/>
                  </a:lnTo>
                  <a:lnTo>
                    <a:pt x="215153" y="132402"/>
                  </a:lnTo>
                  <a:lnTo>
                    <a:pt x="157228" y="177915"/>
                  </a:lnTo>
                  <a:close/>
                </a:path>
              </a:pathLst>
            </a:custGeom>
            <a:gradFill flip="none" rotWithShape="1">
              <a:gsLst>
                <a:gs pos="0">
                  <a:srgbClr val="FFCC66">
                    <a:shade val="30000"/>
                    <a:satMod val="115000"/>
                  </a:srgbClr>
                </a:gs>
                <a:gs pos="50000">
                  <a:srgbClr val="FFCC66">
                    <a:shade val="67500"/>
                    <a:satMod val="115000"/>
                  </a:srgbClr>
                </a:gs>
                <a:gs pos="100000">
                  <a:srgbClr val="FFCC66">
                    <a:shade val="100000"/>
                    <a:satMod val="115000"/>
                  </a:srgbClr>
                </a:gs>
              </a:gsLst>
              <a:lin ang="27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cxnSp>
          <p:nvCxnSpPr>
            <p:cNvPr id="151" name="Straight Arrow Connector 150"/>
            <p:cNvCxnSpPr/>
            <p:nvPr/>
          </p:nvCxnSpPr>
          <p:spPr>
            <a:xfrm>
              <a:off x="3433315" y="2751138"/>
              <a:ext cx="0" cy="393700"/>
            </a:xfrm>
            <a:prstGeom prst="straightConnector1">
              <a:avLst/>
            </a:prstGeom>
            <a:ln w="12700">
              <a:tailEnd type="stealth"/>
            </a:ln>
          </p:spPr>
          <p:style>
            <a:lnRef idx="1">
              <a:schemeClr val="accent2"/>
            </a:lnRef>
            <a:fillRef idx="0">
              <a:schemeClr val="accent2"/>
            </a:fillRef>
            <a:effectRef idx="0">
              <a:schemeClr val="accent2"/>
            </a:effectRef>
            <a:fontRef idx="minor">
              <a:schemeClr val="tx1"/>
            </a:fontRef>
          </p:style>
        </p:cxnSp>
        <p:cxnSp>
          <p:nvCxnSpPr>
            <p:cNvPr id="152" name="Straight Arrow Connector 151"/>
            <p:cNvCxnSpPr/>
            <p:nvPr/>
          </p:nvCxnSpPr>
          <p:spPr>
            <a:xfrm>
              <a:off x="4082603" y="2820988"/>
              <a:ext cx="0" cy="301625"/>
            </a:xfrm>
            <a:prstGeom prst="straightConnector1">
              <a:avLst/>
            </a:prstGeom>
            <a:ln w="12700">
              <a:tailEnd type="stealth"/>
            </a:ln>
          </p:spPr>
          <p:style>
            <a:lnRef idx="1">
              <a:schemeClr val="accent2"/>
            </a:lnRef>
            <a:fillRef idx="0">
              <a:schemeClr val="accent2"/>
            </a:fillRef>
            <a:effectRef idx="0">
              <a:schemeClr val="accent2"/>
            </a:effectRef>
            <a:fontRef idx="minor">
              <a:schemeClr val="tx1"/>
            </a:fontRef>
          </p:style>
        </p:cxnSp>
        <p:cxnSp>
          <p:nvCxnSpPr>
            <p:cNvPr id="153" name="Straight Arrow Connector 152"/>
            <p:cNvCxnSpPr/>
            <p:nvPr/>
          </p:nvCxnSpPr>
          <p:spPr>
            <a:xfrm>
              <a:off x="4208015" y="2735263"/>
              <a:ext cx="0" cy="731837"/>
            </a:xfrm>
            <a:prstGeom prst="straightConnector1">
              <a:avLst/>
            </a:prstGeom>
            <a:ln w="12700">
              <a:tailEnd type="stealth"/>
            </a:ln>
          </p:spPr>
          <p:style>
            <a:lnRef idx="1">
              <a:schemeClr val="accent2"/>
            </a:lnRef>
            <a:fillRef idx="0">
              <a:schemeClr val="accent2"/>
            </a:fillRef>
            <a:effectRef idx="0">
              <a:schemeClr val="accent2"/>
            </a:effectRef>
            <a:fontRef idx="minor">
              <a:schemeClr val="tx1"/>
            </a:fontRef>
          </p:style>
        </p:cxnSp>
        <p:cxnSp>
          <p:nvCxnSpPr>
            <p:cNvPr id="154" name="Straight Connector 153"/>
            <p:cNvCxnSpPr/>
            <p:nvPr/>
          </p:nvCxnSpPr>
          <p:spPr>
            <a:xfrm>
              <a:off x="4006403" y="2819400"/>
              <a:ext cx="0" cy="585788"/>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55" name="Straight Connector 154"/>
            <p:cNvCxnSpPr/>
            <p:nvPr/>
          </p:nvCxnSpPr>
          <p:spPr>
            <a:xfrm>
              <a:off x="4154040" y="2763838"/>
              <a:ext cx="0" cy="1077912"/>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56" name="Straight Arrow Connector 155"/>
            <p:cNvCxnSpPr/>
            <p:nvPr/>
          </p:nvCxnSpPr>
          <p:spPr>
            <a:xfrm flipH="1">
              <a:off x="3861940" y="3402013"/>
              <a:ext cx="147638" cy="0"/>
            </a:xfrm>
            <a:prstGeom prst="straightConnector1">
              <a:avLst/>
            </a:prstGeom>
            <a:ln w="12700">
              <a:tailEnd type="stealth"/>
            </a:ln>
          </p:spPr>
          <p:style>
            <a:lnRef idx="1">
              <a:schemeClr val="accent2"/>
            </a:lnRef>
            <a:fillRef idx="0">
              <a:schemeClr val="accent2"/>
            </a:fillRef>
            <a:effectRef idx="0">
              <a:schemeClr val="accent2"/>
            </a:effectRef>
            <a:fontRef idx="minor">
              <a:schemeClr val="tx1"/>
            </a:fontRef>
          </p:style>
        </p:cxnSp>
        <p:cxnSp>
          <p:nvCxnSpPr>
            <p:cNvPr id="157" name="Straight Arrow Connector 156"/>
            <p:cNvCxnSpPr/>
            <p:nvPr/>
          </p:nvCxnSpPr>
          <p:spPr>
            <a:xfrm flipH="1">
              <a:off x="3977828" y="3838575"/>
              <a:ext cx="182562" cy="0"/>
            </a:xfrm>
            <a:prstGeom prst="straightConnector1">
              <a:avLst/>
            </a:prstGeom>
            <a:ln w="12700">
              <a:tailEnd type="stealth"/>
            </a:ln>
            <a:effectLst/>
          </p:spPr>
          <p:style>
            <a:lnRef idx="1">
              <a:schemeClr val="accent2"/>
            </a:lnRef>
            <a:fillRef idx="0">
              <a:schemeClr val="accent2"/>
            </a:fillRef>
            <a:effectRef idx="0">
              <a:schemeClr val="accent2"/>
            </a:effectRef>
            <a:fontRef idx="minor">
              <a:schemeClr val="tx1"/>
            </a:fontRef>
          </p:style>
        </p:cxnSp>
        <p:cxnSp>
          <p:nvCxnSpPr>
            <p:cNvPr id="158" name="Straight Arrow Connector 157"/>
            <p:cNvCxnSpPr/>
            <p:nvPr/>
          </p:nvCxnSpPr>
          <p:spPr>
            <a:xfrm flipH="1">
              <a:off x="3660328" y="2944813"/>
              <a:ext cx="117475" cy="103187"/>
            </a:xfrm>
            <a:prstGeom prst="straightConnector1">
              <a:avLst/>
            </a:prstGeom>
            <a:ln w="12700">
              <a:tailEnd type="stealth" w="sm" len="med"/>
            </a:ln>
          </p:spPr>
          <p:style>
            <a:lnRef idx="1">
              <a:schemeClr val="dk1"/>
            </a:lnRef>
            <a:fillRef idx="0">
              <a:schemeClr val="dk1"/>
            </a:fillRef>
            <a:effectRef idx="0">
              <a:schemeClr val="dk1"/>
            </a:effectRef>
            <a:fontRef idx="minor">
              <a:schemeClr val="tx1"/>
            </a:fontRef>
          </p:style>
        </p:cxnSp>
        <p:cxnSp>
          <p:nvCxnSpPr>
            <p:cNvPr id="159" name="Straight Arrow Connector 158"/>
            <p:cNvCxnSpPr/>
            <p:nvPr/>
          </p:nvCxnSpPr>
          <p:spPr>
            <a:xfrm flipH="1">
              <a:off x="3525390" y="3063875"/>
              <a:ext cx="117475" cy="104775"/>
            </a:xfrm>
            <a:prstGeom prst="straightConnector1">
              <a:avLst/>
            </a:prstGeom>
            <a:ln w="12700">
              <a:tailEnd type="stealth" w="sm" len="med"/>
            </a:ln>
          </p:spPr>
          <p:style>
            <a:lnRef idx="1">
              <a:schemeClr val="dk1"/>
            </a:lnRef>
            <a:fillRef idx="0">
              <a:schemeClr val="dk1"/>
            </a:fillRef>
            <a:effectRef idx="0">
              <a:schemeClr val="dk1"/>
            </a:effectRef>
            <a:fontRef idx="minor">
              <a:schemeClr val="tx1"/>
            </a:fontRef>
          </p:style>
        </p:cxnSp>
        <p:cxnSp>
          <p:nvCxnSpPr>
            <p:cNvPr id="160" name="Straight Arrow Connector 159"/>
            <p:cNvCxnSpPr/>
            <p:nvPr/>
          </p:nvCxnSpPr>
          <p:spPr>
            <a:xfrm>
              <a:off x="3801615" y="2941638"/>
              <a:ext cx="0" cy="209550"/>
            </a:xfrm>
            <a:prstGeom prst="straightConnector1">
              <a:avLst/>
            </a:prstGeom>
            <a:ln w="12700">
              <a:tailEnd type="stealth" w="sm" len="med"/>
            </a:ln>
          </p:spPr>
          <p:style>
            <a:lnRef idx="1">
              <a:schemeClr val="dk1"/>
            </a:lnRef>
            <a:fillRef idx="0">
              <a:schemeClr val="dk1"/>
            </a:fillRef>
            <a:effectRef idx="0">
              <a:schemeClr val="dk1"/>
            </a:effectRef>
            <a:fontRef idx="minor">
              <a:schemeClr val="tx1"/>
            </a:fontRef>
          </p:style>
        </p:cxnSp>
        <p:cxnSp>
          <p:nvCxnSpPr>
            <p:cNvPr id="161" name="Straight Arrow Connector 160"/>
            <p:cNvCxnSpPr/>
            <p:nvPr/>
          </p:nvCxnSpPr>
          <p:spPr>
            <a:xfrm>
              <a:off x="3800028" y="3173413"/>
              <a:ext cx="0" cy="146050"/>
            </a:xfrm>
            <a:prstGeom prst="straightConnector1">
              <a:avLst/>
            </a:prstGeom>
            <a:ln w="12700">
              <a:tailEnd type="stealth" w="sm" len="med"/>
            </a:ln>
          </p:spPr>
          <p:style>
            <a:lnRef idx="1">
              <a:schemeClr val="dk1"/>
            </a:lnRef>
            <a:fillRef idx="0">
              <a:schemeClr val="dk1"/>
            </a:fillRef>
            <a:effectRef idx="0">
              <a:schemeClr val="dk1"/>
            </a:effectRef>
            <a:fontRef idx="minor">
              <a:schemeClr val="tx1"/>
            </a:fontRef>
          </p:style>
        </p:cxnSp>
        <p:cxnSp>
          <p:nvCxnSpPr>
            <p:cNvPr id="162" name="Straight Arrow Connector 161"/>
            <p:cNvCxnSpPr/>
            <p:nvPr/>
          </p:nvCxnSpPr>
          <p:spPr>
            <a:xfrm>
              <a:off x="3800028" y="3344863"/>
              <a:ext cx="0" cy="146050"/>
            </a:xfrm>
            <a:prstGeom prst="straightConnector1">
              <a:avLst/>
            </a:prstGeom>
            <a:ln w="12700">
              <a:tailEnd type="stealth" w="sm" len="med"/>
            </a:ln>
          </p:spPr>
          <p:style>
            <a:lnRef idx="1">
              <a:schemeClr val="dk1"/>
            </a:lnRef>
            <a:fillRef idx="0">
              <a:schemeClr val="dk1"/>
            </a:fillRef>
            <a:effectRef idx="0">
              <a:schemeClr val="dk1"/>
            </a:effectRef>
            <a:fontRef idx="minor">
              <a:schemeClr val="tx1"/>
            </a:fontRef>
          </p:style>
        </p:cxnSp>
        <p:cxnSp>
          <p:nvCxnSpPr>
            <p:cNvPr id="163" name="Straight Arrow Connector 162"/>
            <p:cNvCxnSpPr/>
            <p:nvPr/>
          </p:nvCxnSpPr>
          <p:spPr>
            <a:xfrm>
              <a:off x="3798440" y="3506788"/>
              <a:ext cx="0" cy="146050"/>
            </a:xfrm>
            <a:prstGeom prst="straightConnector1">
              <a:avLst/>
            </a:prstGeom>
            <a:ln w="12700">
              <a:tailEnd type="stealth" w="sm" len="med"/>
            </a:ln>
          </p:spPr>
          <p:style>
            <a:lnRef idx="1">
              <a:schemeClr val="dk1"/>
            </a:lnRef>
            <a:fillRef idx="0">
              <a:schemeClr val="dk1"/>
            </a:fillRef>
            <a:effectRef idx="0">
              <a:schemeClr val="dk1"/>
            </a:effectRef>
            <a:fontRef idx="minor">
              <a:schemeClr val="tx1"/>
            </a:fontRef>
          </p:style>
        </p:cxnSp>
        <p:cxnSp>
          <p:nvCxnSpPr>
            <p:cNvPr id="164" name="Straight Arrow Connector 163"/>
            <p:cNvCxnSpPr/>
            <p:nvPr/>
          </p:nvCxnSpPr>
          <p:spPr>
            <a:xfrm>
              <a:off x="3553965" y="3194050"/>
              <a:ext cx="215900" cy="111125"/>
            </a:xfrm>
            <a:prstGeom prst="straightConnector1">
              <a:avLst/>
            </a:prstGeom>
            <a:ln w="12700">
              <a:tailEnd type="stealth" w="sm" len="med"/>
            </a:ln>
          </p:spPr>
          <p:style>
            <a:lnRef idx="1">
              <a:schemeClr val="dk1"/>
            </a:lnRef>
            <a:fillRef idx="0">
              <a:schemeClr val="dk1"/>
            </a:fillRef>
            <a:effectRef idx="0">
              <a:schemeClr val="dk1"/>
            </a:effectRef>
            <a:fontRef idx="minor">
              <a:schemeClr val="tx1"/>
            </a:fontRef>
          </p:style>
        </p:cxnSp>
        <p:cxnSp>
          <p:nvCxnSpPr>
            <p:cNvPr id="165" name="Straight Arrow Connector 164"/>
            <p:cNvCxnSpPr/>
            <p:nvPr/>
          </p:nvCxnSpPr>
          <p:spPr>
            <a:xfrm>
              <a:off x="3515865" y="3179763"/>
              <a:ext cx="0" cy="161925"/>
            </a:xfrm>
            <a:prstGeom prst="straightConnector1">
              <a:avLst/>
            </a:prstGeom>
            <a:ln w="12700">
              <a:tailEnd type="stealth" w="sm" len="med"/>
            </a:ln>
          </p:spPr>
          <p:style>
            <a:lnRef idx="1">
              <a:schemeClr val="dk1"/>
            </a:lnRef>
            <a:fillRef idx="0">
              <a:schemeClr val="dk1"/>
            </a:fillRef>
            <a:effectRef idx="0">
              <a:schemeClr val="dk1"/>
            </a:effectRef>
            <a:fontRef idx="minor">
              <a:schemeClr val="tx1"/>
            </a:fontRef>
          </p:style>
        </p:cxnSp>
        <p:cxnSp>
          <p:nvCxnSpPr>
            <p:cNvPr id="166" name="Straight Arrow Connector 165"/>
            <p:cNvCxnSpPr/>
            <p:nvPr/>
          </p:nvCxnSpPr>
          <p:spPr>
            <a:xfrm flipH="1">
              <a:off x="3668265" y="3160713"/>
              <a:ext cx="111125" cy="74612"/>
            </a:xfrm>
            <a:prstGeom prst="straightConnector1">
              <a:avLst/>
            </a:prstGeom>
            <a:ln w="12700">
              <a:tailEnd type="stealth" w="sm" len="med"/>
            </a:ln>
          </p:spPr>
          <p:style>
            <a:lnRef idx="1">
              <a:schemeClr val="dk1"/>
            </a:lnRef>
            <a:fillRef idx="0">
              <a:schemeClr val="dk1"/>
            </a:fillRef>
            <a:effectRef idx="0">
              <a:schemeClr val="dk1"/>
            </a:effectRef>
            <a:fontRef idx="minor">
              <a:schemeClr val="tx1"/>
            </a:fontRef>
          </p:style>
        </p:cxnSp>
        <p:cxnSp>
          <p:nvCxnSpPr>
            <p:cNvPr id="167" name="Straight Arrow Connector 166"/>
            <p:cNvCxnSpPr/>
            <p:nvPr/>
          </p:nvCxnSpPr>
          <p:spPr>
            <a:xfrm flipH="1">
              <a:off x="3536503" y="3246438"/>
              <a:ext cx="112712" cy="76200"/>
            </a:xfrm>
            <a:prstGeom prst="straightConnector1">
              <a:avLst/>
            </a:prstGeom>
            <a:ln w="12700">
              <a:tailEnd type="stealth" w="sm" len="med"/>
            </a:ln>
          </p:spPr>
          <p:style>
            <a:lnRef idx="1">
              <a:schemeClr val="dk1"/>
            </a:lnRef>
            <a:fillRef idx="0">
              <a:schemeClr val="dk1"/>
            </a:fillRef>
            <a:effectRef idx="0">
              <a:schemeClr val="dk1"/>
            </a:effectRef>
            <a:fontRef idx="minor">
              <a:schemeClr val="tx1"/>
            </a:fontRef>
          </p:style>
        </p:cxnSp>
        <p:cxnSp>
          <p:nvCxnSpPr>
            <p:cNvPr id="168" name="Straight Arrow Connector 167"/>
            <p:cNvCxnSpPr/>
            <p:nvPr/>
          </p:nvCxnSpPr>
          <p:spPr>
            <a:xfrm>
              <a:off x="3542853" y="3330575"/>
              <a:ext cx="90487" cy="0"/>
            </a:xfrm>
            <a:prstGeom prst="straightConnector1">
              <a:avLst/>
            </a:prstGeom>
            <a:ln w="12700">
              <a:tailEnd type="stealth" w="sm" len="med"/>
            </a:ln>
          </p:spPr>
          <p:style>
            <a:lnRef idx="1">
              <a:schemeClr val="dk1"/>
            </a:lnRef>
            <a:fillRef idx="0">
              <a:schemeClr val="dk1"/>
            </a:fillRef>
            <a:effectRef idx="0">
              <a:schemeClr val="dk1"/>
            </a:effectRef>
            <a:fontRef idx="minor">
              <a:schemeClr val="tx1"/>
            </a:fontRef>
          </p:style>
        </p:cxnSp>
        <p:cxnSp>
          <p:nvCxnSpPr>
            <p:cNvPr id="169" name="Straight Arrow Connector 168"/>
            <p:cNvCxnSpPr/>
            <p:nvPr/>
          </p:nvCxnSpPr>
          <p:spPr>
            <a:xfrm>
              <a:off x="3638103" y="3335338"/>
              <a:ext cx="138112" cy="0"/>
            </a:xfrm>
            <a:prstGeom prst="straightConnector1">
              <a:avLst/>
            </a:prstGeom>
            <a:ln w="12700">
              <a:tailEnd type="stealth" w="sm" len="med"/>
            </a:ln>
          </p:spPr>
          <p:style>
            <a:lnRef idx="1">
              <a:schemeClr val="dk1"/>
            </a:lnRef>
            <a:fillRef idx="0">
              <a:schemeClr val="dk1"/>
            </a:fillRef>
            <a:effectRef idx="0">
              <a:schemeClr val="dk1"/>
            </a:effectRef>
            <a:fontRef idx="minor">
              <a:schemeClr val="tx1"/>
            </a:fontRef>
          </p:style>
        </p:cxnSp>
        <p:sp>
          <p:nvSpPr>
            <p:cNvPr id="170" name="Oval 169"/>
            <p:cNvSpPr/>
            <p:nvPr/>
          </p:nvSpPr>
          <p:spPr>
            <a:xfrm>
              <a:off x="3566665" y="3679825"/>
              <a:ext cx="388938" cy="404813"/>
            </a:xfrm>
            <a:prstGeom prst="ellipse">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71" name="Arc 170"/>
            <p:cNvSpPr/>
            <p:nvPr/>
          </p:nvSpPr>
          <p:spPr>
            <a:xfrm rot="15805966">
              <a:off x="3584128" y="3702050"/>
              <a:ext cx="274638" cy="274637"/>
            </a:xfrm>
            <a:prstGeom prst="arc">
              <a:avLst>
                <a:gd name="adj1" fmla="val 17117717"/>
                <a:gd name="adj2" fmla="val 20627610"/>
              </a:avLst>
            </a:prstGeom>
            <a:ln w="15875">
              <a:solidFill>
                <a:schemeClr val="tx1"/>
              </a:solidFill>
              <a:tailEnd type="triangle" w="med" len="sm"/>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prstClr val="black"/>
                </a:solidFill>
              </a:endParaRPr>
            </a:p>
          </p:txBody>
        </p:sp>
        <p:sp>
          <p:nvSpPr>
            <p:cNvPr id="172" name="Arc 171"/>
            <p:cNvSpPr/>
            <p:nvPr/>
          </p:nvSpPr>
          <p:spPr>
            <a:xfrm rot="12522327">
              <a:off x="3565078" y="3765550"/>
              <a:ext cx="274637" cy="274638"/>
            </a:xfrm>
            <a:prstGeom prst="arc">
              <a:avLst>
                <a:gd name="adj1" fmla="val 17117717"/>
                <a:gd name="adj2" fmla="val 20627610"/>
              </a:avLst>
            </a:prstGeom>
            <a:ln w="15875">
              <a:solidFill>
                <a:schemeClr val="tx1"/>
              </a:solidFill>
              <a:tailEnd type="triangle" w="med" len="sm"/>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prstClr val="black"/>
                </a:solidFill>
              </a:endParaRPr>
            </a:p>
          </p:txBody>
        </p:sp>
        <p:sp>
          <p:nvSpPr>
            <p:cNvPr id="173" name="Arc 172"/>
            <p:cNvSpPr/>
            <p:nvPr/>
          </p:nvSpPr>
          <p:spPr>
            <a:xfrm rot="9105841">
              <a:off x="3614290" y="3813175"/>
              <a:ext cx="274638" cy="274638"/>
            </a:xfrm>
            <a:prstGeom prst="arc">
              <a:avLst>
                <a:gd name="adj1" fmla="val 17117717"/>
                <a:gd name="adj2" fmla="val 20627610"/>
              </a:avLst>
            </a:prstGeom>
            <a:ln w="15875">
              <a:solidFill>
                <a:schemeClr val="tx1"/>
              </a:solidFill>
              <a:tailEnd type="triangle" w="med" len="sm"/>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prstClr val="black"/>
                </a:solidFill>
              </a:endParaRPr>
            </a:p>
          </p:txBody>
        </p:sp>
        <p:sp>
          <p:nvSpPr>
            <p:cNvPr id="174" name="Arc 173"/>
            <p:cNvSpPr/>
            <p:nvPr/>
          </p:nvSpPr>
          <p:spPr>
            <a:xfrm rot="5400000">
              <a:off x="3661915" y="3792538"/>
              <a:ext cx="274637" cy="274638"/>
            </a:xfrm>
            <a:prstGeom prst="arc">
              <a:avLst>
                <a:gd name="adj1" fmla="val 17117717"/>
                <a:gd name="adj2" fmla="val 20627610"/>
              </a:avLst>
            </a:prstGeom>
            <a:ln w="15875">
              <a:solidFill>
                <a:schemeClr val="tx1"/>
              </a:solidFill>
              <a:tailEnd type="triangle" w="med" len="sm"/>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prstClr val="black"/>
                </a:solidFill>
              </a:endParaRPr>
            </a:p>
          </p:txBody>
        </p:sp>
        <p:sp>
          <p:nvSpPr>
            <p:cNvPr id="175" name="Arc 174"/>
            <p:cNvSpPr/>
            <p:nvPr/>
          </p:nvSpPr>
          <p:spPr>
            <a:xfrm rot="2374117">
              <a:off x="3687315" y="3724275"/>
              <a:ext cx="273050" cy="274638"/>
            </a:xfrm>
            <a:prstGeom prst="arc">
              <a:avLst>
                <a:gd name="adj1" fmla="val 17117717"/>
                <a:gd name="adj2" fmla="val 20627610"/>
              </a:avLst>
            </a:prstGeom>
            <a:ln w="15875">
              <a:solidFill>
                <a:schemeClr val="tx1"/>
              </a:solidFill>
              <a:tailEnd type="triangle" w="med" len="sm"/>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prstClr val="black"/>
                </a:solidFill>
              </a:endParaRPr>
            </a:p>
          </p:txBody>
        </p:sp>
        <p:sp>
          <p:nvSpPr>
            <p:cNvPr id="176" name="Arc 175"/>
            <p:cNvSpPr/>
            <p:nvPr/>
          </p:nvSpPr>
          <p:spPr>
            <a:xfrm rot="20171416">
              <a:off x="3639690" y="3683000"/>
              <a:ext cx="274638" cy="274638"/>
            </a:xfrm>
            <a:prstGeom prst="arc">
              <a:avLst>
                <a:gd name="adj1" fmla="val 17117717"/>
                <a:gd name="adj2" fmla="val 20627610"/>
              </a:avLst>
            </a:prstGeom>
            <a:ln w="15875">
              <a:solidFill>
                <a:schemeClr val="tx1"/>
              </a:solidFill>
              <a:tailEnd type="triangle" w="med" len="sm"/>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prstClr val="black"/>
                </a:solidFill>
              </a:endParaRPr>
            </a:p>
          </p:txBody>
        </p:sp>
        <p:cxnSp>
          <p:nvCxnSpPr>
            <p:cNvPr id="177" name="Straight Arrow Connector 176"/>
            <p:cNvCxnSpPr/>
            <p:nvPr/>
          </p:nvCxnSpPr>
          <p:spPr>
            <a:xfrm>
              <a:off x="3309490" y="2927350"/>
              <a:ext cx="457200"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78" name="Straight Arrow Connector 177"/>
            <p:cNvCxnSpPr/>
            <p:nvPr/>
          </p:nvCxnSpPr>
          <p:spPr>
            <a:xfrm>
              <a:off x="3280915" y="3159125"/>
              <a:ext cx="273050"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79" name="Straight Arrow Connector 178"/>
            <p:cNvCxnSpPr/>
            <p:nvPr/>
          </p:nvCxnSpPr>
          <p:spPr>
            <a:xfrm>
              <a:off x="3834953" y="3160713"/>
              <a:ext cx="557212" cy="76200"/>
            </a:xfrm>
            <a:prstGeom prst="straightConnector1">
              <a:avLst/>
            </a:prstGeom>
            <a:ln>
              <a:tailEnd type="none"/>
            </a:ln>
            <a:effectLst/>
          </p:spPr>
          <p:style>
            <a:lnRef idx="2">
              <a:schemeClr val="accent1"/>
            </a:lnRef>
            <a:fillRef idx="0">
              <a:schemeClr val="accent1"/>
            </a:fillRef>
            <a:effectRef idx="1">
              <a:schemeClr val="accent1"/>
            </a:effectRef>
            <a:fontRef idx="minor">
              <a:schemeClr val="tx1"/>
            </a:fontRef>
          </p:style>
        </p:cxnSp>
        <p:cxnSp>
          <p:nvCxnSpPr>
            <p:cNvPr id="180" name="Straight Arrow Connector 179"/>
            <p:cNvCxnSpPr/>
            <p:nvPr/>
          </p:nvCxnSpPr>
          <p:spPr>
            <a:xfrm flipV="1">
              <a:off x="3827015" y="3462338"/>
              <a:ext cx="549275" cy="33337"/>
            </a:xfrm>
            <a:prstGeom prst="straightConnector1">
              <a:avLst/>
            </a:prstGeom>
            <a:ln>
              <a:tailEnd type="none"/>
            </a:ln>
            <a:effectLst/>
          </p:spPr>
          <p:style>
            <a:lnRef idx="2">
              <a:schemeClr val="accent1"/>
            </a:lnRef>
            <a:fillRef idx="0">
              <a:schemeClr val="accent1"/>
            </a:fillRef>
            <a:effectRef idx="1">
              <a:schemeClr val="accent1"/>
            </a:effectRef>
            <a:fontRef idx="minor">
              <a:schemeClr val="tx1"/>
            </a:fontRef>
          </p:style>
        </p:cxnSp>
        <p:cxnSp>
          <p:nvCxnSpPr>
            <p:cNvPr id="181" name="Straight Arrow Connector 180"/>
            <p:cNvCxnSpPr/>
            <p:nvPr/>
          </p:nvCxnSpPr>
          <p:spPr>
            <a:xfrm flipV="1">
              <a:off x="3907978" y="3654425"/>
              <a:ext cx="452437" cy="80963"/>
            </a:xfrm>
            <a:prstGeom prst="straightConnector1">
              <a:avLst/>
            </a:prstGeom>
            <a:ln>
              <a:tailEnd type="none"/>
            </a:ln>
            <a:effectLst/>
          </p:spPr>
          <p:style>
            <a:lnRef idx="2">
              <a:schemeClr val="accent1"/>
            </a:lnRef>
            <a:fillRef idx="0">
              <a:schemeClr val="accent1"/>
            </a:fillRef>
            <a:effectRef idx="1">
              <a:schemeClr val="accent1"/>
            </a:effectRef>
            <a:fontRef idx="minor">
              <a:schemeClr val="tx1"/>
            </a:fontRef>
          </p:style>
        </p:cxnSp>
        <p:cxnSp>
          <p:nvCxnSpPr>
            <p:cNvPr id="182" name="Straight Arrow Connector 181"/>
            <p:cNvCxnSpPr/>
            <p:nvPr/>
          </p:nvCxnSpPr>
          <p:spPr>
            <a:xfrm flipV="1">
              <a:off x="3949253" y="3813175"/>
              <a:ext cx="401637" cy="125413"/>
            </a:xfrm>
            <a:prstGeom prst="straightConnector1">
              <a:avLst/>
            </a:prstGeom>
            <a:ln>
              <a:tailEnd type="none"/>
            </a:ln>
            <a:effectLst/>
          </p:spPr>
          <p:style>
            <a:lnRef idx="2">
              <a:schemeClr val="accent1"/>
            </a:lnRef>
            <a:fillRef idx="0">
              <a:schemeClr val="accent1"/>
            </a:fillRef>
            <a:effectRef idx="1">
              <a:schemeClr val="accent1"/>
            </a:effectRef>
            <a:fontRef idx="minor">
              <a:schemeClr val="tx1"/>
            </a:fontRef>
          </p:style>
        </p:cxnSp>
        <p:pic>
          <p:nvPicPr>
            <p:cNvPr id="183" name="Picture 1112" descr="plasmid"/>
            <p:cNvPicPr>
              <a:picLocks noChangeAspect="1" noChangeArrowheads="1"/>
            </p:cNvPicPr>
            <p:nvPr/>
          </p:nvPicPr>
          <p:blipFill>
            <a:blip r:embed="rId4" cstate="print">
              <a:duotone>
                <a:prstClr val="black"/>
                <a:schemeClr val="accent4">
                  <a:tint val="45000"/>
                  <a:satMod val="400000"/>
                </a:schemeClr>
              </a:duotone>
            </a:blip>
            <a:srcRect/>
            <a:stretch>
              <a:fillRect/>
            </a:stretch>
          </p:blipFill>
          <p:spPr bwMode="auto">
            <a:xfrm>
              <a:off x="3379340" y="2370708"/>
              <a:ext cx="873125" cy="482228"/>
            </a:xfrm>
            <a:prstGeom prst="rect">
              <a:avLst/>
            </a:prstGeom>
            <a:noFill/>
          </p:spPr>
        </p:pic>
        <p:sp>
          <p:nvSpPr>
            <p:cNvPr id="184" name="Right Triangle 4"/>
            <p:cNvSpPr/>
            <p:nvPr/>
          </p:nvSpPr>
          <p:spPr>
            <a:xfrm rot="20949145">
              <a:off x="4586271" y="2459037"/>
              <a:ext cx="127724" cy="120650"/>
            </a:xfrm>
            <a:prstGeom prst="r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cxnSp>
        <p:nvCxnSpPr>
          <p:cNvPr id="25" name="Straight Arrow Connector 24"/>
          <p:cNvCxnSpPr/>
          <p:nvPr/>
        </p:nvCxnSpPr>
        <p:spPr>
          <a:xfrm>
            <a:off x="1465890" y="3525307"/>
            <a:ext cx="103505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V="1">
            <a:off x="5041547" y="3460360"/>
            <a:ext cx="1574658" cy="1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731" name="TextBox 37"/>
          <p:cNvSpPr txBox="1">
            <a:spLocks noChangeArrowheads="1"/>
          </p:cNvSpPr>
          <p:nvPr/>
        </p:nvSpPr>
        <p:spPr bwMode="auto">
          <a:xfrm>
            <a:off x="5024211" y="2908786"/>
            <a:ext cx="1595438" cy="490537"/>
          </a:xfrm>
          <a:prstGeom prst="rect">
            <a:avLst/>
          </a:prstGeom>
          <a:noFill/>
          <a:ln w="9525">
            <a:noFill/>
            <a:miter lim="800000"/>
            <a:headEnd/>
            <a:tailEnd/>
          </a:ln>
        </p:spPr>
        <p:txBody>
          <a:bodyPr>
            <a:prstTxWarp prst="textNoShape">
              <a:avLst/>
            </a:prstTxWarp>
            <a:spAutoFit/>
          </a:bodyPr>
          <a:lstStyle/>
          <a:p>
            <a:pPr algn="ctr" fontAlgn="base">
              <a:lnSpc>
                <a:spcPct val="150000"/>
              </a:lnSpc>
              <a:spcBef>
                <a:spcPct val="0"/>
              </a:spcBef>
              <a:spcAft>
                <a:spcPct val="0"/>
              </a:spcAft>
            </a:pPr>
            <a:r>
              <a:rPr lang="en-US" sz="2000" dirty="0">
                <a:solidFill>
                  <a:prstClr val="black"/>
                </a:solidFill>
                <a:ea typeface="Tahoma" pitchFamily="84" charset="0"/>
                <a:cs typeface="Tahoma" pitchFamily="84" charset="0"/>
              </a:rPr>
              <a:t>Molecules</a:t>
            </a:r>
          </a:p>
        </p:txBody>
      </p:sp>
      <p:sp>
        <p:nvSpPr>
          <p:cNvPr id="56" name="TextBox 55"/>
          <p:cNvSpPr txBox="1">
            <a:spLocks noChangeArrowheads="1"/>
          </p:cNvSpPr>
          <p:nvPr/>
        </p:nvSpPr>
        <p:spPr bwMode="auto">
          <a:xfrm rot="1632428">
            <a:off x="5014158" y="4342119"/>
            <a:ext cx="1597025" cy="400110"/>
          </a:xfrm>
          <a:prstGeom prst="rect">
            <a:avLst/>
          </a:prstGeom>
          <a:noFill/>
          <a:ln w="9525">
            <a:noFill/>
            <a:miter lim="800000"/>
            <a:headEnd/>
            <a:tailEnd/>
          </a:ln>
        </p:spPr>
        <p:txBody>
          <a:bodyPr>
            <a:prstTxWarp prst="textNoShape">
              <a:avLst/>
            </a:prstTxWarp>
            <a:spAutoFit/>
          </a:bodyPr>
          <a:lstStyle/>
          <a:p>
            <a:pPr algn="ctr" fontAlgn="base">
              <a:spcBef>
                <a:spcPct val="0"/>
              </a:spcBef>
              <a:spcAft>
                <a:spcPct val="0"/>
              </a:spcAft>
            </a:pPr>
            <a:r>
              <a:rPr lang="en-US" sz="2000" dirty="0" smtClean="0">
                <a:solidFill>
                  <a:prstClr val="black"/>
                </a:solidFill>
                <a:ea typeface="Tahoma" pitchFamily="84" charset="0"/>
                <a:cs typeface="Tahoma" pitchFamily="84" charset="0"/>
              </a:rPr>
              <a:t>Systems</a:t>
            </a:r>
            <a:endParaRPr lang="en-US" sz="2000" dirty="0">
              <a:solidFill>
                <a:prstClr val="black"/>
              </a:solidFill>
              <a:ea typeface="Tahoma" pitchFamily="84" charset="0"/>
              <a:cs typeface="Tahoma" pitchFamily="84" charset="0"/>
            </a:endParaRPr>
          </a:p>
        </p:txBody>
      </p:sp>
      <p:cxnSp>
        <p:nvCxnSpPr>
          <p:cNvPr id="54" name="Straight Arrow Connector 53"/>
          <p:cNvCxnSpPr/>
          <p:nvPr/>
        </p:nvCxnSpPr>
        <p:spPr>
          <a:xfrm>
            <a:off x="4987587" y="4368960"/>
            <a:ext cx="1684487" cy="8558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V="1">
            <a:off x="4865902" y="1754061"/>
            <a:ext cx="1724812" cy="10749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a:off x="2989526" y="1981200"/>
            <a:ext cx="440125" cy="660540"/>
          </a:xfrm>
          <a:prstGeom prst="straightConnector1">
            <a:avLst/>
          </a:prstGeom>
          <a:ln>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sp>
        <p:nvSpPr>
          <p:cNvPr id="58" name="TextBox 57"/>
          <p:cNvSpPr txBox="1">
            <a:spLocks noChangeArrowheads="1"/>
          </p:cNvSpPr>
          <p:nvPr/>
        </p:nvSpPr>
        <p:spPr bwMode="auto">
          <a:xfrm>
            <a:off x="537928" y="2850290"/>
            <a:ext cx="1473200" cy="400050"/>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defRPr/>
            </a:pPr>
            <a:r>
              <a:rPr lang="en-US" sz="2000" dirty="0">
                <a:solidFill>
                  <a:prstClr val="black">
                    <a:lumMod val="50000"/>
                    <a:lumOff val="50000"/>
                  </a:prstClr>
                </a:solidFill>
                <a:ea typeface="Tahoma" charset="0"/>
                <a:cs typeface="Tahoma" charset="0"/>
              </a:rPr>
              <a:t>Natural gas</a:t>
            </a:r>
          </a:p>
        </p:txBody>
      </p:sp>
      <p:sp>
        <p:nvSpPr>
          <p:cNvPr id="105" name="TextBox 104"/>
          <p:cNvSpPr txBox="1"/>
          <p:nvPr/>
        </p:nvSpPr>
        <p:spPr>
          <a:xfrm>
            <a:off x="2122234" y="4354244"/>
            <a:ext cx="817083" cy="461665"/>
          </a:xfrm>
          <a:prstGeom prst="rect">
            <a:avLst/>
          </a:prstGeom>
          <a:noFill/>
        </p:spPr>
        <p:txBody>
          <a:bodyPr wrap="none" rtlCol="0">
            <a:spAutoFit/>
          </a:bodyPr>
          <a:lstStyle/>
          <a:p>
            <a:pPr algn="ctr"/>
            <a:r>
              <a:rPr lang="en-US" sz="1200" dirty="0" smtClean="0">
                <a:solidFill>
                  <a:prstClr val="black"/>
                </a:solidFill>
                <a:cs typeface="Tahoma"/>
              </a:rPr>
              <a:t>“cell-like”</a:t>
            </a:r>
          </a:p>
          <a:p>
            <a:pPr algn="ctr"/>
            <a:r>
              <a:rPr lang="en-US" sz="1200" dirty="0" smtClean="0">
                <a:solidFill>
                  <a:prstClr val="black"/>
                </a:solidFill>
                <a:cs typeface="Tahoma"/>
              </a:rPr>
              <a:t>factory</a:t>
            </a:r>
          </a:p>
        </p:txBody>
      </p:sp>
      <p:sp>
        <p:nvSpPr>
          <p:cNvPr id="2" name="Rectangle 1"/>
          <p:cNvSpPr/>
          <p:nvPr/>
        </p:nvSpPr>
        <p:spPr>
          <a:xfrm>
            <a:off x="504501" y="5408033"/>
            <a:ext cx="5196249" cy="1200329"/>
          </a:xfrm>
          <a:prstGeom prst="rect">
            <a:avLst/>
          </a:prstGeom>
        </p:spPr>
        <p:txBody>
          <a:bodyPr wrap="square">
            <a:spAutoFit/>
          </a:bodyPr>
          <a:lstStyle/>
          <a:p>
            <a:pPr algn="ctr"/>
            <a:r>
              <a:rPr lang="en-US" sz="2400" dirty="0" smtClean="0">
                <a:latin typeface="Tahoma" charset="0"/>
                <a:ea typeface="Tahoma" charset="0"/>
                <a:cs typeface="Tahoma" charset="0"/>
              </a:rPr>
              <a:t>Disruptive capabilities in </a:t>
            </a:r>
            <a:r>
              <a:rPr lang="en-US" sz="2400" dirty="0" smtClean="0"/>
              <a:t>materials</a:t>
            </a:r>
            <a:r>
              <a:rPr lang="en-US" sz="2400" dirty="0"/>
              <a:t>, </a:t>
            </a:r>
            <a:r>
              <a:rPr lang="en-US" sz="2400" dirty="0" smtClean="0"/>
              <a:t>therapeutics, sensors </a:t>
            </a:r>
            <a:r>
              <a:rPr lang="en-US" sz="2400" dirty="0"/>
              <a:t>and manufacturing paradigms </a:t>
            </a:r>
            <a:endParaRPr lang="en-US" sz="2400" dirty="0">
              <a:latin typeface="Tahoma" charset="0"/>
              <a:ea typeface="Tahoma" charset="0"/>
              <a:cs typeface="Tahoma" charset="0"/>
            </a:endParaRPr>
          </a:p>
        </p:txBody>
      </p:sp>
    </p:spTree>
    <p:extLst>
      <p:ext uri="{BB962C8B-B14F-4D97-AF65-F5344CB8AC3E}">
        <p14:creationId xmlns:p14="http://schemas.microsoft.com/office/powerpoint/2010/main" xmlns="" val="310778923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Chart 38"/>
          <p:cNvGraphicFramePr>
            <a:graphicFrameLocks noGrp="1"/>
          </p:cNvGraphicFramePr>
          <p:nvPr>
            <p:extLst>
              <p:ext uri="{D42A27DB-BD31-4B8C-83A1-F6EECF244321}">
                <p14:modId xmlns:p14="http://schemas.microsoft.com/office/powerpoint/2010/main" xmlns="" val="965695529"/>
              </p:ext>
            </p:extLst>
          </p:nvPr>
        </p:nvGraphicFramePr>
        <p:xfrm>
          <a:off x="146833" y="-23440"/>
          <a:ext cx="8323062" cy="6193786"/>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1"/>
          </p:nvPr>
        </p:nvSpPr>
        <p:spPr/>
        <p:txBody>
          <a:bodyPr/>
          <a:lstStyle/>
          <a:p>
            <a:pPr>
              <a:defRPr/>
            </a:pPr>
            <a:fld id="{CD277811-F2B4-4CF9-AA98-C1D9DC3BC58B}" type="slidenum">
              <a:rPr lang="en-US" smtClean="0"/>
              <a:pPr>
                <a:defRPr/>
              </a:pPr>
              <a:t>3</a:t>
            </a:fld>
            <a:endParaRPr lang="en-US"/>
          </a:p>
        </p:txBody>
      </p:sp>
      <p:sp>
        <p:nvSpPr>
          <p:cNvPr id="6" name="Footer Placeholder 5"/>
          <p:cNvSpPr>
            <a:spLocks noGrp="1"/>
          </p:cNvSpPr>
          <p:nvPr>
            <p:ph type="ftr" sz="quarter" idx="12"/>
          </p:nvPr>
        </p:nvSpPr>
        <p:spPr/>
        <p:txBody>
          <a:bodyPr/>
          <a:lstStyle/>
          <a:p>
            <a:pPr>
              <a:defRPr/>
            </a:pPr>
            <a:r>
              <a:rPr lang="en-US" dirty="0"/>
              <a:t>Approved for Public Release, Distribution Unlimited</a:t>
            </a:r>
          </a:p>
        </p:txBody>
      </p:sp>
      <p:sp>
        <p:nvSpPr>
          <p:cNvPr id="8" name="TextBox 7"/>
          <p:cNvSpPr txBox="1"/>
          <p:nvPr/>
        </p:nvSpPr>
        <p:spPr>
          <a:xfrm>
            <a:off x="1317370" y="5552533"/>
            <a:ext cx="7348683" cy="364755"/>
          </a:xfrm>
          <a:prstGeom prst="rect">
            <a:avLst/>
          </a:prstGeom>
          <a:solidFill>
            <a:schemeClr val="bg1"/>
          </a:solidFill>
        </p:spPr>
        <p:txBody>
          <a:bodyPr wrap="square" bIns="91440" rtlCol="0">
            <a:spAutoFit/>
          </a:bodyPr>
          <a:lstStyle/>
          <a:p>
            <a:r>
              <a:rPr lang="en-US" sz="1400" baseline="0" dirty="0" smtClean="0">
                <a:latin typeface="Tahoma"/>
                <a:cs typeface="Tahoma"/>
              </a:rPr>
              <a:t>1	      10	           100	                1,000               10,000            100,000</a:t>
            </a:r>
          </a:p>
        </p:txBody>
      </p:sp>
      <p:sp>
        <p:nvSpPr>
          <p:cNvPr id="9" name="TextBox 8"/>
          <p:cNvSpPr txBox="1"/>
          <p:nvPr/>
        </p:nvSpPr>
        <p:spPr>
          <a:xfrm>
            <a:off x="2161303" y="5784215"/>
            <a:ext cx="5073881" cy="317179"/>
          </a:xfrm>
          <a:prstGeom prst="rect">
            <a:avLst/>
          </a:prstGeom>
          <a:noFill/>
        </p:spPr>
        <p:txBody>
          <a:bodyPr wrap="square" rtlCol="0">
            <a:spAutoFit/>
          </a:bodyPr>
          <a:lstStyle/>
          <a:p>
            <a:pPr algn="ctr"/>
            <a:r>
              <a:rPr lang="en-US" sz="1400" b="1" baseline="0" dirty="0" smtClean="0">
                <a:latin typeface="Tahoma"/>
                <a:cs typeface="Tahoma"/>
              </a:rPr>
              <a:t>Complexity (# genes inserted/modified)</a:t>
            </a:r>
          </a:p>
        </p:txBody>
      </p:sp>
      <p:grpSp>
        <p:nvGrpSpPr>
          <p:cNvPr id="2" name="Group 36"/>
          <p:cNvGrpSpPr/>
          <p:nvPr/>
        </p:nvGrpSpPr>
        <p:grpSpPr>
          <a:xfrm>
            <a:off x="300591" y="751933"/>
            <a:ext cx="1085727" cy="5106372"/>
            <a:chOff x="261263" y="1056727"/>
            <a:chExt cx="1085727" cy="5106372"/>
          </a:xfrm>
        </p:grpSpPr>
        <p:sp>
          <p:nvSpPr>
            <p:cNvPr id="11" name="TextBox 10"/>
            <p:cNvSpPr txBox="1"/>
            <p:nvPr/>
          </p:nvSpPr>
          <p:spPr>
            <a:xfrm>
              <a:off x="288867" y="1883719"/>
              <a:ext cx="1058123" cy="492855"/>
            </a:xfrm>
            <a:prstGeom prst="rect">
              <a:avLst/>
            </a:prstGeom>
            <a:solidFill>
              <a:schemeClr val="bg1"/>
            </a:solidFill>
          </p:spPr>
          <p:txBody>
            <a:bodyPr wrap="square" rIns="0" rtlCol="0">
              <a:spAutoFit/>
            </a:bodyPr>
            <a:lstStyle/>
            <a:p>
              <a:pPr algn="r"/>
              <a:r>
                <a:rPr lang="en-US" sz="1600" baseline="0" dirty="0" smtClean="0">
                  <a:latin typeface="Tahoma"/>
                  <a:cs typeface="Tahoma"/>
                </a:rPr>
                <a:t>10</a:t>
              </a:r>
              <a:r>
                <a:rPr lang="en-US" sz="1600" baseline="30000" dirty="0" smtClean="0">
                  <a:latin typeface="Tahoma"/>
                  <a:cs typeface="Tahoma"/>
                </a:rPr>
                <a:t>10</a:t>
              </a:r>
              <a:endParaRPr lang="en-US" sz="1600" baseline="0" dirty="0" smtClean="0">
                <a:latin typeface="Tahoma"/>
                <a:cs typeface="Tahoma"/>
              </a:endParaRPr>
            </a:p>
          </p:txBody>
        </p:sp>
        <p:sp>
          <p:nvSpPr>
            <p:cNvPr id="12" name="TextBox 11"/>
            <p:cNvSpPr txBox="1"/>
            <p:nvPr/>
          </p:nvSpPr>
          <p:spPr>
            <a:xfrm>
              <a:off x="288867" y="1359585"/>
              <a:ext cx="1058123" cy="492855"/>
            </a:xfrm>
            <a:prstGeom prst="rect">
              <a:avLst/>
            </a:prstGeom>
            <a:solidFill>
              <a:schemeClr val="bg1"/>
            </a:solidFill>
          </p:spPr>
          <p:txBody>
            <a:bodyPr wrap="square" rIns="0" rtlCol="0">
              <a:spAutoFit/>
            </a:bodyPr>
            <a:lstStyle/>
            <a:p>
              <a:pPr algn="r"/>
              <a:r>
                <a:rPr lang="en-US" sz="1600" baseline="0" dirty="0" smtClean="0">
                  <a:latin typeface="Tahoma"/>
                  <a:cs typeface="Tahoma"/>
                </a:rPr>
                <a:t>10</a:t>
              </a:r>
              <a:r>
                <a:rPr lang="en-US" sz="1600" baseline="30000" dirty="0" smtClean="0">
                  <a:latin typeface="Tahoma"/>
                  <a:cs typeface="Tahoma"/>
                </a:rPr>
                <a:t>11</a:t>
              </a:r>
              <a:endParaRPr lang="en-US" sz="1600" baseline="0" dirty="0" smtClean="0">
                <a:latin typeface="Tahoma"/>
                <a:cs typeface="Tahoma"/>
              </a:endParaRPr>
            </a:p>
          </p:txBody>
        </p:sp>
        <p:sp>
          <p:nvSpPr>
            <p:cNvPr id="13" name="TextBox 12"/>
            <p:cNvSpPr txBox="1"/>
            <p:nvPr/>
          </p:nvSpPr>
          <p:spPr>
            <a:xfrm>
              <a:off x="261263" y="2407852"/>
              <a:ext cx="1058123" cy="492855"/>
            </a:xfrm>
            <a:prstGeom prst="rect">
              <a:avLst/>
            </a:prstGeom>
            <a:solidFill>
              <a:schemeClr val="bg1"/>
            </a:solidFill>
          </p:spPr>
          <p:txBody>
            <a:bodyPr wrap="square" rIns="0" rtlCol="0">
              <a:spAutoFit/>
            </a:bodyPr>
            <a:lstStyle/>
            <a:p>
              <a:pPr algn="r"/>
              <a:r>
                <a:rPr lang="en-US" sz="1600" baseline="0" dirty="0" smtClean="0">
                  <a:latin typeface="Tahoma"/>
                  <a:cs typeface="Tahoma"/>
                </a:rPr>
                <a:t>10</a:t>
              </a:r>
              <a:r>
                <a:rPr lang="en-US" sz="1600" baseline="30000" dirty="0" smtClean="0">
                  <a:latin typeface="Tahoma"/>
                  <a:cs typeface="Tahoma"/>
                </a:rPr>
                <a:t>9</a:t>
              </a:r>
              <a:endParaRPr lang="en-US" sz="1600" baseline="0" dirty="0" smtClean="0">
                <a:latin typeface="Tahoma"/>
                <a:cs typeface="Tahoma"/>
              </a:endParaRPr>
            </a:p>
          </p:txBody>
        </p:sp>
        <p:sp>
          <p:nvSpPr>
            <p:cNvPr id="14" name="TextBox 13"/>
            <p:cNvSpPr txBox="1"/>
            <p:nvPr/>
          </p:nvSpPr>
          <p:spPr>
            <a:xfrm>
              <a:off x="261263" y="2931986"/>
              <a:ext cx="1058123" cy="492855"/>
            </a:xfrm>
            <a:prstGeom prst="rect">
              <a:avLst/>
            </a:prstGeom>
            <a:solidFill>
              <a:schemeClr val="bg1"/>
            </a:solidFill>
          </p:spPr>
          <p:txBody>
            <a:bodyPr wrap="square" rIns="0" rtlCol="0">
              <a:spAutoFit/>
            </a:bodyPr>
            <a:lstStyle/>
            <a:p>
              <a:pPr algn="r"/>
              <a:r>
                <a:rPr lang="en-US" sz="1600" baseline="0" dirty="0" smtClean="0">
                  <a:latin typeface="Tahoma"/>
                  <a:cs typeface="Tahoma"/>
                </a:rPr>
                <a:t>10</a:t>
              </a:r>
              <a:r>
                <a:rPr lang="en-US" sz="1600" baseline="30000" dirty="0" smtClean="0">
                  <a:latin typeface="Tahoma"/>
                  <a:cs typeface="Tahoma"/>
                </a:rPr>
                <a:t>8</a:t>
              </a:r>
              <a:endParaRPr lang="en-US" sz="1600" baseline="0" dirty="0" smtClean="0">
                <a:latin typeface="Tahoma"/>
                <a:cs typeface="Tahoma"/>
              </a:endParaRPr>
            </a:p>
          </p:txBody>
        </p:sp>
        <p:sp>
          <p:nvSpPr>
            <p:cNvPr id="15" name="TextBox 14"/>
            <p:cNvSpPr txBox="1"/>
            <p:nvPr/>
          </p:nvSpPr>
          <p:spPr>
            <a:xfrm>
              <a:off x="261263" y="3487399"/>
              <a:ext cx="1058123" cy="492855"/>
            </a:xfrm>
            <a:prstGeom prst="rect">
              <a:avLst/>
            </a:prstGeom>
            <a:solidFill>
              <a:schemeClr val="bg1"/>
            </a:solidFill>
          </p:spPr>
          <p:txBody>
            <a:bodyPr wrap="square" rIns="0" rtlCol="0">
              <a:spAutoFit/>
            </a:bodyPr>
            <a:lstStyle/>
            <a:p>
              <a:pPr algn="r"/>
              <a:r>
                <a:rPr lang="en-US" sz="1600" baseline="0" dirty="0" smtClean="0">
                  <a:latin typeface="Tahoma"/>
                  <a:cs typeface="Tahoma"/>
                </a:rPr>
                <a:t>10</a:t>
              </a:r>
              <a:r>
                <a:rPr lang="en-US" sz="1600" baseline="30000" dirty="0" smtClean="0">
                  <a:latin typeface="Tahoma"/>
                  <a:cs typeface="Tahoma"/>
                </a:rPr>
                <a:t>7</a:t>
              </a:r>
              <a:endParaRPr lang="en-US" sz="1600" baseline="0" dirty="0" smtClean="0">
                <a:latin typeface="Tahoma"/>
                <a:cs typeface="Tahoma"/>
              </a:endParaRPr>
            </a:p>
          </p:txBody>
        </p:sp>
        <p:sp>
          <p:nvSpPr>
            <p:cNvPr id="16" name="TextBox 15"/>
            <p:cNvSpPr txBox="1"/>
            <p:nvPr/>
          </p:nvSpPr>
          <p:spPr>
            <a:xfrm>
              <a:off x="261263" y="4011532"/>
              <a:ext cx="1058123" cy="492855"/>
            </a:xfrm>
            <a:prstGeom prst="rect">
              <a:avLst/>
            </a:prstGeom>
            <a:solidFill>
              <a:schemeClr val="bg1"/>
            </a:solidFill>
          </p:spPr>
          <p:txBody>
            <a:bodyPr wrap="square" rIns="0" rtlCol="0">
              <a:spAutoFit/>
            </a:bodyPr>
            <a:lstStyle/>
            <a:p>
              <a:pPr algn="r"/>
              <a:r>
                <a:rPr lang="en-US" sz="1600" baseline="0" dirty="0" smtClean="0">
                  <a:latin typeface="Tahoma"/>
                  <a:cs typeface="Tahoma"/>
                </a:rPr>
                <a:t>10</a:t>
              </a:r>
              <a:r>
                <a:rPr lang="en-US" sz="1600" baseline="30000" dirty="0" smtClean="0">
                  <a:latin typeface="Tahoma"/>
                  <a:cs typeface="Tahoma"/>
                </a:rPr>
                <a:t>6</a:t>
              </a:r>
              <a:endParaRPr lang="en-US" sz="1600" baseline="0" dirty="0" smtClean="0">
                <a:latin typeface="Tahoma"/>
                <a:cs typeface="Tahoma"/>
              </a:endParaRPr>
            </a:p>
          </p:txBody>
        </p:sp>
        <p:sp>
          <p:nvSpPr>
            <p:cNvPr id="17" name="TextBox 16"/>
            <p:cNvSpPr txBox="1"/>
            <p:nvPr/>
          </p:nvSpPr>
          <p:spPr>
            <a:xfrm>
              <a:off x="261263" y="4609214"/>
              <a:ext cx="1058123" cy="492855"/>
            </a:xfrm>
            <a:prstGeom prst="rect">
              <a:avLst/>
            </a:prstGeom>
            <a:solidFill>
              <a:schemeClr val="bg1"/>
            </a:solidFill>
          </p:spPr>
          <p:txBody>
            <a:bodyPr wrap="square" rIns="0" rtlCol="0">
              <a:spAutoFit/>
            </a:bodyPr>
            <a:lstStyle/>
            <a:p>
              <a:pPr algn="r"/>
              <a:r>
                <a:rPr lang="en-US" sz="1600" baseline="0" dirty="0" smtClean="0">
                  <a:latin typeface="Tahoma"/>
                  <a:cs typeface="Tahoma"/>
                </a:rPr>
                <a:t>10</a:t>
              </a:r>
              <a:r>
                <a:rPr lang="en-US" sz="1600" baseline="30000" dirty="0" smtClean="0">
                  <a:latin typeface="Tahoma"/>
                  <a:cs typeface="Tahoma"/>
                </a:rPr>
                <a:t>5</a:t>
              </a:r>
              <a:endParaRPr lang="en-US" sz="1600" baseline="0" dirty="0" smtClean="0">
                <a:latin typeface="Tahoma"/>
                <a:cs typeface="Tahoma"/>
              </a:endParaRPr>
            </a:p>
          </p:txBody>
        </p:sp>
        <p:sp>
          <p:nvSpPr>
            <p:cNvPr id="18" name="TextBox 17"/>
            <p:cNvSpPr txBox="1"/>
            <p:nvPr/>
          </p:nvSpPr>
          <p:spPr>
            <a:xfrm>
              <a:off x="261263" y="5164626"/>
              <a:ext cx="1058123" cy="459774"/>
            </a:xfrm>
            <a:prstGeom prst="rect">
              <a:avLst/>
            </a:prstGeom>
            <a:solidFill>
              <a:schemeClr val="bg1"/>
            </a:solidFill>
          </p:spPr>
          <p:txBody>
            <a:bodyPr wrap="square" rIns="0" rtlCol="0">
              <a:spAutoFit/>
            </a:bodyPr>
            <a:lstStyle/>
            <a:p>
              <a:pPr algn="r"/>
              <a:r>
                <a:rPr lang="en-US" sz="1600" baseline="0" dirty="0" smtClean="0">
                  <a:latin typeface="Tahoma"/>
                  <a:cs typeface="Tahoma"/>
                </a:rPr>
                <a:t>10</a:t>
              </a:r>
              <a:r>
                <a:rPr lang="en-US" sz="1600" baseline="30000" dirty="0" smtClean="0">
                  <a:latin typeface="Tahoma"/>
                  <a:cs typeface="Tahoma"/>
                </a:rPr>
                <a:t>4</a:t>
              </a:r>
              <a:endParaRPr lang="en-US" sz="1600" baseline="0" dirty="0" smtClean="0">
                <a:latin typeface="Tahoma"/>
                <a:cs typeface="Tahoma"/>
              </a:endParaRPr>
            </a:p>
          </p:txBody>
        </p:sp>
        <p:sp>
          <p:nvSpPr>
            <p:cNvPr id="19" name="TextBox 18"/>
            <p:cNvSpPr txBox="1"/>
            <p:nvPr/>
          </p:nvSpPr>
          <p:spPr>
            <a:xfrm>
              <a:off x="266906" y="5625969"/>
              <a:ext cx="1058123" cy="459774"/>
            </a:xfrm>
            <a:prstGeom prst="rect">
              <a:avLst/>
            </a:prstGeom>
            <a:solidFill>
              <a:schemeClr val="bg1"/>
            </a:solidFill>
          </p:spPr>
          <p:txBody>
            <a:bodyPr wrap="square" rIns="0" rtlCol="0">
              <a:spAutoFit/>
            </a:bodyPr>
            <a:lstStyle/>
            <a:p>
              <a:pPr algn="r"/>
              <a:r>
                <a:rPr lang="en-US" sz="1600" baseline="0" dirty="0" smtClean="0">
                  <a:latin typeface="Tahoma"/>
                  <a:cs typeface="Tahoma"/>
                </a:rPr>
                <a:t>10</a:t>
              </a:r>
              <a:r>
                <a:rPr lang="en-US" sz="1600" baseline="30000" dirty="0" smtClean="0">
                  <a:latin typeface="Tahoma"/>
                  <a:cs typeface="Tahoma"/>
                </a:rPr>
                <a:t>3</a:t>
              </a:r>
              <a:endParaRPr lang="en-US" sz="1600" baseline="0" dirty="0" smtClean="0">
                <a:latin typeface="Tahoma"/>
                <a:cs typeface="Tahoma"/>
              </a:endParaRPr>
            </a:p>
          </p:txBody>
        </p:sp>
        <p:sp>
          <p:nvSpPr>
            <p:cNvPr id="20" name="TextBox 19"/>
            <p:cNvSpPr txBox="1"/>
            <p:nvPr/>
          </p:nvSpPr>
          <p:spPr>
            <a:xfrm rot="16200000">
              <a:off x="-1808795" y="3440636"/>
              <a:ext cx="5106372" cy="338554"/>
            </a:xfrm>
            <a:prstGeom prst="rect">
              <a:avLst/>
            </a:prstGeom>
            <a:noFill/>
          </p:spPr>
          <p:txBody>
            <a:bodyPr wrap="square" rtlCol="0">
              <a:spAutoFit/>
            </a:bodyPr>
            <a:lstStyle/>
            <a:p>
              <a:pPr algn="ctr"/>
              <a:r>
                <a:rPr lang="en-US" sz="1600" b="1" spc="30" baseline="0" dirty="0" smtClean="0">
                  <a:latin typeface="Tahoma"/>
                  <a:cs typeface="Tahoma"/>
                </a:rPr>
                <a:t>Effort</a:t>
              </a:r>
              <a:r>
                <a:rPr lang="en-US" sz="1600" b="1" baseline="0" dirty="0" smtClean="0">
                  <a:latin typeface="Tahoma"/>
                  <a:cs typeface="Tahoma"/>
                </a:rPr>
                <a:t> (total $ * yrs to develop) [$*yr]</a:t>
              </a:r>
            </a:p>
          </p:txBody>
        </p:sp>
      </p:grpSp>
      <p:sp>
        <p:nvSpPr>
          <p:cNvPr id="22" name="TextBox 21"/>
          <p:cNvSpPr txBox="1"/>
          <p:nvPr/>
        </p:nvSpPr>
        <p:spPr>
          <a:xfrm>
            <a:off x="6087609" y="960136"/>
            <a:ext cx="715442" cy="285460"/>
          </a:xfrm>
          <a:prstGeom prst="rect">
            <a:avLst/>
          </a:prstGeom>
          <a:noFill/>
        </p:spPr>
        <p:txBody>
          <a:bodyPr wrap="square" rtlCol="0">
            <a:spAutoFit/>
          </a:bodyPr>
          <a:lstStyle/>
          <a:p>
            <a:r>
              <a:rPr lang="en-US" sz="1200" baseline="0" dirty="0" smtClean="0">
                <a:solidFill>
                  <a:schemeClr val="tx1">
                    <a:lumMod val="50000"/>
                    <a:lumOff val="50000"/>
                  </a:schemeClr>
                </a:solidFill>
                <a:latin typeface="Tahoma"/>
                <a:cs typeface="Tahoma"/>
              </a:rPr>
              <a:t>yeast</a:t>
            </a:r>
          </a:p>
        </p:txBody>
      </p:sp>
      <p:sp>
        <p:nvSpPr>
          <p:cNvPr id="24" name="TextBox 23"/>
          <p:cNvSpPr txBox="1"/>
          <p:nvPr/>
        </p:nvSpPr>
        <p:spPr>
          <a:xfrm>
            <a:off x="4611328" y="957128"/>
            <a:ext cx="1456581" cy="276999"/>
          </a:xfrm>
          <a:prstGeom prst="rect">
            <a:avLst/>
          </a:prstGeom>
          <a:noFill/>
        </p:spPr>
        <p:txBody>
          <a:bodyPr wrap="square" rtlCol="0">
            <a:spAutoFit/>
          </a:bodyPr>
          <a:lstStyle/>
          <a:p>
            <a:r>
              <a:rPr lang="en-US" sz="1200" baseline="0" dirty="0" smtClean="0">
                <a:solidFill>
                  <a:schemeClr val="tx1">
                    <a:lumMod val="50000"/>
                    <a:lumOff val="50000"/>
                  </a:schemeClr>
                </a:solidFill>
                <a:latin typeface="Tahoma"/>
                <a:cs typeface="Tahoma"/>
              </a:rPr>
              <a:t>minimal bacterium</a:t>
            </a:r>
          </a:p>
        </p:txBody>
      </p:sp>
      <p:cxnSp>
        <p:nvCxnSpPr>
          <p:cNvPr id="38" name="Straight Connector 37"/>
          <p:cNvCxnSpPr/>
          <p:nvPr/>
        </p:nvCxnSpPr>
        <p:spPr>
          <a:xfrm>
            <a:off x="1493857" y="1944920"/>
            <a:ext cx="6386286" cy="0"/>
          </a:xfrm>
          <a:prstGeom prst="line">
            <a:avLst/>
          </a:prstGeom>
          <a:ln>
            <a:solidFill>
              <a:srgbClr val="000000">
                <a:alpha val="40000"/>
              </a:srgbClr>
            </a:solidFill>
            <a:prstDash val="dash"/>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6881652" y="1676833"/>
            <a:ext cx="1430308" cy="523220"/>
          </a:xfrm>
          <a:prstGeom prst="rect">
            <a:avLst/>
          </a:prstGeom>
          <a:noFill/>
        </p:spPr>
        <p:txBody>
          <a:bodyPr wrap="square" rtlCol="0">
            <a:spAutoFit/>
          </a:bodyPr>
          <a:lstStyle/>
          <a:p>
            <a:r>
              <a:rPr lang="en-US" sz="1400" baseline="0" dirty="0" smtClean="0">
                <a:latin typeface="Tahoma"/>
                <a:cs typeface="Tahoma"/>
              </a:rPr>
              <a:t>DARPA </a:t>
            </a:r>
          </a:p>
          <a:p>
            <a:r>
              <a:rPr lang="en-US" sz="1400" baseline="0" dirty="0" smtClean="0">
                <a:latin typeface="Tahoma"/>
                <a:cs typeface="Tahoma"/>
              </a:rPr>
              <a:t>annual budget</a:t>
            </a:r>
          </a:p>
        </p:txBody>
      </p:sp>
      <p:sp>
        <p:nvSpPr>
          <p:cNvPr id="66" name="Line 20"/>
          <p:cNvSpPr>
            <a:spLocks noChangeShapeType="1"/>
          </p:cNvSpPr>
          <p:nvPr/>
        </p:nvSpPr>
        <p:spPr bwMode="auto">
          <a:xfrm flipV="1">
            <a:off x="1541336" y="5078864"/>
            <a:ext cx="450083" cy="368"/>
          </a:xfrm>
          <a:prstGeom prst="line">
            <a:avLst/>
          </a:prstGeom>
          <a:noFill/>
          <a:ln w="28575">
            <a:solidFill>
              <a:schemeClr val="tx1"/>
            </a:solidFill>
            <a:round/>
            <a:headEnd type="triangle" w="med" len="med"/>
            <a:tailEnd/>
          </a:ln>
          <a:effectLst/>
        </p:spPr>
        <p:txBody>
          <a:bodyPr/>
          <a:lstStyle/>
          <a:p>
            <a:endParaRPr lang="en-US" sz="1100">
              <a:latin typeface="+mn-lt"/>
            </a:endParaRPr>
          </a:p>
        </p:txBody>
      </p:sp>
      <p:sp>
        <p:nvSpPr>
          <p:cNvPr id="36" name="Oval 35"/>
          <p:cNvSpPr/>
          <p:nvPr/>
        </p:nvSpPr>
        <p:spPr>
          <a:xfrm rot="2324079">
            <a:off x="2037148" y="1524588"/>
            <a:ext cx="1733909" cy="3295290"/>
          </a:xfrm>
          <a:prstGeom prst="ellipse">
            <a:avLst/>
          </a:prstGeom>
          <a:solidFill>
            <a:srgbClr val="144A9B">
              <a:alpha val="16863"/>
            </a:srgbClr>
          </a:solidFill>
          <a:ln>
            <a:solidFill>
              <a:srgbClr val="00337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1600200" y="161026"/>
            <a:ext cx="7162800" cy="609600"/>
          </a:xfrm>
        </p:spPr>
        <p:txBody>
          <a:bodyPr>
            <a:normAutofit/>
          </a:bodyPr>
          <a:lstStyle/>
          <a:p>
            <a:r>
              <a:rPr lang="en-US" dirty="0" smtClean="0"/>
              <a:t>Engineering Biology: Prohibitive Cost, Time, Complexity</a:t>
            </a:r>
            <a:endParaRPr lang="en-US" dirty="0"/>
          </a:p>
        </p:txBody>
      </p:sp>
      <p:sp>
        <p:nvSpPr>
          <p:cNvPr id="41" name="Rectangle 40"/>
          <p:cNvSpPr/>
          <p:nvPr/>
        </p:nvSpPr>
        <p:spPr>
          <a:xfrm>
            <a:off x="3141489" y="4140424"/>
            <a:ext cx="4788144" cy="1389191"/>
          </a:xfrm>
          <a:prstGeom prst="rect">
            <a:avLst/>
          </a:prstGeom>
          <a:solidFill>
            <a:srgbClr val="DBF4AE">
              <a:alpha val="78039"/>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000" baseline="0" dirty="0" smtClean="0">
                <a:solidFill>
                  <a:schemeClr val="tx1"/>
                </a:solidFill>
              </a:rPr>
              <a:t>Living Foundries</a:t>
            </a:r>
            <a:endParaRPr lang="en-US" sz="2000" baseline="0" dirty="0">
              <a:solidFill>
                <a:schemeClr val="tx1"/>
              </a:solidFill>
            </a:endParaRPr>
          </a:p>
        </p:txBody>
      </p:sp>
      <p:sp>
        <p:nvSpPr>
          <p:cNvPr id="65" name="Line 18"/>
          <p:cNvSpPr>
            <a:spLocks noChangeShapeType="1"/>
          </p:cNvSpPr>
          <p:nvPr/>
        </p:nvSpPr>
        <p:spPr bwMode="auto">
          <a:xfrm>
            <a:off x="3327060" y="5089138"/>
            <a:ext cx="538781" cy="273"/>
          </a:xfrm>
          <a:prstGeom prst="line">
            <a:avLst/>
          </a:prstGeom>
          <a:noFill/>
          <a:ln w="28575">
            <a:solidFill>
              <a:schemeClr val="tx1"/>
            </a:solidFill>
            <a:prstDash val="sysDot"/>
            <a:round/>
            <a:headEnd/>
            <a:tailEnd type="triangle" w="med" len="med"/>
          </a:ln>
          <a:effectLst/>
        </p:spPr>
        <p:txBody>
          <a:bodyPr/>
          <a:lstStyle/>
          <a:p>
            <a:endParaRPr lang="en-US" sz="1100">
              <a:latin typeface="+mn-lt"/>
            </a:endParaRPr>
          </a:p>
        </p:txBody>
      </p:sp>
      <p:sp>
        <p:nvSpPr>
          <p:cNvPr id="67" name="Text Box 27"/>
          <p:cNvSpPr txBox="1">
            <a:spLocks noChangeArrowheads="1"/>
          </p:cNvSpPr>
          <p:nvPr/>
        </p:nvSpPr>
        <p:spPr bwMode="auto">
          <a:xfrm>
            <a:off x="5971104" y="5197854"/>
            <a:ext cx="1317643" cy="219438"/>
          </a:xfrm>
          <a:prstGeom prst="rect">
            <a:avLst/>
          </a:prstGeom>
          <a:noFill/>
          <a:ln w="9525">
            <a:noFill/>
            <a:miter lim="800000"/>
            <a:headEnd/>
            <a:tailEnd/>
          </a:ln>
          <a:effectLst/>
        </p:spPr>
        <p:txBody>
          <a:bodyPr wrap="square" lIns="0" tIns="0" rIns="0" bIns="0">
            <a:spAutoFit/>
          </a:bodyPr>
          <a:lstStyle/>
          <a:p>
            <a:pPr algn="ctr"/>
            <a:r>
              <a:rPr lang="en-US" sz="1050" baseline="0" dirty="0">
                <a:latin typeface="+mn-lt"/>
              </a:rPr>
              <a:t>genome rewrite</a:t>
            </a:r>
          </a:p>
        </p:txBody>
      </p:sp>
      <p:sp>
        <p:nvSpPr>
          <p:cNvPr id="68" name="Text Box 23"/>
          <p:cNvSpPr txBox="1">
            <a:spLocks noChangeArrowheads="1"/>
          </p:cNvSpPr>
          <p:nvPr/>
        </p:nvSpPr>
        <p:spPr bwMode="auto">
          <a:xfrm>
            <a:off x="3431867" y="5217702"/>
            <a:ext cx="1515240" cy="161582"/>
          </a:xfrm>
          <a:prstGeom prst="rect">
            <a:avLst/>
          </a:prstGeom>
          <a:noFill/>
          <a:ln w="9525">
            <a:noFill/>
            <a:miter lim="800000"/>
            <a:headEnd/>
            <a:tailEnd/>
          </a:ln>
          <a:effectLst/>
        </p:spPr>
        <p:txBody>
          <a:bodyPr wrap="square" lIns="0" tIns="0" rIns="0" bIns="0">
            <a:spAutoFit/>
          </a:bodyPr>
          <a:lstStyle/>
          <a:p>
            <a:r>
              <a:rPr lang="en-US" sz="1050" baseline="0" dirty="0" smtClean="0">
                <a:latin typeface="+mn-lt"/>
              </a:rPr>
              <a:t>complex genetic </a:t>
            </a:r>
            <a:r>
              <a:rPr lang="en-US" sz="1050" baseline="0" dirty="0">
                <a:latin typeface="+mn-lt"/>
              </a:rPr>
              <a:t>circuits</a:t>
            </a:r>
          </a:p>
        </p:txBody>
      </p:sp>
      <p:cxnSp>
        <p:nvCxnSpPr>
          <p:cNvPr id="70" name="Straight Arrow Connector 69"/>
          <p:cNvCxnSpPr/>
          <p:nvPr/>
        </p:nvCxnSpPr>
        <p:spPr>
          <a:xfrm>
            <a:off x="4887368" y="5293678"/>
            <a:ext cx="457200" cy="0"/>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71" name="Straight Arrow Connector 70"/>
          <p:cNvCxnSpPr/>
          <p:nvPr/>
        </p:nvCxnSpPr>
        <p:spPr>
          <a:xfrm rot="10800000">
            <a:off x="3049387" y="5300517"/>
            <a:ext cx="320040" cy="0"/>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74" name="Straight Arrow Connector 73"/>
          <p:cNvCxnSpPr/>
          <p:nvPr/>
        </p:nvCxnSpPr>
        <p:spPr>
          <a:xfrm>
            <a:off x="7148782" y="5289873"/>
            <a:ext cx="640080" cy="0"/>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75" name="Straight Arrow Connector 74"/>
          <p:cNvCxnSpPr/>
          <p:nvPr/>
        </p:nvCxnSpPr>
        <p:spPr>
          <a:xfrm rot="10800000">
            <a:off x="5350238" y="5292442"/>
            <a:ext cx="747059" cy="4270"/>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sp>
        <p:nvSpPr>
          <p:cNvPr id="69" name="Text Box 16"/>
          <p:cNvSpPr txBox="1">
            <a:spLocks noChangeArrowheads="1"/>
          </p:cNvSpPr>
          <p:nvPr/>
        </p:nvSpPr>
        <p:spPr bwMode="auto">
          <a:xfrm>
            <a:off x="2015565" y="4999948"/>
            <a:ext cx="1319811" cy="161584"/>
          </a:xfrm>
          <a:prstGeom prst="rect">
            <a:avLst/>
          </a:prstGeom>
          <a:noFill/>
          <a:ln w="9525">
            <a:noFill/>
            <a:miter lim="800000"/>
            <a:headEnd/>
            <a:tailEnd/>
          </a:ln>
          <a:effectLst/>
        </p:spPr>
        <p:txBody>
          <a:bodyPr wrap="square" lIns="0" tIns="0" rIns="0" bIns="0">
            <a:spAutoFit/>
          </a:bodyPr>
          <a:lstStyle/>
          <a:p>
            <a:r>
              <a:rPr lang="en-US" sz="1050" baseline="0" dirty="0" smtClean="0">
                <a:latin typeface="+mn-lt"/>
              </a:rPr>
              <a:t>metabolic engineering</a:t>
            </a:r>
            <a:endParaRPr lang="en-US" sz="1050" baseline="0" dirty="0">
              <a:latin typeface="+mn-lt"/>
            </a:endParaRPr>
          </a:p>
        </p:txBody>
      </p:sp>
      <p:sp>
        <p:nvSpPr>
          <p:cNvPr id="40" name="TextBox 39"/>
          <p:cNvSpPr txBox="1"/>
          <p:nvPr/>
        </p:nvSpPr>
        <p:spPr>
          <a:xfrm>
            <a:off x="1886552" y="3438248"/>
            <a:ext cx="567784" cy="338554"/>
          </a:xfrm>
          <a:prstGeom prst="rect">
            <a:avLst/>
          </a:prstGeom>
          <a:noFill/>
        </p:spPr>
        <p:txBody>
          <a:bodyPr wrap="none" rtlCol="0">
            <a:spAutoFit/>
          </a:bodyPr>
          <a:lstStyle/>
          <a:p>
            <a:r>
              <a:rPr lang="en-US" sz="1600" baseline="0" dirty="0" smtClean="0">
                <a:latin typeface="Tahoma"/>
                <a:cs typeface="Tahoma"/>
              </a:rPr>
              <a:t>SOA</a:t>
            </a:r>
          </a:p>
        </p:txBody>
      </p:sp>
      <p:cxnSp>
        <p:nvCxnSpPr>
          <p:cNvPr id="10" name="Elbow Connector 9"/>
          <p:cNvCxnSpPr/>
          <p:nvPr/>
        </p:nvCxnSpPr>
        <p:spPr>
          <a:xfrm flipV="1">
            <a:off x="1446232" y="5551062"/>
            <a:ext cx="6435776" cy="1471"/>
          </a:xfrm>
          <a:prstGeom prst="bentConnector3">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0" y="6179493"/>
            <a:ext cx="9144000" cy="692497"/>
          </a:xfrm>
          <a:prstGeom prst="rect">
            <a:avLst/>
          </a:prstGeom>
          <a:solidFill>
            <a:schemeClr val="tx1"/>
          </a:solidFill>
        </p:spPr>
        <p:txBody>
          <a:bodyPr wrap="square" bIns="91440">
            <a:spAutoFit/>
          </a:bodyPr>
          <a:lstStyle/>
          <a:p>
            <a:pPr algn="ctr"/>
            <a:r>
              <a:rPr lang="en-US" sz="1800" b="1" baseline="0" dirty="0" smtClean="0">
                <a:solidFill>
                  <a:schemeClr val="bg1"/>
                </a:solidFill>
                <a:latin typeface="+mn-lt"/>
                <a:cs typeface="Tahoma"/>
              </a:rPr>
              <a:t>Problem:</a:t>
            </a:r>
            <a:r>
              <a:rPr lang="en-US" sz="1800" dirty="0" smtClean="0">
                <a:solidFill>
                  <a:schemeClr val="bg1"/>
                </a:solidFill>
                <a:latin typeface="+mn-lt"/>
                <a:cs typeface="Tahoma"/>
              </a:rPr>
              <a:t>  </a:t>
            </a:r>
            <a:r>
              <a:rPr lang="en-US" dirty="0" smtClean="0">
                <a:solidFill>
                  <a:schemeClr val="bg1"/>
                </a:solidFill>
                <a:cs typeface="Tahoma"/>
              </a:rPr>
              <a:t>Engineering </a:t>
            </a:r>
            <a:r>
              <a:rPr lang="en-US" dirty="0">
                <a:solidFill>
                  <a:schemeClr val="bg1"/>
                </a:solidFill>
                <a:cs typeface="Tahoma"/>
              </a:rPr>
              <a:t>biology </a:t>
            </a:r>
            <a:r>
              <a:rPr lang="en-US" dirty="0" smtClean="0">
                <a:solidFill>
                  <a:schemeClr val="bg1"/>
                </a:solidFill>
                <a:cs typeface="Tahoma"/>
              </a:rPr>
              <a:t>is prohibitively time </a:t>
            </a:r>
            <a:r>
              <a:rPr lang="en-US" dirty="0">
                <a:solidFill>
                  <a:schemeClr val="bg1"/>
                </a:solidFill>
                <a:cs typeface="Tahoma"/>
              </a:rPr>
              <a:t>and money </a:t>
            </a:r>
            <a:r>
              <a:rPr lang="en-US" dirty="0" smtClean="0">
                <a:solidFill>
                  <a:schemeClr val="bg1"/>
                </a:solidFill>
                <a:cs typeface="Tahoma"/>
              </a:rPr>
              <a:t>intensive, blocking</a:t>
            </a:r>
            <a:r>
              <a:rPr lang="en-US" dirty="0" smtClean="0">
                <a:solidFill>
                  <a:schemeClr val="bg1"/>
                </a:solidFill>
              </a:rPr>
              <a:t> </a:t>
            </a:r>
            <a:r>
              <a:rPr lang="en-US" dirty="0">
                <a:solidFill>
                  <a:schemeClr val="bg1"/>
                </a:solidFill>
              </a:rPr>
              <a:t>disruptive capabilities across </a:t>
            </a:r>
            <a:r>
              <a:rPr lang="en-US" dirty="0" smtClean="0">
                <a:solidFill>
                  <a:schemeClr val="bg1"/>
                </a:solidFill>
              </a:rPr>
              <a:t>materials, </a:t>
            </a:r>
            <a:r>
              <a:rPr lang="en-US" dirty="0">
                <a:solidFill>
                  <a:schemeClr val="bg1"/>
                </a:solidFill>
              </a:rPr>
              <a:t>sensors, medicine and </a:t>
            </a:r>
            <a:r>
              <a:rPr lang="en-US" dirty="0" smtClean="0">
                <a:solidFill>
                  <a:schemeClr val="bg1"/>
                </a:solidFill>
              </a:rPr>
              <a:t>manufacturing.</a:t>
            </a:r>
            <a:endParaRPr lang="en-US" dirty="0">
              <a:solidFill>
                <a:schemeClr val="bg1"/>
              </a:solidFill>
            </a:endParaRPr>
          </a:p>
        </p:txBody>
      </p:sp>
      <p:sp>
        <p:nvSpPr>
          <p:cNvPr id="43" name="TextBox 1"/>
          <p:cNvSpPr txBox="1"/>
          <p:nvPr/>
        </p:nvSpPr>
        <p:spPr>
          <a:xfrm>
            <a:off x="3471779" y="1729588"/>
            <a:ext cx="1294735" cy="86966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latin typeface="Tahoma" pitchFamily="34" charset="0"/>
                <a:cs typeface="Tahoma" pitchFamily="34" charset="0"/>
              </a:rPr>
              <a:t>DuPont</a:t>
            </a:r>
            <a:endParaRPr lang="en-US" sz="1400" dirty="0">
              <a:latin typeface="Tahoma" pitchFamily="34" charset="0"/>
              <a:cs typeface="Tahoma" pitchFamily="34" charset="0"/>
            </a:endParaRPr>
          </a:p>
          <a:p>
            <a:r>
              <a:rPr lang="en-US" sz="1400" dirty="0">
                <a:latin typeface="Tahoma" pitchFamily="34" charset="0"/>
                <a:cs typeface="Tahoma" pitchFamily="34" charset="0"/>
              </a:rPr>
              <a:t>1,3 </a:t>
            </a:r>
            <a:r>
              <a:rPr lang="en-US" sz="1400" dirty="0" err="1">
                <a:latin typeface="Tahoma" pitchFamily="34" charset="0"/>
                <a:cs typeface="Tahoma" pitchFamily="34" charset="0"/>
              </a:rPr>
              <a:t>propanediol</a:t>
            </a:r>
            <a:r>
              <a:rPr lang="en-US" sz="1400" dirty="0">
                <a:latin typeface="Tahoma" pitchFamily="34" charset="0"/>
                <a:cs typeface="Tahoma" pitchFamily="34" charset="0"/>
              </a:rPr>
              <a:t> </a:t>
            </a:r>
          </a:p>
          <a:p>
            <a:r>
              <a:rPr lang="en-US" sz="1400" dirty="0" smtClean="0">
                <a:latin typeface="Tahoma" pitchFamily="34" charset="0"/>
                <a:cs typeface="Tahoma" pitchFamily="34" charset="0"/>
              </a:rPr>
              <a:t>2002</a:t>
            </a:r>
            <a:endParaRPr lang="en-US" sz="1400" dirty="0">
              <a:latin typeface="Tahoma" pitchFamily="34" charset="0"/>
              <a:cs typeface="Tahoma" pitchFamily="34" charset="0"/>
            </a:endParaRPr>
          </a:p>
        </p:txBody>
      </p:sp>
      <p:sp>
        <p:nvSpPr>
          <p:cNvPr id="44" name="TextBox 1"/>
          <p:cNvSpPr txBox="1"/>
          <p:nvPr/>
        </p:nvSpPr>
        <p:spPr>
          <a:xfrm>
            <a:off x="2184292" y="2551372"/>
            <a:ext cx="1294735" cy="86966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err="1" smtClean="0">
                <a:latin typeface="Tahoma" pitchFamily="34" charset="0"/>
                <a:cs typeface="Tahoma" pitchFamily="34" charset="0"/>
              </a:rPr>
              <a:t>Amyris</a:t>
            </a:r>
            <a:endParaRPr lang="en-US" sz="1400" dirty="0" smtClean="0">
              <a:latin typeface="Tahoma" pitchFamily="34" charset="0"/>
              <a:cs typeface="Tahoma" pitchFamily="34" charset="0"/>
            </a:endParaRPr>
          </a:p>
          <a:p>
            <a:r>
              <a:rPr lang="en-US" sz="1400" dirty="0" err="1" smtClean="0">
                <a:latin typeface="Tahoma" pitchFamily="34" charset="0"/>
                <a:cs typeface="Tahoma" pitchFamily="34" charset="0"/>
              </a:rPr>
              <a:t>Artemisinin</a:t>
            </a:r>
            <a:endParaRPr lang="en-US" sz="1400" dirty="0" smtClean="0">
              <a:latin typeface="Tahoma" pitchFamily="34" charset="0"/>
              <a:cs typeface="Tahoma" pitchFamily="34" charset="0"/>
            </a:endParaRPr>
          </a:p>
          <a:p>
            <a:r>
              <a:rPr lang="en-US" sz="1400" dirty="0" smtClean="0">
                <a:latin typeface="Tahoma" pitchFamily="34" charset="0"/>
                <a:cs typeface="Tahoma" pitchFamily="34" charset="0"/>
              </a:rPr>
              <a:t>2009</a:t>
            </a:r>
            <a:endParaRPr lang="en-US" sz="1400" dirty="0">
              <a:latin typeface="Tahoma" pitchFamily="34" charset="0"/>
              <a:cs typeface="Tahoma" pitchFamily="34" charset="0"/>
            </a:endParaRPr>
          </a:p>
        </p:txBody>
      </p:sp>
    </p:spTree>
    <p:extLst>
      <p:ext uri="{BB962C8B-B14F-4D97-AF65-F5344CB8AC3E}">
        <p14:creationId xmlns:p14="http://schemas.microsoft.com/office/powerpoint/2010/main" xmlns="" val="11207485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088D52D4-9756-4E4B-B554-4851BC8308C2}" type="slidenum">
              <a:rPr lang="en-US" smtClean="0"/>
              <a:pPr>
                <a:defRPr/>
              </a:pPr>
              <a:t>4</a:t>
            </a:fld>
            <a:endParaRPr lang="en-US"/>
          </a:p>
        </p:txBody>
      </p:sp>
      <p:sp>
        <p:nvSpPr>
          <p:cNvPr id="5" name="Title 4"/>
          <p:cNvSpPr>
            <a:spLocks noGrp="1"/>
          </p:cNvSpPr>
          <p:nvPr>
            <p:ph type="ctrTitle"/>
          </p:nvPr>
        </p:nvSpPr>
        <p:spPr>
          <a:xfrm>
            <a:off x="344557" y="2461591"/>
            <a:ext cx="8401878" cy="914400"/>
          </a:xfrm>
        </p:spPr>
        <p:txBody>
          <a:bodyPr/>
          <a:lstStyle/>
          <a:p>
            <a:r>
              <a:rPr lang="en-US" dirty="0" smtClean="0"/>
              <a:t>“There was a gap between the sorts of systems we could visualize and what we could actually get into hardware in a timely way.”</a:t>
            </a:r>
            <a:br>
              <a:rPr lang="en-US" dirty="0" smtClean="0"/>
            </a:br>
            <a:endParaRPr lang="en-US" dirty="0"/>
          </a:p>
        </p:txBody>
      </p:sp>
      <p:sp>
        <p:nvSpPr>
          <p:cNvPr id="6" name="Rectangle 5"/>
          <p:cNvSpPr/>
          <p:nvPr/>
        </p:nvSpPr>
        <p:spPr>
          <a:xfrm>
            <a:off x="3255580" y="3297342"/>
            <a:ext cx="2639825" cy="400110"/>
          </a:xfrm>
          <a:prstGeom prst="rect">
            <a:avLst/>
          </a:prstGeom>
        </p:spPr>
        <p:txBody>
          <a:bodyPr wrap="none">
            <a:spAutoFit/>
          </a:bodyPr>
          <a:lstStyle/>
          <a:p>
            <a:pPr algn="ctr"/>
            <a:r>
              <a:rPr lang="en-US" sz="2000" dirty="0" smtClean="0"/>
              <a:t>Lynn Conway on VLSI</a:t>
            </a:r>
            <a:endParaRPr lang="en-US" sz="2000" dirty="0"/>
          </a:p>
        </p:txBody>
      </p:sp>
      <p:sp>
        <p:nvSpPr>
          <p:cNvPr id="7" name="Footer Placeholder 1"/>
          <p:cNvSpPr>
            <a:spLocks noGrp="1"/>
          </p:cNvSpPr>
          <p:nvPr>
            <p:ph type="ftr" sz="quarter" idx="10"/>
          </p:nvPr>
        </p:nvSpPr>
        <p:spPr>
          <a:xfrm>
            <a:off x="1333503" y="6554017"/>
            <a:ext cx="6477000" cy="298450"/>
          </a:xfrm>
        </p:spPr>
        <p:txBody>
          <a:bodyPr/>
          <a:lstStyle/>
          <a:p>
            <a:pPr>
              <a:defRPr/>
            </a:pPr>
            <a:r>
              <a:rPr lang="en-US" dirty="0"/>
              <a:t>Approved for Public Release, Distribution Unlimited</a:t>
            </a:r>
          </a:p>
        </p:txBody>
      </p:sp>
    </p:spTree>
    <p:extLst>
      <p:ext uri="{BB962C8B-B14F-4D97-AF65-F5344CB8AC3E}">
        <p14:creationId xmlns:p14="http://schemas.microsoft.com/office/powerpoint/2010/main" xmlns="" val="6170886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handlayout2.png"/>
          <p:cNvPicPr>
            <a:picLocks noChangeAspect="1"/>
          </p:cNvPicPr>
          <p:nvPr/>
        </p:nvPicPr>
        <p:blipFill>
          <a:blip r:embed="rId3" cstate="print">
            <a:lum contrast="30000"/>
          </a:blip>
          <a:stretch>
            <a:fillRect/>
          </a:stretch>
        </p:blipFill>
        <p:spPr>
          <a:xfrm>
            <a:off x="356835" y="896007"/>
            <a:ext cx="3645653" cy="2921684"/>
          </a:xfrm>
          <a:prstGeom prst="rect">
            <a:avLst/>
          </a:prstGeom>
        </p:spPr>
      </p:pic>
      <p:sp>
        <p:nvSpPr>
          <p:cNvPr id="2" name="Title 1"/>
          <p:cNvSpPr>
            <a:spLocks noGrp="1"/>
          </p:cNvSpPr>
          <p:nvPr>
            <p:ph type="title"/>
          </p:nvPr>
        </p:nvSpPr>
        <p:spPr/>
        <p:txBody>
          <a:bodyPr/>
          <a:lstStyle/>
          <a:p>
            <a:pPr lvl="0">
              <a:defRPr/>
            </a:pPr>
            <a:r>
              <a:rPr lang="en-US" dirty="0" smtClean="0"/>
              <a:t>Comparison: integrated circuit design and </a:t>
            </a:r>
            <a:r>
              <a:rPr lang="en-US" dirty="0" err="1" smtClean="0"/>
              <a:t>fab</a:t>
            </a:r>
            <a:endParaRPr lang="en-US" dirty="0"/>
          </a:p>
        </p:txBody>
      </p:sp>
      <p:pic>
        <p:nvPicPr>
          <p:cNvPr id="8" name="Picture 2"/>
          <p:cNvPicPr>
            <a:picLocks noGrp="1" noChangeAspect="1" noChangeArrowheads="1"/>
          </p:cNvPicPr>
          <p:nvPr>
            <p:ph sz="half" idx="1"/>
          </p:nvPr>
        </p:nvPicPr>
        <p:blipFill>
          <a:blip r:embed="rId4" cstate="print"/>
          <a:srcRect/>
          <a:stretch>
            <a:fillRect/>
          </a:stretch>
        </p:blipFill>
        <p:spPr bwMode="auto">
          <a:xfrm rot="16200000">
            <a:off x="749639" y="3006267"/>
            <a:ext cx="3092025" cy="4130848"/>
          </a:xfrm>
          <a:prstGeom prst="rect">
            <a:avLst/>
          </a:prstGeom>
          <a:noFill/>
          <a:ln w="9525">
            <a:noFill/>
            <a:miter lim="800000"/>
            <a:headEnd/>
            <a:tailEnd/>
          </a:ln>
          <a:effectLst/>
        </p:spPr>
      </p:pic>
      <p:sp>
        <p:nvSpPr>
          <p:cNvPr id="10" name="TextBox 9"/>
          <p:cNvSpPr txBox="1"/>
          <p:nvPr/>
        </p:nvSpPr>
        <p:spPr>
          <a:xfrm>
            <a:off x="125948" y="3591719"/>
            <a:ext cx="1365054" cy="646331"/>
          </a:xfrm>
          <a:prstGeom prst="rect">
            <a:avLst/>
          </a:prstGeom>
          <a:solidFill>
            <a:srgbClr val="FFFFFF">
              <a:alpha val="54902"/>
            </a:srgbClr>
          </a:solidFill>
        </p:spPr>
        <p:txBody>
          <a:bodyPr wrap="none" rtlCol="0">
            <a:spAutoFit/>
          </a:bodyPr>
          <a:lstStyle/>
          <a:p>
            <a:r>
              <a:rPr lang="en-US" dirty="0" smtClean="0"/>
              <a:t>Intel 4004</a:t>
            </a:r>
          </a:p>
          <a:p>
            <a:r>
              <a:rPr lang="en-US" dirty="0" smtClean="0"/>
              <a:t>Year - 1971</a:t>
            </a:r>
            <a:endParaRPr lang="en-US" dirty="0"/>
          </a:p>
        </p:txBody>
      </p:sp>
      <p:sp>
        <p:nvSpPr>
          <p:cNvPr id="15" name="Slide Number Placeholder 2"/>
          <p:cNvSpPr>
            <a:spLocks noGrp="1"/>
          </p:cNvSpPr>
          <p:nvPr>
            <p:ph type="sldNum" sz="quarter" idx="11"/>
          </p:nvPr>
        </p:nvSpPr>
        <p:spPr>
          <a:xfrm>
            <a:off x="8102430" y="6553200"/>
            <a:ext cx="762000" cy="292102"/>
          </a:xfrm>
        </p:spPr>
        <p:txBody>
          <a:bodyPr/>
          <a:lstStyle/>
          <a:p>
            <a:pPr>
              <a:defRPr/>
            </a:pPr>
            <a:fld id="{231CC523-8BC6-4921-807A-66BD262F34AB}" type="slidenum">
              <a:rPr lang="en-US" smtClean="0"/>
              <a:pPr>
                <a:defRPr/>
              </a:pPr>
              <a:t>5</a:t>
            </a:fld>
            <a:endParaRPr lang="en-US" dirty="0"/>
          </a:p>
        </p:txBody>
      </p:sp>
      <p:pic>
        <p:nvPicPr>
          <p:cNvPr id="16" name="Picture 2"/>
          <p:cNvPicPr>
            <a:picLocks noChangeAspect="1" noChangeArrowheads="1"/>
          </p:cNvPicPr>
          <p:nvPr/>
        </p:nvPicPr>
        <p:blipFill>
          <a:blip r:embed="rId5" cstate="print"/>
          <a:srcRect/>
          <a:stretch>
            <a:fillRect/>
          </a:stretch>
        </p:blipFill>
        <p:spPr bwMode="auto">
          <a:xfrm>
            <a:off x="5012886" y="911975"/>
            <a:ext cx="3613597" cy="2343955"/>
          </a:xfrm>
          <a:prstGeom prst="rect">
            <a:avLst/>
          </a:prstGeom>
          <a:noFill/>
          <a:ln w="9525">
            <a:noFill/>
            <a:miter lim="800000"/>
            <a:headEnd/>
            <a:tailEnd/>
          </a:ln>
        </p:spPr>
      </p:pic>
      <p:pic>
        <p:nvPicPr>
          <p:cNvPr id="19" name="Picture 18"/>
          <p:cNvPicPr>
            <a:picLocks noChangeAspect="1"/>
          </p:cNvPicPr>
          <p:nvPr/>
        </p:nvPicPr>
        <p:blipFill>
          <a:blip r:embed="rId6" cstate="print"/>
          <a:stretch>
            <a:fillRect/>
          </a:stretch>
        </p:blipFill>
        <p:spPr>
          <a:xfrm>
            <a:off x="4783484" y="3380153"/>
            <a:ext cx="4182052" cy="964480"/>
          </a:xfrm>
          <a:prstGeom prst="rect">
            <a:avLst/>
          </a:prstGeom>
        </p:spPr>
      </p:pic>
      <p:pic>
        <p:nvPicPr>
          <p:cNvPr id="4098" name="Picture 2"/>
          <p:cNvPicPr>
            <a:picLocks noChangeAspect="1" noChangeArrowheads="1"/>
          </p:cNvPicPr>
          <p:nvPr/>
        </p:nvPicPr>
        <p:blipFill>
          <a:blip r:embed="rId7" cstate="print"/>
          <a:srcRect r="50272" b="75786"/>
          <a:stretch>
            <a:fillRect/>
          </a:stretch>
        </p:blipFill>
        <p:spPr bwMode="auto">
          <a:xfrm>
            <a:off x="4860066" y="4736478"/>
            <a:ext cx="2514600" cy="1752996"/>
          </a:xfrm>
          <a:prstGeom prst="rect">
            <a:avLst/>
          </a:prstGeom>
          <a:noFill/>
          <a:ln w="9525">
            <a:noFill/>
            <a:miter lim="800000"/>
            <a:headEnd/>
            <a:tailEnd/>
          </a:ln>
        </p:spPr>
      </p:pic>
      <p:sp>
        <p:nvSpPr>
          <p:cNvPr id="17" name="Rectangle 16"/>
          <p:cNvSpPr/>
          <p:nvPr/>
        </p:nvSpPr>
        <p:spPr>
          <a:xfrm>
            <a:off x="7283909" y="5392926"/>
            <a:ext cx="2049967" cy="646331"/>
          </a:xfrm>
          <a:prstGeom prst="rect">
            <a:avLst/>
          </a:prstGeom>
        </p:spPr>
        <p:txBody>
          <a:bodyPr wrap="square">
            <a:spAutoFit/>
          </a:bodyPr>
          <a:lstStyle/>
          <a:p>
            <a:r>
              <a:rPr lang="en-US" dirty="0" smtClean="0"/>
              <a:t>dual-feedback oscillator </a:t>
            </a:r>
            <a:endParaRPr lang="en-US" dirty="0"/>
          </a:p>
        </p:txBody>
      </p:sp>
      <p:cxnSp>
        <p:nvCxnSpPr>
          <p:cNvPr id="32" name="Straight Connector 31"/>
          <p:cNvCxnSpPr/>
          <p:nvPr/>
        </p:nvCxnSpPr>
        <p:spPr>
          <a:xfrm>
            <a:off x="4489525" y="1066800"/>
            <a:ext cx="0" cy="5364480"/>
          </a:xfrm>
          <a:prstGeom prst="line">
            <a:avLst/>
          </a:prstGeom>
          <a:ln>
            <a:solidFill>
              <a:schemeClr val="tx1">
                <a:lumMod val="50000"/>
                <a:lumOff val="50000"/>
              </a:schemeClr>
            </a:solidFill>
          </a:ln>
          <a:effectLst>
            <a:outerShdw dist="2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5677579" y="4338400"/>
            <a:ext cx="3388043" cy="338554"/>
          </a:xfrm>
          <a:prstGeom prst="rect">
            <a:avLst/>
          </a:prstGeom>
          <a:noFill/>
        </p:spPr>
        <p:txBody>
          <a:bodyPr wrap="none" rtlCol="0">
            <a:spAutoFit/>
          </a:bodyPr>
          <a:lstStyle/>
          <a:p>
            <a:r>
              <a:rPr lang="en-US" sz="1600" baseline="0" dirty="0" err="1" smtClean="0">
                <a:latin typeface="Tahoma"/>
                <a:cs typeface="Tahoma"/>
              </a:rPr>
              <a:t>Artemisinic</a:t>
            </a:r>
            <a:r>
              <a:rPr lang="en-US" sz="1600" baseline="0" dirty="0" smtClean="0">
                <a:latin typeface="Tahoma"/>
                <a:cs typeface="Tahoma"/>
              </a:rPr>
              <a:t> acid production</a:t>
            </a:r>
            <a:r>
              <a:rPr lang="en-US" sz="1600" dirty="0" smtClean="0">
                <a:latin typeface="Tahoma"/>
                <a:cs typeface="Tahoma"/>
              </a:rPr>
              <a:t> in yeast</a:t>
            </a:r>
            <a:endParaRPr lang="en-US" sz="1600" baseline="0" dirty="0" smtClean="0">
              <a:latin typeface="Tahoma"/>
              <a:cs typeface="Tahoma"/>
            </a:endParaRPr>
          </a:p>
        </p:txBody>
      </p:sp>
      <p:sp>
        <p:nvSpPr>
          <p:cNvPr id="34" name="Rectangle 33"/>
          <p:cNvSpPr/>
          <p:nvPr/>
        </p:nvSpPr>
        <p:spPr>
          <a:xfrm>
            <a:off x="4663440" y="4833257"/>
            <a:ext cx="182880" cy="20900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ooter Placeholder 1"/>
          <p:cNvSpPr>
            <a:spLocks noGrp="1"/>
          </p:cNvSpPr>
          <p:nvPr>
            <p:ph type="ftr" sz="quarter" idx="10"/>
          </p:nvPr>
        </p:nvSpPr>
        <p:spPr>
          <a:xfrm>
            <a:off x="1333503" y="6554017"/>
            <a:ext cx="6477000" cy="298450"/>
          </a:xfrm>
        </p:spPr>
        <p:txBody>
          <a:bodyPr/>
          <a:lstStyle/>
          <a:p>
            <a:pPr algn="ctr">
              <a:defRPr/>
            </a:pPr>
            <a:r>
              <a:rPr lang="en-US" sz="1000" dirty="0"/>
              <a:t>Approved for Public Release, Distribution Unlimited</a:t>
            </a:r>
          </a:p>
        </p:txBody>
      </p:sp>
    </p:spTree>
    <p:extLst>
      <p:ext uri="{BB962C8B-B14F-4D97-AF65-F5344CB8AC3E}">
        <p14:creationId xmlns:p14="http://schemas.microsoft.com/office/powerpoint/2010/main" xmlns="" val="121268171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Comparison: integrated circuit design and </a:t>
            </a:r>
            <a:r>
              <a:rPr lang="en-US" dirty="0" err="1" smtClean="0"/>
              <a:t>fab</a:t>
            </a:r>
            <a:endParaRPr lang="en-US" dirty="0"/>
          </a:p>
        </p:txBody>
      </p:sp>
      <p:sp>
        <p:nvSpPr>
          <p:cNvPr id="5" name="Slide Number Placeholder 4"/>
          <p:cNvSpPr>
            <a:spLocks noGrp="1"/>
          </p:cNvSpPr>
          <p:nvPr>
            <p:ph type="sldNum" sz="quarter" idx="11"/>
          </p:nvPr>
        </p:nvSpPr>
        <p:spPr/>
        <p:txBody>
          <a:bodyPr/>
          <a:lstStyle/>
          <a:p>
            <a:pPr>
              <a:defRPr/>
            </a:pPr>
            <a:fld id="{CD277811-F2B4-4CF9-AA98-C1D9DC3BC58B}" type="slidenum">
              <a:rPr lang="en-US" smtClean="0"/>
              <a:pPr>
                <a:defRPr/>
              </a:pPr>
              <a:t>6</a:t>
            </a:fld>
            <a:endParaRPr lang="en-US"/>
          </a:p>
        </p:txBody>
      </p:sp>
      <p:sp>
        <p:nvSpPr>
          <p:cNvPr id="8" name="Rectangle 7"/>
          <p:cNvSpPr/>
          <p:nvPr/>
        </p:nvSpPr>
        <p:spPr>
          <a:xfrm>
            <a:off x="4662311" y="903111"/>
            <a:ext cx="4334933" cy="568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9" name="TextBox 8"/>
          <p:cNvSpPr txBox="1"/>
          <p:nvPr/>
        </p:nvSpPr>
        <p:spPr>
          <a:xfrm>
            <a:off x="4504330" y="1260068"/>
            <a:ext cx="4592924" cy="384721"/>
          </a:xfrm>
          <a:prstGeom prst="rect">
            <a:avLst/>
          </a:prstGeom>
          <a:noFill/>
        </p:spPr>
        <p:txBody>
          <a:bodyPr wrap="none" rtlCol="0">
            <a:spAutoFit/>
          </a:bodyPr>
          <a:lstStyle/>
          <a:p>
            <a:r>
              <a:rPr lang="en-US" sz="1900" b="1" dirty="0" smtClean="0"/>
              <a:t>Conway and Mead Design Principles</a:t>
            </a:r>
            <a:endParaRPr lang="en-US" sz="1900" b="1" dirty="0"/>
          </a:p>
        </p:txBody>
      </p:sp>
      <p:sp>
        <p:nvSpPr>
          <p:cNvPr id="10" name="Rectangle 9"/>
          <p:cNvSpPr/>
          <p:nvPr/>
        </p:nvSpPr>
        <p:spPr>
          <a:xfrm>
            <a:off x="4652683" y="2189349"/>
            <a:ext cx="4253268" cy="1785104"/>
          </a:xfrm>
          <a:prstGeom prst="rect">
            <a:avLst/>
          </a:prstGeom>
        </p:spPr>
        <p:txBody>
          <a:bodyPr wrap="square">
            <a:spAutoFit/>
          </a:bodyPr>
          <a:lstStyle/>
          <a:p>
            <a:pPr>
              <a:spcAft>
                <a:spcPts val="1200"/>
              </a:spcAft>
              <a:buFont typeface="Arial" pitchFamily="34" charset="0"/>
              <a:buChar char="•"/>
            </a:pPr>
            <a:r>
              <a:rPr lang="en-US" sz="2000" dirty="0" smtClean="0"/>
              <a:t> Simplification and Standardization</a:t>
            </a:r>
          </a:p>
          <a:p>
            <a:pPr>
              <a:spcAft>
                <a:spcPts val="1200"/>
              </a:spcAft>
              <a:buFont typeface="Arial" pitchFamily="34" charset="0"/>
              <a:buChar char="•"/>
            </a:pPr>
            <a:r>
              <a:rPr lang="en-US" sz="2000" dirty="0" smtClean="0"/>
              <a:t> Raise abstraction level of design </a:t>
            </a:r>
          </a:p>
          <a:p>
            <a:pPr>
              <a:spcAft>
                <a:spcPts val="1200"/>
              </a:spcAft>
              <a:buFont typeface="Arial" pitchFamily="34" charset="0"/>
              <a:buChar char="•"/>
            </a:pPr>
            <a:r>
              <a:rPr lang="en-US" sz="2000" dirty="0" smtClean="0"/>
              <a:t> Design Rules</a:t>
            </a:r>
          </a:p>
          <a:p>
            <a:pPr>
              <a:spcAft>
                <a:spcPts val="1200"/>
              </a:spcAft>
              <a:buFont typeface="Arial" pitchFamily="34" charset="0"/>
              <a:buChar char="•"/>
            </a:pPr>
            <a:r>
              <a:rPr lang="en-US" sz="2000" dirty="0" smtClean="0"/>
              <a:t> Design Tools</a:t>
            </a:r>
          </a:p>
        </p:txBody>
      </p:sp>
      <p:sp>
        <p:nvSpPr>
          <p:cNvPr id="11" name="Rectangle 10"/>
          <p:cNvSpPr/>
          <p:nvPr/>
        </p:nvSpPr>
        <p:spPr>
          <a:xfrm>
            <a:off x="4652681" y="4509969"/>
            <a:ext cx="4572000" cy="1631216"/>
          </a:xfrm>
          <a:prstGeom prst="rect">
            <a:avLst/>
          </a:prstGeom>
        </p:spPr>
        <p:txBody>
          <a:bodyPr>
            <a:spAutoFit/>
          </a:bodyPr>
          <a:lstStyle/>
          <a:p>
            <a:pPr marL="111125" indent="-111125">
              <a:spcAft>
                <a:spcPts val="1200"/>
              </a:spcAft>
              <a:buFont typeface="Arial" pitchFamily="34" charset="0"/>
              <a:buChar char="•"/>
            </a:pPr>
            <a:r>
              <a:rPr lang="en-US" sz="2000" dirty="0" smtClean="0"/>
              <a:t> Decoupling of Design and </a:t>
            </a:r>
            <a:r>
              <a:rPr lang="en-US" sz="2000" dirty="0" err="1" smtClean="0"/>
              <a:t>Fab</a:t>
            </a:r>
            <a:r>
              <a:rPr lang="en-US" sz="2000" dirty="0" smtClean="0"/>
              <a:t> </a:t>
            </a:r>
          </a:p>
          <a:p>
            <a:pPr marL="111125" indent="-111125">
              <a:spcAft>
                <a:spcPts val="1200"/>
              </a:spcAft>
              <a:buFont typeface="Arial" pitchFamily="34" charset="0"/>
              <a:buChar char="•"/>
            </a:pPr>
            <a:r>
              <a:rPr lang="en-US" sz="2000" dirty="0" smtClean="0"/>
              <a:t> Access to rapid prototyping services (common infrastructure)</a:t>
            </a:r>
          </a:p>
          <a:p>
            <a:pPr>
              <a:spcAft>
                <a:spcPts val="1200"/>
              </a:spcAft>
              <a:buFont typeface="Arial" pitchFamily="34" charset="0"/>
              <a:buChar char="•"/>
            </a:pPr>
            <a:r>
              <a:rPr lang="en-US" sz="2000" dirty="0" smtClean="0"/>
              <a:t> Enable open collaboration</a:t>
            </a:r>
            <a:endParaRPr lang="en-US" sz="2000" dirty="0"/>
          </a:p>
        </p:txBody>
      </p:sp>
      <p:cxnSp>
        <p:nvCxnSpPr>
          <p:cNvPr id="12" name="Straight Connector 11"/>
          <p:cNvCxnSpPr/>
          <p:nvPr/>
        </p:nvCxnSpPr>
        <p:spPr>
          <a:xfrm>
            <a:off x="4489525" y="1066800"/>
            <a:ext cx="0" cy="5364480"/>
          </a:xfrm>
          <a:prstGeom prst="line">
            <a:avLst/>
          </a:prstGeom>
          <a:ln>
            <a:solidFill>
              <a:schemeClr val="tx1">
                <a:lumMod val="50000"/>
                <a:lumOff val="50000"/>
              </a:schemeClr>
            </a:solidFill>
          </a:ln>
          <a:effectLst>
            <a:outerShdw dist="2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pic>
        <p:nvPicPr>
          <p:cNvPr id="13" name="Picture 12" descr="handlayout2.png"/>
          <p:cNvPicPr>
            <a:picLocks noChangeAspect="1"/>
          </p:cNvPicPr>
          <p:nvPr/>
        </p:nvPicPr>
        <p:blipFill>
          <a:blip r:embed="rId3" cstate="print">
            <a:lum contrast="30000"/>
          </a:blip>
          <a:stretch>
            <a:fillRect/>
          </a:stretch>
        </p:blipFill>
        <p:spPr>
          <a:xfrm>
            <a:off x="356835" y="896007"/>
            <a:ext cx="3645653" cy="2921684"/>
          </a:xfrm>
          <a:prstGeom prst="rect">
            <a:avLst/>
          </a:prstGeom>
        </p:spPr>
      </p:pic>
      <p:pic>
        <p:nvPicPr>
          <p:cNvPr id="14" name="Picture 2"/>
          <p:cNvPicPr>
            <a:picLocks noGrp="1" noChangeAspect="1" noChangeArrowheads="1"/>
          </p:cNvPicPr>
          <p:nvPr>
            <p:ph sz="half" idx="1"/>
          </p:nvPr>
        </p:nvPicPr>
        <p:blipFill>
          <a:blip r:embed="rId4" cstate="print"/>
          <a:srcRect/>
          <a:stretch>
            <a:fillRect/>
          </a:stretch>
        </p:blipFill>
        <p:spPr bwMode="auto">
          <a:xfrm rot="16200000">
            <a:off x="749639" y="3012903"/>
            <a:ext cx="3092025" cy="4130848"/>
          </a:xfrm>
          <a:prstGeom prst="rect">
            <a:avLst/>
          </a:prstGeom>
          <a:noFill/>
          <a:ln w="9525">
            <a:noFill/>
            <a:miter lim="800000"/>
            <a:headEnd/>
            <a:tailEnd/>
          </a:ln>
          <a:effectLst/>
        </p:spPr>
      </p:pic>
      <p:sp>
        <p:nvSpPr>
          <p:cNvPr id="15" name="TextBox 14"/>
          <p:cNvSpPr txBox="1"/>
          <p:nvPr/>
        </p:nvSpPr>
        <p:spPr>
          <a:xfrm>
            <a:off x="125948" y="3589809"/>
            <a:ext cx="1365054" cy="646331"/>
          </a:xfrm>
          <a:prstGeom prst="rect">
            <a:avLst/>
          </a:prstGeom>
          <a:solidFill>
            <a:srgbClr val="FFFFFF">
              <a:alpha val="54902"/>
            </a:srgbClr>
          </a:solidFill>
        </p:spPr>
        <p:txBody>
          <a:bodyPr wrap="none" rtlCol="0">
            <a:spAutoFit/>
          </a:bodyPr>
          <a:lstStyle/>
          <a:p>
            <a:r>
              <a:rPr lang="en-US" dirty="0" smtClean="0"/>
              <a:t>Intel 4004</a:t>
            </a:r>
          </a:p>
          <a:p>
            <a:r>
              <a:rPr lang="en-US" dirty="0" smtClean="0"/>
              <a:t>Year - 1971</a:t>
            </a:r>
            <a:endParaRPr lang="en-US" dirty="0"/>
          </a:p>
        </p:txBody>
      </p:sp>
      <p:sp>
        <p:nvSpPr>
          <p:cNvPr id="16" name="Rectangle 15"/>
          <p:cNvSpPr/>
          <p:nvPr/>
        </p:nvSpPr>
        <p:spPr>
          <a:xfrm>
            <a:off x="0" y="860612"/>
            <a:ext cx="4397188" cy="579568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5" cstate="print"/>
          <a:srcRect/>
          <a:stretch>
            <a:fillRect/>
          </a:stretch>
        </p:blipFill>
        <p:spPr bwMode="auto">
          <a:xfrm>
            <a:off x="1392070" y="4639233"/>
            <a:ext cx="2655494" cy="1842249"/>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1233007" y="924486"/>
            <a:ext cx="2873950" cy="2222126"/>
          </a:xfrm>
          <a:prstGeom prst="rect">
            <a:avLst/>
          </a:prstGeom>
          <a:noFill/>
          <a:ln w="9525">
            <a:noFill/>
            <a:miter lim="800000"/>
            <a:headEnd/>
            <a:tailEnd/>
          </a:ln>
        </p:spPr>
      </p:pic>
      <p:pic>
        <p:nvPicPr>
          <p:cNvPr id="1029" name="Picture 5"/>
          <p:cNvPicPr>
            <a:picLocks noChangeAspect="1" noChangeArrowheads="1"/>
          </p:cNvPicPr>
          <p:nvPr/>
        </p:nvPicPr>
        <p:blipFill>
          <a:blip r:embed="rId7" cstate="print"/>
          <a:srcRect/>
          <a:stretch>
            <a:fillRect/>
          </a:stretch>
        </p:blipFill>
        <p:spPr bwMode="auto">
          <a:xfrm>
            <a:off x="291352" y="2850777"/>
            <a:ext cx="3241302" cy="1944781"/>
          </a:xfrm>
          <a:prstGeom prst="rect">
            <a:avLst/>
          </a:prstGeom>
          <a:noFill/>
          <a:ln w="9525">
            <a:noFill/>
            <a:miter lim="800000"/>
            <a:headEnd/>
            <a:tailEnd/>
          </a:ln>
        </p:spPr>
      </p:pic>
      <p:sp>
        <p:nvSpPr>
          <p:cNvPr id="2" name="TextBox 1"/>
          <p:cNvSpPr txBox="1"/>
          <p:nvPr/>
        </p:nvSpPr>
        <p:spPr>
          <a:xfrm>
            <a:off x="4671321" y="1789239"/>
            <a:ext cx="1218090" cy="400110"/>
          </a:xfrm>
          <a:prstGeom prst="rect">
            <a:avLst/>
          </a:prstGeom>
          <a:noFill/>
        </p:spPr>
        <p:txBody>
          <a:bodyPr wrap="none" rtlCol="0">
            <a:spAutoFit/>
          </a:bodyPr>
          <a:lstStyle/>
          <a:p>
            <a:r>
              <a:rPr lang="en-US" sz="2000" baseline="0" dirty="0" smtClean="0">
                <a:solidFill>
                  <a:srgbClr val="C00000"/>
                </a:solidFill>
                <a:latin typeface="Tahoma"/>
                <a:cs typeface="Tahoma"/>
              </a:rPr>
              <a:t>Technical</a:t>
            </a:r>
          </a:p>
        </p:txBody>
      </p:sp>
      <p:sp>
        <p:nvSpPr>
          <p:cNvPr id="18" name="TextBox 17"/>
          <p:cNvSpPr txBox="1"/>
          <p:nvPr/>
        </p:nvSpPr>
        <p:spPr>
          <a:xfrm>
            <a:off x="4671321" y="4119410"/>
            <a:ext cx="1279966" cy="400110"/>
          </a:xfrm>
          <a:prstGeom prst="rect">
            <a:avLst/>
          </a:prstGeom>
          <a:noFill/>
        </p:spPr>
        <p:txBody>
          <a:bodyPr wrap="none" rtlCol="0">
            <a:spAutoFit/>
          </a:bodyPr>
          <a:lstStyle/>
          <a:p>
            <a:r>
              <a:rPr lang="en-US" sz="2000" baseline="0" dirty="0" smtClean="0">
                <a:solidFill>
                  <a:srgbClr val="C00000"/>
                </a:solidFill>
                <a:latin typeface="Tahoma"/>
                <a:cs typeface="Tahoma"/>
              </a:rPr>
              <a:t>Structural</a:t>
            </a:r>
          </a:p>
        </p:txBody>
      </p:sp>
      <p:sp>
        <p:nvSpPr>
          <p:cNvPr id="19" name="Slide Number Placeholder 2"/>
          <p:cNvSpPr txBox="1">
            <a:spLocks/>
          </p:cNvSpPr>
          <p:nvPr/>
        </p:nvSpPr>
        <p:spPr>
          <a:xfrm>
            <a:off x="8102430" y="6553200"/>
            <a:ext cx="762000" cy="292102"/>
          </a:xfrm>
          <a:prstGeom prst="rect">
            <a:avLst/>
          </a:prstGeom>
        </p:spPr>
        <p:txBody>
          <a:bodyPr vert="horz" wrap="square" lIns="91440" tIns="45720" rIns="91440" bIns="45720" numCol="1" anchor="ctr"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CC523-8BC6-4921-807A-66BD262F34AB}" type="slidenum">
              <a:rPr kumimoji="0" lang="en-US" sz="1200" b="0" i="0" u="none" strike="noStrike" kern="1200" cap="none" spc="0" normalizeH="0" baseline="0" noProof="0" smtClean="0">
                <a:ln>
                  <a:noFill/>
                </a:ln>
                <a:solidFill>
                  <a:srgbClr val="898989"/>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898989"/>
              </a:solidFill>
              <a:effectLst/>
              <a:uLnTx/>
              <a:uFillTx/>
              <a:latin typeface="+mn-lt"/>
              <a:ea typeface="+mn-ea"/>
              <a:cs typeface="+mn-cs"/>
            </a:endParaRPr>
          </a:p>
        </p:txBody>
      </p:sp>
      <p:sp>
        <p:nvSpPr>
          <p:cNvPr id="20" name="Footer Placeholder 1"/>
          <p:cNvSpPr>
            <a:spLocks noGrp="1"/>
          </p:cNvSpPr>
          <p:nvPr>
            <p:ph type="ftr" sz="quarter" idx="10"/>
          </p:nvPr>
        </p:nvSpPr>
        <p:spPr>
          <a:xfrm>
            <a:off x="1333503" y="6554017"/>
            <a:ext cx="6477000" cy="298450"/>
          </a:xfrm>
        </p:spPr>
        <p:txBody>
          <a:bodyPr/>
          <a:lstStyle/>
          <a:p>
            <a:pPr algn="ctr">
              <a:defRPr/>
            </a:pPr>
            <a:r>
              <a:rPr lang="en-US" sz="1000" dirty="0"/>
              <a:t>Approved for Public Release, Distribution Unlimited</a:t>
            </a:r>
          </a:p>
        </p:txBody>
      </p:sp>
    </p:spTree>
    <p:extLst>
      <p:ext uri="{BB962C8B-B14F-4D97-AF65-F5344CB8AC3E}">
        <p14:creationId xmlns:p14="http://schemas.microsoft.com/office/powerpoint/2010/main" xmlns="" val="25806056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6107986" y="2988164"/>
            <a:ext cx="2905819" cy="333910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lvl="1" indent="-115888">
              <a:spcAft>
                <a:spcPts val="800"/>
              </a:spcAft>
              <a:buFont typeface="Arial" pitchFamily="34" charset="0"/>
              <a:buChar char="•"/>
            </a:pPr>
            <a:endParaRPr lang="en-US" sz="1600" dirty="0">
              <a:solidFill>
                <a:srgbClr val="FF0000"/>
              </a:solidFill>
            </a:endParaRPr>
          </a:p>
        </p:txBody>
      </p:sp>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7</a:t>
            </a:fld>
            <a:endParaRPr lang="en-US"/>
          </a:p>
        </p:txBody>
      </p:sp>
      <p:sp>
        <p:nvSpPr>
          <p:cNvPr id="5" name="Title 4"/>
          <p:cNvSpPr>
            <a:spLocks noGrp="1"/>
          </p:cNvSpPr>
          <p:nvPr>
            <p:ph type="ctrTitle"/>
          </p:nvPr>
        </p:nvSpPr>
        <p:spPr>
          <a:xfrm>
            <a:off x="1547994" y="151418"/>
            <a:ext cx="7372886" cy="612648"/>
          </a:xfrm>
        </p:spPr>
        <p:txBody>
          <a:bodyPr>
            <a:normAutofit fontScale="90000"/>
          </a:bodyPr>
          <a:lstStyle/>
          <a:p>
            <a:r>
              <a:rPr lang="en-US" dirty="0" smtClean="0"/>
              <a:t>Building a new technology base to enable transformative applications</a:t>
            </a:r>
            <a:endParaRPr lang="en-US" dirty="0"/>
          </a:p>
        </p:txBody>
      </p:sp>
      <p:sp>
        <p:nvSpPr>
          <p:cNvPr id="6" name="Rounded Rectangle 5"/>
          <p:cNvSpPr/>
          <p:nvPr/>
        </p:nvSpPr>
        <p:spPr>
          <a:xfrm>
            <a:off x="202653" y="1014546"/>
            <a:ext cx="2681555" cy="333910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lvl="1" indent="-115888">
              <a:spcAft>
                <a:spcPts val="800"/>
              </a:spcAft>
              <a:buFont typeface="Arial" pitchFamily="34" charset="0"/>
              <a:buChar char="•"/>
            </a:pPr>
            <a:endParaRPr lang="en-US" sz="1600" dirty="0">
              <a:solidFill>
                <a:srgbClr val="FF0000"/>
              </a:solidFill>
            </a:endParaRPr>
          </a:p>
        </p:txBody>
      </p:sp>
      <p:sp>
        <p:nvSpPr>
          <p:cNvPr id="7" name="Rounded Rectangle 6"/>
          <p:cNvSpPr/>
          <p:nvPr/>
        </p:nvSpPr>
        <p:spPr>
          <a:xfrm>
            <a:off x="2980685" y="1860100"/>
            <a:ext cx="3032263" cy="338543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lvl="1" indent="-115888">
              <a:spcAft>
                <a:spcPts val="800"/>
              </a:spcAft>
              <a:buFont typeface="Arial" pitchFamily="34" charset="0"/>
              <a:buChar char="•"/>
            </a:pPr>
            <a:endParaRPr lang="en-US" sz="1600" dirty="0">
              <a:solidFill>
                <a:srgbClr val="FF0000"/>
              </a:solidFill>
            </a:endParaRPr>
          </a:p>
        </p:txBody>
      </p:sp>
      <p:sp>
        <p:nvSpPr>
          <p:cNvPr id="9" name="TextBox 8"/>
          <p:cNvSpPr txBox="1"/>
          <p:nvPr/>
        </p:nvSpPr>
        <p:spPr>
          <a:xfrm>
            <a:off x="325944" y="1051522"/>
            <a:ext cx="2422458" cy="323165"/>
          </a:xfrm>
          <a:prstGeom prst="rect">
            <a:avLst/>
          </a:prstGeom>
          <a:noFill/>
        </p:spPr>
        <p:txBody>
          <a:bodyPr wrap="none" rtlCol="0">
            <a:spAutoFit/>
          </a:bodyPr>
          <a:lstStyle/>
          <a:p>
            <a:r>
              <a:rPr lang="en-US" sz="1500" b="1" dirty="0" smtClean="0"/>
              <a:t>Living Foundries: ATCG</a:t>
            </a:r>
            <a:endParaRPr lang="en-US" sz="1500" b="1" dirty="0"/>
          </a:p>
        </p:txBody>
      </p:sp>
      <p:sp>
        <p:nvSpPr>
          <p:cNvPr id="10" name="TextBox 9"/>
          <p:cNvSpPr txBox="1"/>
          <p:nvPr/>
        </p:nvSpPr>
        <p:spPr>
          <a:xfrm>
            <a:off x="3887312" y="1906432"/>
            <a:ext cx="1202573" cy="338554"/>
          </a:xfrm>
          <a:prstGeom prst="rect">
            <a:avLst/>
          </a:prstGeom>
          <a:noFill/>
        </p:spPr>
        <p:txBody>
          <a:bodyPr wrap="none" rtlCol="0">
            <a:spAutoFit/>
          </a:bodyPr>
          <a:lstStyle/>
          <a:p>
            <a:r>
              <a:rPr lang="en-US" sz="1600" b="1" dirty="0" smtClean="0"/>
              <a:t>Foundries</a:t>
            </a:r>
            <a:endParaRPr lang="en-US" sz="1600" b="1" dirty="0"/>
          </a:p>
        </p:txBody>
      </p:sp>
      <p:sp>
        <p:nvSpPr>
          <p:cNvPr id="11" name="TextBox 10"/>
          <p:cNvSpPr txBox="1"/>
          <p:nvPr/>
        </p:nvSpPr>
        <p:spPr>
          <a:xfrm>
            <a:off x="6414629" y="3013583"/>
            <a:ext cx="2403222" cy="338554"/>
          </a:xfrm>
          <a:prstGeom prst="rect">
            <a:avLst/>
          </a:prstGeom>
          <a:noFill/>
        </p:spPr>
        <p:txBody>
          <a:bodyPr wrap="none" rtlCol="0">
            <a:spAutoFit/>
          </a:bodyPr>
          <a:lstStyle/>
          <a:p>
            <a:r>
              <a:rPr lang="en-US" sz="1600" b="1" dirty="0" smtClean="0"/>
              <a:t>Demo New Capability</a:t>
            </a:r>
            <a:endParaRPr lang="en-US" sz="1600" b="1" dirty="0"/>
          </a:p>
        </p:txBody>
      </p:sp>
      <p:sp>
        <p:nvSpPr>
          <p:cNvPr id="15" name="Rounded Rectangle 14"/>
          <p:cNvSpPr/>
          <p:nvPr/>
        </p:nvSpPr>
        <p:spPr>
          <a:xfrm>
            <a:off x="2915738" y="1725725"/>
            <a:ext cx="6188355" cy="4746998"/>
          </a:xfrm>
          <a:prstGeom prst="roundRect">
            <a:avLst>
              <a:gd name="adj" fmla="val 836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3" name="TextBox 12"/>
          <p:cNvSpPr txBox="1"/>
          <p:nvPr/>
        </p:nvSpPr>
        <p:spPr>
          <a:xfrm>
            <a:off x="116207" y="1348505"/>
            <a:ext cx="2821942" cy="523220"/>
          </a:xfrm>
          <a:prstGeom prst="rect">
            <a:avLst/>
          </a:prstGeom>
          <a:noFill/>
        </p:spPr>
        <p:txBody>
          <a:bodyPr wrap="square" rtlCol="0">
            <a:spAutoFit/>
          </a:bodyPr>
          <a:lstStyle/>
          <a:p>
            <a:pPr algn="ctr"/>
            <a:r>
              <a:rPr lang="en-US" sz="1400" i="1" dirty="0" smtClean="0"/>
              <a:t>New </a:t>
            </a:r>
            <a:r>
              <a:rPr lang="en-US" sz="1400" i="1" u="sng" dirty="0" smtClean="0"/>
              <a:t>tools </a:t>
            </a:r>
            <a:r>
              <a:rPr lang="en-US" sz="1400" i="1" dirty="0" smtClean="0"/>
              <a:t>to enable rapid engineering of biology</a:t>
            </a:r>
            <a:endParaRPr lang="en-US" sz="1400" i="1" dirty="0"/>
          </a:p>
        </p:txBody>
      </p:sp>
      <p:grpSp>
        <p:nvGrpSpPr>
          <p:cNvPr id="78" name="Group 77"/>
          <p:cNvGrpSpPr/>
          <p:nvPr/>
        </p:nvGrpSpPr>
        <p:grpSpPr>
          <a:xfrm>
            <a:off x="3191443" y="2936210"/>
            <a:ext cx="2697157" cy="1679430"/>
            <a:chOff x="3395838" y="2381843"/>
            <a:chExt cx="2503012" cy="1621348"/>
          </a:xfrm>
        </p:grpSpPr>
        <p:pic>
          <p:nvPicPr>
            <p:cNvPr id="74" name="Picture 2"/>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l="14365" t="53016" r="3125" b="3292"/>
            <a:stretch/>
          </p:blipFill>
          <p:spPr bwMode="auto">
            <a:xfrm>
              <a:off x="3395838" y="2381843"/>
              <a:ext cx="2503012" cy="1621348"/>
            </a:xfrm>
            <a:prstGeom prst="rect">
              <a:avLst/>
            </a:prstGeom>
            <a:noFill/>
            <a:ln w="9525">
              <a:noFill/>
              <a:miter lim="800000"/>
              <a:headEnd/>
              <a:tailEnd/>
            </a:ln>
          </p:spPr>
        </p:pic>
        <p:sp>
          <p:nvSpPr>
            <p:cNvPr id="75" name="Down Arrow 74"/>
            <p:cNvSpPr/>
            <p:nvPr/>
          </p:nvSpPr>
          <p:spPr>
            <a:xfrm rot="5400000">
              <a:off x="4559646" y="2355918"/>
              <a:ext cx="195942" cy="887577"/>
            </a:xfrm>
            <a:prstGeom prst="downArrow">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0" scaled="1"/>
              <a:tileRect/>
            </a:gradFill>
            <a:ln w="190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grpSp>
      <p:sp>
        <p:nvSpPr>
          <p:cNvPr id="76" name="TextBox 75"/>
          <p:cNvSpPr txBox="1"/>
          <p:nvPr/>
        </p:nvSpPr>
        <p:spPr>
          <a:xfrm>
            <a:off x="3088595" y="2197545"/>
            <a:ext cx="2800005" cy="738664"/>
          </a:xfrm>
          <a:prstGeom prst="rect">
            <a:avLst/>
          </a:prstGeom>
          <a:noFill/>
        </p:spPr>
        <p:txBody>
          <a:bodyPr wrap="square" rtlCol="0">
            <a:spAutoFit/>
          </a:bodyPr>
          <a:lstStyle/>
          <a:p>
            <a:pPr algn="ctr"/>
            <a:r>
              <a:rPr lang="en-US" sz="1400" i="1" dirty="0" smtClean="0"/>
              <a:t>Enable scale and rapid prototyping of genetic designs never before accessible</a:t>
            </a:r>
            <a:endParaRPr lang="en-US" sz="1400" i="1" dirty="0"/>
          </a:p>
        </p:txBody>
      </p:sp>
      <p:sp>
        <p:nvSpPr>
          <p:cNvPr id="77" name="TextBox 76"/>
          <p:cNvSpPr txBox="1"/>
          <p:nvPr/>
        </p:nvSpPr>
        <p:spPr>
          <a:xfrm>
            <a:off x="6316823" y="3366100"/>
            <a:ext cx="2437199" cy="846386"/>
          </a:xfrm>
          <a:prstGeom prst="rect">
            <a:avLst/>
          </a:prstGeom>
          <a:noFill/>
        </p:spPr>
        <p:txBody>
          <a:bodyPr wrap="square" rtlCol="0">
            <a:spAutoFit/>
          </a:bodyPr>
          <a:lstStyle/>
          <a:p>
            <a:pPr algn="ctr">
              <a:spcAft>
                <a:spcPts val="600"/>
              </a:spcAft>
            </a:pPr>
            <a:r>
              <a:rPr lang="en-US" sz="1600" b="1" dirty="0" smtClean="0"/>
              <a:t>1000 Molecules </a:t>
            </a:r>
          </a:p>
          <a:p>
            <a:pPr algn="ctr"/>
            <a:r>
              <a:rPr lang="en-US" sz="1400" i="1" dirty="0"/>
              <a:t>1</a:t>
            </a:r>
            <a:r>
              <a:rPr lang="en-US" sz="1400" i="1" dirty="0" smtClean="0"/>
              <a:t>000 new chemical building blocks for new materials</a:t>
            </a:r>
            <a:endParaRPr lang="en-US" sz="1400" i="1" dirty="0"/>
          </a:p>
        </p:txBody>
      </p:sp>
      <p:sp>
        <p:nvSpPr>
          <p:cNvPr id="80" name="TextBox 79"/>
          <p:cNvSpPr txBox="1"/>
          <p:nvPr/>
        </p:nvSpPr>
        <p:spPr>
          <a:xfrm>
            <a:off x="161557" y="3850512"/>
            <a:ext cx="2706358" cy="523220"/>
          </a:xfrm>
          <a:prstGeom prst="rect">
            <a:avLst/>
          </a:prstGeom>
          <a:noFill/>
        </p:spPr>
        <p:txBody>
          <a:bodyPr wrap="square" rtlCol="0">
            <a:spAutoFit/>
          </a:bodyPr>
          <a:lstStyle/>
          <a:p>
            <a:pPr algn="ctr"/>
            <a:r>
              <a:rPr lang="en-US" sz="1400" b="1" dirty="0" smtClean="0"/>
              <a:t>100x faster DBT cycle for engineering biology</a:t>
            </a:r>
            <a:endParaRPr lang="en-US" sz="1400" b="1" dirty="0"/>
          </a:p>
        </p:txBody>
      </p:sp>
      <p:sp>
        <p:nvSpPr>
          <p:cNvPr id="81" name="TextBox 80"/>
          <p:cNvSpPr txBox="1"/>
          <p:nvPr/>
        </p:nvSpPr>
        <p:spPr>
          <a:xfrm>
            <a:off x="6149082" y="5672805"/>
            <a:ext cx="2846229" cy="523220"/>
          </a:xfrm>
          <a:prstGeom prst="rect">
            <a:avLst/>
          </a:prstGeom>
          <a:noFill/>
        </p:spPr>
        <p:txBody>
          <a:bodyPr wrap="square" rtlCol="0">
            <a:spAutoFit/>
          </a:bodyPr>
          <a:lstStyle/>
          <a:p>
            <a:pPr algn="ctr"/>
            <a:r>
              <a:rPr lang="en-US" sz="1400" b="1" dirty="0"/>
              <a:t>F</a:t>
            </a:r>
            <a:r>
              <a:rPr lang="en-US" sz="1400" b="1" dirty="0" smtClean="0"/>
              <a:t>undamental shift in chemical/materials industry</a:t>
            </a:r>
            <a:endParaRPr lang="en-US" sz="1400" b="1" dirty="0"/>
          </a:p>
        </p:txBody>
      </p:sp>
      <p:pic>
        <p:nvPicPr>
          <p:cNvPr id="85" name="Picture 8" descr="https://encrypted-tbn1.gstatic.com/images?q=tbn:ANd9GcQP86Ce4t06eAlloqciegRNI4cOLPwmj8KgjHwnOy8p5gEERPjg"/>
          <p:cNvPicPr>
            <a:picLocks noChangeAspect="1" noChangeArrowheads="1"/>
          </p:cNvPicPr>
          <p:nvPr/>
        </p:nvPicPr>
        <p:blipFill rotWithShape="1">
          <a:blip r:embed="rId4" cstate="email">
            <a:extLst>
              <a:ext uri="{28A0092B-C50C-407E-A947-70E740481C1C}">
                <a14:useLocalDpi xmlns:a14="http://schemas.microsoft.com/office/drawing/2010/main" xmlns=""/>
              </a:ext>
            </a:extLst>
          </a:blip>
          <a:srcRect/>
          <a:stretch/>
        </p:blipFill>
        <p:spPr bwMode="auto">
          <a:xfrm>
            <a:off x="6494053" y="4321121"/>
            <a:ext cx="1143000" cy="269135"/>
          </a:xfrm>
          <a:prstGeom prst="rect">
            <a:avLst/>
          </a:prstGeom>
          <a:noFill/>
          <a:extLst>
            <a:ext uri="{909E8E84-426E-40DD-AFC4-6F175D3DCCD1}">
              <a14:hiddenFill xmlns:a14="http://schemas.microsoft.com/office/drawing/2010/main" xmlns="">
                <a:solidFill>
                  <a:srgbClr val="FFFFFF"/>
                </a:solidFill>
              </a14:hiddenFill>
            </a:ext>
          </a:extLst>
        </p:spPr>
      </p:pic>
      <p:pic>
        <p:nvPicPr>
          <p:cNvPr id="86" name="Picture 10" descr="File:Polylactides Formulae V.1.svg"/>
          <p:cNvPicPr>
            <a:picLocks noChangeAspect="1" noChangeArrowheads="1"/>
          </p:cNvPicPr>
          <p:nvPr/>
        </p:nvPicPr>
        <p:blipFill rotWithShape="1">
          <a:blip r:embed="rId5" cstate="email">
            <a:extLst>
              <a:ext uri="{28A0092B-C50C-407E-A947-70E740481C1C}">
                <a14:useLocalDpi xmlns:a14="http://schemas.microsoft.com/office/drawing/2010/main" xmlns=""/>
              </a:ext>
            </a:extLst>
          </a:blip>
          <a:srcRect/>
          <a:stretch/>
        </p:blipFill>
        <p:spPr bwMode="auto">
          <a:xfrm>
            <a:off x="6480712" y="4960166"/>
            <a:ext cx="900991" cy="337401"/>
          </a:xfrm>
          <a:prstGeom prst="rect">
            <a:avLst/>
          </a:prstGeom>
          <a:noFill/>
          <a:extLst>
            <a:ext uri="{909E8E84-426E-40DD-AFC4-6F175D3DCCD1}">
              <a14:hiddenFill xmlns:a14="http://schemas.microsoft.com/office/drawing/2010/main" xmlns="">
                <a:solidFill>
                  <a:srgbClr val="FFFFFF"/>
                </a:solidFill>
              </a14:hiddenFill>
            </a:ext>
          </a:extLst>
        </p:spPr>
      </p:pic>
      <p:pic>
        <p:nvPicPr>
          <p:cNvPr id="87" name="Picture 14" descr="File:Apomorphine.png"/>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7468476" y="4816067"/>
            <a:ext cx="576092" cy="509816"/>
          </a:xfrm>
          <a:prstGeom prst="rect">
            <a:avLst/>
          </a:prstGeom>
          <a:noFill/>
          <a:extLst>
            <a:ext uri="{909E8E84-426E-40DD-AFC4-6F175D3DCCD1}">
              <a14:hiddenFill xmlns:a14="http://schemas.microsoft.com/office/drawing/2010/main" xmlns="">
                <a:solidFill>
                  <a:srgbClr val="FFFFFF"/>
                </a:solidFill>
              </a14:hiddenFill>
            </a:ext>
          </a:extLst>
        </p:spPr>
      </p:pic>
      <p:pic>
        <p:nvPicPr>
          <p:cNvPr id="89" name="Picture 88" descr="Pentacycloanammoxic acid"/>
          <p:cNvPicPr>
            <a:picLocks noChangeAspect="1" noChangeArrowheads="1"/>
          </p:cNvPicPr>
          <p:nvPr/>
        </p:nvPicPr>
        <p:blipFill>
          <a:blip r:embed="rId7">
            <a:extLst>
              <a:ext uri="{28A0092B-C50C-407E-A947-70E740481C1C}">
                <a14:useLocalDpi xmlns:a14="http://schemas.microsoft.com/office/drawing/2010/main" xmlns=""/>
              </a:ext>
            </a:extLst>
          </a:blip>
          <a:srcRect/>
          <a:stretch>
            <a:fillRect/>
          </a:stretch>
        </p:blipFill>
        <p:spPr bwMode="auto">
          <a:xfrm>
            <a:off x="6926161" y="4605178"/>
            <a:ext cx="1254687" cy="188204"/>
          </a:xfrm>
          <a:prstGeom prst="rect">
            <a:avLst/>
          </a:prstGeom>
          <a:noFill/>
          <a:extLst>
            <a:ext uri="{909E8E84-426E-40DD-AFC4-6F175D3DCCD1}">
              <a14:hiddenFill xmlns:a14="http://schemas.microsoft.com/office/drawing/2010/main" xmlns="">
                <a:solidFill>
                  <a:srgbClr val="FFFFFF"/>
                </a:solidFill>
              </a14:hiddenFill>
            </a:ext>
          </a:extLst>
        </p:spPr>
      </p:pic>
      <p:sp>
        <p:nvSpPr>
          <p:cNvPr id="84" name="TextBox 83"/>
          <p:cNvSpPr txBox="1"/>
          <p:nvPr/>
        </p:nvSpPr>
        <p:spPr>
          <a:xfrm>
            <a:off x="8044568" y="4783868"/>
            <a:ext cx="734496" cy="400110"/>
          </a:xfrm>
          <a:prstGeom prst="rect">
            <a:avLst/>
          </a:prstGeom>
          <a:noFill/>
        </p:spPr>
        <p:txBody>
          <a:bodyPr wrap="none" rtlCol="0">
            <a:spAutoFit/>
          </a:bodyPr>
          <a:lstStyle/>
          <a:p>
            <a:r>
              <a:rPr lang="en-US" sz="2000" b="1" dirty="0" smtClean="0">
                <a:latin typeface="Bauhaus 93" pitchFamily="82" charset="0"/>
              </a:rPr>
              <a:t>. . .  </a:t>
            </a:r>
            <a:endParaRPr lang="en-US" sz="2000" b="1" dirty="0">
              <a:latin typeface="Bauhaus 93" pitchFamily="82" charset="0"/>
            </a:endParaRPr>
          </a:p>
        </p:txBody>
      </p:sp>
      <p:pic>
        <p:nvPicPr>
          <p:cNvPr id="27" name="Picture 26"/>
          <p:cNvPicPr>
            <a:picLocks noChangeAspect="1"/>
          </p:cNvPicPr>
          <p:nvPr/>
        </p:nvPicPr>
        <p:blipFill rotWithShape="1">
          <a:blip r:embed="rId8" cstate="print">
            <a:extLst>
              <a:ext uri="{28A0092B-C50C-407E-A947-70E740481C1C}">
                <a14:useLocalDpi xmlns:a14="http://schemas.microsoft.com/office/drawing/2010/main" xmlns="" val="0"/>
              </a:ext>
            </a:extLst>
          </a:blip>
          <a:srcRect l="5800" t="26186" r="24296"/>
          <a:stretch/>
        </p:blipFill>
        <p:spPr>
          <a:xfrm>
            <a:off x="276666" y="1904930"/>
            <a:ext cx="2517235" cy="1943115"/>
          </a:xfrm>
          <a:prstGeom prst="rect">
            <a:avLst/>
          </a:prstGeom>
        </p:spPr>
      </p:pic>
      <p:sp>
        <p:nvSpPr>
          <p:cNvPr id="29" name="TextBox 28"/>
          <p:cNvSpPr txBox="1"/>
          <p:nvPr/>
        </p:nvSpPr>
        <p:spPr>
          <a:xfrm>
            <a:off x="3166652" y="4799244"/>
            <a:ext cx="2681556" cy="307777"/>
          </a:xfrm>
          <a:prstGeom prst="rect">
            <a:avLst/>
          </a:prstGeom>
          <a:noFill/>
        </p:spPr>
        <p:txBody>
          <a:bodyPr wrap="square" rtlCol="0">
            <a:spAutoFit/>
          </a:bodyPr>
          <a:lstStyle/>
          <a:p>
            <a:pPr algn="ctr"/>
            <a:r>
              <a:rPr lang="en-US" sz="1400" b="1" dirty="0" smtClean="0"/>
              <a:t>Enable Impossible Projects</a:t>
            </a:r>
            <a:endParaRPr lang="en-US" sz="1400" b="1" dirty="0"/>
          </a:p>
        </p:txBody>
      </p:sp>
      <p:sp>
        <p:nvSpPr>
          <p:cNvPr id="12" name="Right Arrow 11"/>
          <p:cNvSpPr/>
          <p:nvPr/>
        </p:nvSpPr>
        <p:spPr>
          <a:xfrm>
            <a:off x="2595083" y="2034297"/>
            <a:ext cx="728171" cy="37333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7" name="TextBox 16"/>
          <p:cNvSpPr txBox="1"/>
          <p:nvPr/>
        </p:nvSpPr>
        <p:spPr>
          <a:xfrm>
            <a:off x="4242249" y="1265313"/>
            <a:ext cx="3556871" cy="369332"/>
          </a:xfrm>
          <a:prstGeom prst="rect">
            <a:avLst/>
          </a:prstGeom>
          <a:noFill/>
        </p:spPr>
        <p:txBody>
          <a:bodyPr wrap="none" rtlCol="0">
            <a:spAutoFit/>
          </a:bodyPr>
          <a:lstStyle/>
          <a:p>
            <a:r>
              <a:rPr lang="en-US" dirty="0" smtClean="0">
                <a:solidFill>
                  <a:srgbClr val="FF0000"/>
                </a:solidFill>
              </a:rPr>
              <a:t>Living Foundries: 1000 Molecules</a:t>
            </a:r>
            <a:endParaRPr lang="en-US" dirty="0">
              <a:solidFill>
                <a:srgbClr val="FF0000"/>
              </a:solidFill>
            </a:endParaRPr>
          </a:p>
        </p:txBody>
      </p:sp>
      <p:grpSp>
        <p:nvGrpSpPr>
          <p:cNvPr id="18" name="Group 17"/>
          <p:cNvGrpSpPr/>
          <p:nvPr/>
        </p:nvGrpSpPr>
        <p:grpSpPr>
          <a:xfrm>
            <a:off x="277084" y="5225694"/>
            <a:ext cx="5326281" cy="1409729"/>
            <a:chOff x="160121" y="5140630"/>
            <a:chExt cx="5326281" cy="1409729"/>
          </a:xfrm>
        </p:grpSpPr>
        <p:sp>
          <p:nvSpPr>
            <p:cNvPr id="8" name="Rectangle 7"/>
            <p:cNvSpPr/>
            <p:nvPr/>
          </p:nvSpPr>
          <p:spPr>
            <a:xfrm>
              <a:off x="190499" y="5735613"/>
              <a:ext cx="65" cy="276999"/>
            </a:xfrm>
            <a:prstGeom prst="rect">
              <a:avLst/>
            </a:prstGeom>
            <a:solidFill>
              <a:srgbClr val="FFFFFF">
                <a:alpha val="78039"/>
              </a:srgbClr>
            </a:solidFill>
          </p:spPr>
          <p:txBody>
            <a:bodyPr wrap="none" lIns="0" tIns="0" rIns="0" bIns="0" rtlCol="0">
              <a:spAutoFit/>
            </a:bodyPr>
            <a:lstStyle/>
            <a:p>
              <a:endParaRPr lang="en-US" dirty="0">
                <a:solidFill>
                  <a:srgbClr val="FF0000"/>
                </a:solidFill>
              </a:endParaRPr>
            </a:p>
          </p:txBody>
        </p:sp>
        <p:sp>
          <p:nvSpPr>
            <p:cNvPr id="14" name="Rectangle 13"/>
            <p:cNvSpPr/>
            <p:nvPr/>
          </p:nvSpPr>
          <p:spPr>
            <a:xfrm>
              <a:off x="190499" y="6273360"/>
              <a:ext cx="65" cy="276999"/>
            </a:xfrm>
            <a:prstGeom prst="rect">
              <a:avLst/>
            </a:prstGeom>
            <a:solidFill>
              <a:srgbClr val="FFFFFF">
                <a:alpha val="78039"/>
              </a:srgbClr>
            </a:solidFill>
          </p:spPr>
          <p:txBody>
            <a:bodyPr wrap="none" lIns="0" tIns="0" rIns="0" bIns="0" rtlCol="0">
              <a:spAutoFit/>
            </a:bodyPr>
            <a:lstStyle/>
            <a:p>
              <a:endParaRPr lang="en-US" dirty="0">
                <a:solidFill>
                  <a:srgbClr val="FF0000"/>
                </a:solidFill>
              </a:endParaRPr>
            </a:p>
          </p:txBody>
        </p:sp>
        <p:grpSp>
          <p:nvGrpSpPr>
            <p:cNvPr id="20" name="Group 19"/>
            <p:cNvGrpSpPr/>
            <p:nvPr/>
          </p:nvGrpSpPr>
          <p:grpSpPr>
            <a:xfrm>
              <a:off x="172190" y="5140630"/>
              <a:ext cx="5314212" cy="1381194"/>
              <a:chOff x="76493" y="5066199"/>
              <a:chExt cx="5314212" cy="1381194"/>
            </a:xfrm>
          </p:grpSpPr>
          <p:sp>
            <p:nvSpPr>
              <p:cNvPr id="4" name="TextBox 3"/>
              <p:cNvSpPr txBox="1"/>
              <p:nvPr/>
            </p:nvSpPr>
            <p:spPr>
              <a:xfrm>
                <a:off x="161557" y="5066199"/>
                <a:ext cx="856517" cy="323165"/>
              </a:xfrm>
              <a:prstGeom prst="rect">
                <a:avLst/>
              </a:prstGeom>
              <a:solidFill>
                <a:srgbClr val="FFFFFF">
                  <a:alpha val="78039"/>
                </a:srgbClr>
              </a:solidFill>
            </p:spPr>
            <p:txBody>
              <a:bodyPr wrap="none" lIns="0" tIns="0" rIns="0" bIns="45720" rtlCol="0">
                <a:spAutoFit/>
              </a:bodyPr>
              <a:lstStyle/>
              <a:p>
                <a:pPr>
                  <a:spcAft>
                    <a:spcPts val="600"/>
                  </a:spcAft>
                </a:pPr>
                <a:r>
                  <a:rPr lang="en-US" dirty="0" smtClean="0">
                    <a:solidFill>
                      <a:srgbClr val="FF0000"/>
                    </a:solidFill>
                  </a:rPr>
                  <a:t>IMPACT:</a:t>
                </a:r>
              </a:p>
            </p:txBody>
          </p:sp>
          <p:sp>
            <p:nvSpPr>
              <p:cNvPr id="19" name="Rectangle 18"/>
              <p:cNvSpPr/>
              <p:nvPr/>
            </p:nvSpPr>
            <p:spPr>
              <a:xfrm>
                <a:off x="76493" y="6078061"/>
                <a:ext cx="5314212" cy="369332"/>
              </a:xfrm>
              <a:prstGeom prst="rect">
                <a:avLst/>
              </a:prstGeom>
              <a:solidFill>
                <a:srgbClr val="FFFFFF"/>
              </a:solidFill>
            </p:spPr>
            <p:txBody>
              <a:bodyPr wrap="none">
                <a:spAutoFit/>
              </a:bodyPr>
              <a:lstStyle/>
              <a:p>
                <a:pPr>
                  <a:spcAft>
                    <a:spcPts val="600"/>
                  </a:spcAft>
                </a:pPr>
                <a:r>
                  <a:rPr lang="en-US" dirty="0" smtClean="0">
                    <a:solidFill>
                      <a:srgbClr val="FF0000"/>
                    </a:solidFill>
                  </a:rPr>
                  <a:t>Engage and Seed industrial/academic </a:t>
                </a:r>
                <a:r>
                  <a:rPr lang="en-US" dirty="0">
                    <a:solidFill>
                      <a:srgbClr val="FF0000"/>
                    </a:solidFill>
                  </a:rPr>
                  <a:t>p</a:t>
                </a:r>
                <a:r>
                  <a:rPr lang="en-US" dirty="0" smtClean="0">
                    <a:solidFill>
                      <a:srgbClr val="FF0000"/>
                    </a:solidFill>
                  </a:rPr>
                  <a:t>artnerships</a:t>
                </a:r>
                <a:endParaRPr lang="en-US" dirty="0">
                  <a:solidFill>
                    <a:srgbClr val="FF0000"/>
                  </a:solidFill>
                </a:endParaRPr>
              </a:p>
            </p:txBody>
          </p:sp>
        </p:grpSp>
        <p:sp>
          <p:nvSpPr>
            <p:cNvPr id="16" name="Rectangle 15"/>
            <p:cNvSpPr/>
            <p:nvPr/>
          </p:nvSpPr>
          <p:spPr>
            <a:xfrm>
              <a:off x="160121" y="5463795"/>
              <a:ext cx="4572000" cy="723275"/>
            </a:xfrm>
            <a:prstGeom prst="rect">
              <a:avLst/>
            </a:prstGeom>
            <a:solidFill>
              <a:srgbClr val="FFFFFF"/>
            </a:solidFill>
          </p:spPr>
          <p:txBody>
            <a:bodyPr>
              <a:spAutoFit/>
            </a:bodyPr>
            <a:lstStyle/>
            <a:p>
              <a:pPr>
                <a:spcAft>
                  <a:spcPts val="600"/>
                </a:spcAft>
              </a:pPr>
              <a:r>
                <a:rPr lang="en-US" dirty="0">
                  <a:solidFill>
                    <a:srgbClr val="FF0000"/>
                  </a:solidFill>
                </a:rPr>
                <a:t>Open up new avenues for innovation</a:t>
              </a:r>
            </a:p>
            <a:p>
              <a:pPr>
                <a:spcAft>
                  <a:spcPts val="600"/>
                </a:spcAft>
              </a:pPr>
              <a:r>
                <a:rPr lang="en-US" dirty="0">
                  <a:solidFill>
                    <a:srgbClr val="FF0000"/>
                  </a:solidFill>
                </a:rPr>
                <a:t>Enable access/new entrants</a:t>
              </a:r>
            </a:p>
          </p:txBody>
        </p:sp>
      </p:grpSp>
      <p:sp>
        <p:nvSpPr>
          <p:cNvPr id="36" name="Footer Placeholder 1"/>
          <p:cNvSpPr>
            <a:spLocks noGrp="1"/>
          </p:cNvSpPr>
          <p:nvPr>
            <p:ph type="ftr" sz="quarter" idx="10"/>
          </p:nvPr>
        </p:nvSpPr>
        <p:spPr>
          <a:xfrm>
            <a:off x="1333500" y="6550026"/>
            <a:ext cx="6477000" cy="298450"/>
          </a:xfrm>
        </p:spPr>
        <p:txBody>
          <a:bodyPr/>
          <a:lstStyle/>
          <a:p>
            <a:pPr>
              <a:defRPr/>
            </a:pPr>
            <a:r>
              <a:rPr lang="en-US" dirty="0"/>
              <a:t>Approved for Public Release, Distribution Unlimited</a:t>
            </a:r>
          </a:p>
        </p:txBody>
      </p:sp>
    </p:spTree>
    <p:extLst>
      <p:ext uri="{BB962C8B-B14F-4D97-AF65-F5344CB8AC3E}">
        <p14:creationId xmlns:p14="http://schemas.microsoft.com/office/powerpoint/2010/main" xmlns="" val="404248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pPr>
              <a:defRPr/>
            </a:pPr>
            <a:r>
              <a:rPr lang="en-US" smtClean="0"/>
              <a:t>Approved for Public Release, Distribution Unlimited</a:t>
            </a:r>
            <a:endParaRPr lang="en-US" dirty="0" smtClean="0"/>
          </a:p>
        </p:txBody>
      </p:sp>
      <p:sp>
        <p:nvSpPr>
          <p:cNvPr id="5" name="Slide Number Placeholder 4"/>
          <p:cNvSpPr>
            <a:spLocks noGrp="1"/>
          </p:cNvSpPr>
          <p:nvPr>
            <p:ph type="sldNum" sz="quarter" idx="11"/>
          </p:nvPr>
        </p:nvSpPr>
        <p:spPr/>
        <p:txBody>
          <a:bodyPr/>
          <a:lstStyle/>
          <a:p>
            <a:pPr>
              <a:defRPr/>
            </a:pPr>
            <a:fld id="{CD277811-F2B4-4CF9-AA98-C1D9DC3BC58B}" type="slidenum">
              <a:rPr lang="en-US" smtClean="0"/>
              <a:pPr>
                <a:defRPr/>
              </a:pPr>
              <a:t>8</a:t>
            </a:fld>
            <a:endParaRPr lang="en-US"/>
          </a:p>
        </p:txBody>
      </p:sp>
      <p:sp>
        <p:nvSpPr>
          <p:cNvPr id="7" name="Title 6"/>
          <p:cNvSpPr>
            <a:spLocks noGrp="1"/>
          </p:cNvSpPr>
          <p:nvPr>
            <p:ph type="ctrTitle"/>
          </p:nvPr>
        </p:nvSpPr>
        <p:spPr>
          <a:xfrm>
            <a:off x="685800" y="2438400"/>
            <a:ext cx="7772400" cy="914400"/>
          </a:xfrm>
        </p:spPr>
        <p:txBody>
          <a:bodyPr/>
          <a:lstStyle/>
          <a:p>
            <a:r>
              <a:rPr lang="en-US" sz="3200" spc="130" dirty="0" smtClean="0"/>
              <a:t>BTO</a:t>
            </a:r>
            <a:endParaRPr lang="en-US" sz="3200" spc="130" dirty="0"/>
          </a:p>
        </p:txBody>
      </p:sp>
      <p:sp>
        <p:nvSpPr>
          <p:cNvPr id="2" name="Text Placeholder 1"/>
          <p:cNvSpPr>
            <a:spLocks noGrp="1"/>
          </p:cNvSpPr>
          <p:nvPr>
            <p:ph type="body" sz="quarter" idx="12"/>
          </p:nvPr>
        </p:nvSpPr>
        <p:spPr/>
        <p:txBody>
          <a:bodyPr/>
          <a:lstStyle/>
          <a:p>
            <a:r>
              <a:rPr lang="en-US" sz="2800" dirty="0" smtClean="0">
                <a:solidFill>
                  <a:schemeClr val="tx1"/>
                </a:solidFill>
              </a:rPr>
              <a:t>Biology as Technology</a:t>
            </a:r>
            <a:endParaRPr lang="en-US" sz="2800" dirty="0">
              <a:solidFill>
                <a:schemeClr val="tx1"/>
              </a:solidFill>
            </a:endParaRPr>
          </a:p>
        </p:txBody>
      </p:sp>
    </p:spTree>
    <p:extLst>
      <p:ext uri="{BB962C8B-B14F-4D97-AF65-F5344CB8AC3E}">
        <p14:creationId xmlns:p14="http://schemas.microsoft.com/office/powerpoint/2010/main" xmlns="" val="19746397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9</a:t>
            </a:fld>
            <a:endParaRPr lang="en-US"/>
          </a:p>
        </p:txBody>
      </p:sp>
      <p:sp>
        <p:nvSpPr>
          <p:cNvPr id="6" name="Title 5"/>
          <p:cNvSpPr>
            <a:spLocks noGrp="1"/>
          </p:cNvSpPr>
          <p:nvPr>
            <p:ph type="ctrTitle"/>
          </p:nvPr>
        </p:nvSpPr>
        <p:spPr/>
        <p:txBody>
          <a:bodyPr>
            <a:normAutofit/>
          </a:bodyPr>
          <a:lstStyle/>
          <a:p>
            <a:r>
              <a:rPr lang="en-US" sz="2800" dirty="0" smtClean="0"/>
              <a:t>Traditional </a:t>
            </a:r>
            <a:r>
              <a:rPr lang="en-US" sz="2800" dirty="0" err="1" smtClean="0"/>
              <a:t>DoD</a:t>
            </a:r>
            <a:r>
              <a:rPr lang="en-US" sz="2800" dirty="0" smtClean="0"/>
              <a:t> View of Biology</a:t>
            </a:r>
            <a:endParaRPr lang="en-US" sz="2800" dirty="0"/>
          </a:p>
        </p:txBody>
      </p:sp>
      <p:sp>
        <p:nvSpPr>
          <p:cNvPr id="8" name="Title 5"/>
          <p:cNvSpPr txBox="1">
            <a:spLocks/>
          </p:cNvSpPr>
          <p:nvPr/>
        </p:nvSpPr>
        <p:spPr bwMode="auto">
          <a:xfrm>
            <a:off x="466725" y="2971800"/>
            <a:ext cx="8296275"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914400" rtl="0" eaLnBrk="1" latinLnBrk="0" hangingPunct="1">
              <a:spcBef>
                <a:spcPct val="0"/>
              </a:spcBef>
              <a:buNone/>
              <a:defRPr sz="2400" b="0" kern="1200">
                <a:solidFill>
                  <a:schemeClr val="tx1"/>
                </a:solidFill>
                <a:latin typeface="Tahoma" pitchFamily="34" charset="0"/>
                <a:ea typeface="Tahoma" pitchFamily="34" charset="0"/>
                <a:cs typeface="Tahoma" pitchFamily="34" charset="0"/>
              </a:defRPr>
            </a:lvl1pPr>
          </a:lstStyle>
          <a:p>
            <a:pPr algn="ctr">
              <a:lnSpc>
                <a:spcPct val="150000"/>
              </a:lnSpc>
            </a:pPr>
            <a:r>
              <a:rPr lang="en-US" sz="3600" dirty="0" smtClean="0"/>
              <a:t>Biology = Medicine for the Warfighter</a:t>
            </a:r>
            <a:endParaRPr lang="en-US" sz="3600" dirty="0"/>
          </a:p>
        </p:txBody>
      </p:sp>
      <p:sp>
        <p:nvSpPr>
          <p:cNvPr id="7" name="Footer Placeholder 5"/>
          <p:cNvSpPr>
            <a:spLocks noGrp="1"/>
          </p:cNvSpPr>
          <p:nvPr>
            <p:ph type="ftr" sz="quarter" idx="10"/>
          </p:nvPr>
        </p:nvSpPr>
        <p:spPr>
          <a:xfrm>
            <a:off x="1333500" y="6550026"/>
            <a:ext cx="6477000" cy="298450"/>
          </a:xfrm>
        </p:spPr>
        <p:txBody>
          <a:bodyPr/>
          <a:lstStyle/>
          <a:p>
            <a:pPr>
              <a:defRPr/>
            </a:pPr>
            <a:r>
              <a:rPr lang="en-US" smtClean="0"/>
              <a:t>Approved for Public Release, Distribution Unlimited</a:t>
            </a:r>
            <a:endParaRPr lang="en-US" dirty="0" smtClean="0"/>
          </a:p>
        </p:txBody>
      </p:sp>
    </p:spTree>
    <p:extLst>
      <p:ext uri="{BB962C8B-B14F-4D97-AF65-F5344CB8AC3E}">
        <p14:creationId xmlns:p14="http://schemas.microsoft.com/office/powerpoint/2010/main" xmlns="" val="189244452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noFill/>
        <a:ln w="22225">
          <a:solidFill>
            <a:schemeClr val="tx1"/>
          </a:solidFill>
          <a:round/>
          <a:headEnd/>
          <a:tailEnd/>
        </a:ln>
        <a:extLst>
          <a:ext uri="{909E8E84-426E-40DD-AFC4-6F175D3DCCD1}">
            <a14:hiddenFill xmlns:a14="http://schemas.microsoft.com/office/drawing/2010/main" xmlns="">
              <a:noFill/>
            </a14:hiddenFill>
          </a:ext>
        </a:extLst>
      </a:spPr>
      <a:bodyPr/>
      <a:lst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40</TotalTime>
  <Words>1465</Words>
  <Application>Microsoft Office PowerPoint</Application>
  <PresentationFormat>On-screen Show (4:3)</PresentationFormat>
  <Paragraphs>198</Paragraphs>
  <Slides>11</Slides>
  <Notes>7</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blank</vt:lpstr>
      <vt:lpstr>Living Foundries</vt:lpstr>
      <vt:lpstr>Living Foundries</vt:lpstr>
      <vt:lpstr>Engineering Biology: Prohibitive Cost, Time, Complexity</vt:lpstr>
      <vt:lpstr>“There was a gap between the sorts of systems we could visualize and what we could actually get into hardware in a timely way.” </vt:lpstr>
      <vt:lpstr>Comparison: integrated circuit design and fab</vt:lpstr>
      <vt:lpstr>Comparison: integrated circuit design and fab</vt:lpstr>
      <vt:lpstr>Building a new technology base to enable transformative applications</vt:lpstr>
      <vt:lpstr>BTO</vt:lpstr>
      <vt:lpstr>Traditional DoD View of Biology</vt:lpstr>
      <vt:lpstr>Traditional DoD View of Biology</vt:lpstr>
      <vt:lpstr>Slide 11</vt:lpstr>
    </vt:vector>
  </TitlesOfParts>
  <Company>Wyle Information Systems - DARPA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Foundries: Differentiated U.S. technology base</dc:title>
  <dc:creator>Wyle</dc:creator>
  <cp:lastModifiedBy>Neil Gershenfeld</cp:lastModifiedBy>
  <cp:revision>10</cp:revision>
  <cp:lastPrinted>2011-09-22T20:00:03Z</cp:lastPrinted>
  <dcterms:created xsi:type="dcterms:W3CDTF">2014-03-29T19:02:36Z</dcterms:created>
  <dcterms:modified xsi:type="dcterms:W3CDTF">2014-05-31T21:09:21Z</dcterms:modified>
</cp:coreProperties>
</file>