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6898" r:id="rId2"/>
    <p:sldId id="7803" r:id="rId3"/>
    <p:sldId id="8006" r:id="rId4"/>
    <p:sldId id="7967" r:id="rId5"/>
    <p:sldId id="6593" r:id="rId6"/>
    <p:sldId id="7989" r:id="rId7"/>
    <p:sldId id="7991" r:id="rId8"/>
    <p:sldId id="7888" r:id="rId9"/>
    <p:sldId id="8001" r:id="rId10"/>
    <p:sldId id="8005" r:id="rId11"/>
    <p:sldId id="8003" r:id="rId12"/>
    <p:sldId id="8000" r:id="rId13"/>
    <p:sldId id="7886" r:id="rId14"/>
    <p:sldId id="7999" r:id="rId15"/>
    <p:sldId id="7998" r:id="rId16"/>
    <p:sldId id="7992" r:id="rId17"/>
    <p:sldId id="7995" r:id="rId18"/>
    <p:sldId id="7996" r:id="rId19"/>
    <p:sldId id="7817" r:id="rId20"/>
    <p:sldId id="7990" r:id="rId21"/>
    <p:sldId id="7983" r:id="rId22"/>
    <p:sldId id="8007" r:id="rId23"/>
    <p:sldId id="7986" r:id="rId2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5pPr>
    <a:lvl6pPr marL="2286000" algn="l" defTabSz="457200" rtl="0" eaLnBrk="1" latinLnBrk="0" hangingPunct="1"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6pPr>
    <a:lvl7pPr marL="2743200" algn="l" defTabSz="457200" rtl="0" eaLnBrk="1" latinLnBrk="0" hangingPunct="1"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7pPr>
    <a:lvl8pPr marL="3200400" algn="l" defTabSz="457200" rtl="0" eaLnBrk="1" latinLnBrk="0" hangingPunct="1"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8pPr>
    <a:lvl9pPr marL="3657600" algn="l" defTabSz="457200" rtl="0" eaLnBrk="1" latinLnBrk="0" hangingPunct="1">
      <a:defRPr kumimoji="1" sz="4800" kern="1200">
        <a:solidFill>
          <a:schemeClr val="tx1"/>
        </a:solidFill>
        <a:latin typeface="Times New Roman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88" autoAdjust="0"/>
  </p:normalViewPr>
  <p:slideViewPr>
    <p:cSldViewPr>
      <p:cViewPr>
        <p:scale>
          <a:sx n="85" d="100"/>
          <a:sy n="85" d="100"/>
        </p:scale>
        <p:origin x="-1456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CB93D7-F31F-B544-89B9-9F5868A9C6E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0749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05" charset="0"/>
        <a:ea typeface="宋体" pitchFamily="-105" charset="-122"/>
        <a:cs typeface="宋体" pitchFamily="-105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05" charset="0"/>
        <a:ea typeface="宋体" pitchFamily="-105" charset="-122"/>
        <a:cs typeface="宋体" pitchFamily="-105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05" charset="0"/>
        <a:ea typeface="宋体" pitchFamily="-105" charset="-122"/>
        <a:cs typeface="宋体" pitchFamily="-105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05" charset="0"/>
        <a:ea typeface="宋体" pitchFamily="-105" charset="-122"/>
        <a:cs typeface="宋体" pitchFamily="-105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05" charset="0"/>
        <a:ea typeface="宋体" pitchFamily="-105" charset="-122"/>
        <a:cs typeface="宋体" pitchFamily="-105" charset="-122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2836B-FB58-8247-80CA-E8E7B5BF51DC}" type="slidenum">
              <a:rPr lang="en-US" altLang="zh-CN">
                <a:latin typeface="Times New Roman" pitchFamily="-105" charset="0"/>
                <a:ea typeface="宋体" pitchFamily="-105" charset="-122"/>
                <a:cs typeface="宋体" pitchFamily="-105" charset="-122"/>
              </a:rPr>
              <a:pPr/>
              <a:t>1</a:t>
            </a:fld>
            <a:endParaRPr lang="en-US" altLang="zh-CN" dirty="0"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5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10896-5147-3C4A-A7E0-EB9D837A91E6}" type="slidenum">
              <a:rPr lang="en-US" altLang="zh-CN">
                <a:latin typeface="Times New Roman" pitchFamily="-105" charset="0"/>
                <a:ea typeface="宋体" pitchFamily="-105" charset="-122"/>
                <a:cs typeface="宋体" pitchFamily="-105" charset="-122"/>
              </a:rPr>
              <a:pPr/>
              <a:t>5</a:t>
            </a:fld>
            <a:endParaRPr lang="en-US" altLang="zh-CN"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9309A99-FB31-2645-823C-1D98AC8C0D9C}" type="slidenum">
              <a:rPr lang="en-US" altLang="zh-CN" sz="1200"/>
              <a:pPr eaLnBrk="1" hangingPunct="1"/>
              <a:t>20</a:t>
            </a:fld>
            <a:endParaRPr lang="en-US" altLang="zh-CN" sz="1200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CD38D5-9227-4F4B-80A5-FE239CC585CB}" type="slidenum">
              <a:rPr lang="en-US" altLang="zh-CN">
                <a:latin typeface="Times New Roman" pitchFamily="-105" charset="0"/>
                <a:ea typeface="宋体" pitchFamily="-105" charset="-122"/>
                <a:cs typeface="宋体" pitchFamily="-105" charset="-122"/>
              </a:rPr>
              <a:pPr/>
              <a:t>21</a:t>
            </a:fld>
            <a:endParaRPr lang="en-US" altLang="zh-CN"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6DA1B-FCDE-304E-B9CE-5506742CEB38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66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18730-E255-BF4E-8372-45BEF36640C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3495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ED318-BD48-0B42-90A6-85F866DA794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669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12E56-28DC-4040-AB99-C82668B797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8760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4572B-63CA-FB47-AF43-B6A505182A9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258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5226E-562D-3B41-8C08-54912D36B82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386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11705-3953-1B46-A89D-3F4936CB3C1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504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2463B-EEAD-7D4E-9586-66FDD8D57D2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246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E920F-721F-C34B-9F42-6F525643BB9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211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BA3E3-875E-9546-AEFA-679AEECCEC0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953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06BFA2-5D3E-7D4E-A37B-97CB2DC021C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740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CA4A3-6D2E-5D4C-AF86-A27A68E096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398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13CDE-F831-094C-A0D4-4EDF96DBE23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280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10E114E-B4BC-A54D-98FB-2CD0265CF03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5" charset="0"/>
          <a:ea typeface="宋体" pitchFamily="-105" charset="-122"/>
          <a:cs typeface="宋体" pitchFamily="-105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5" charset="0"/>
          <a:ea typeface="宋体" pitchFamily="-105" charset="-122"/>
          <a:cs typeface="宋体" pitchFamily="-105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5" charset="0"/>
          <a:ea typeface="宋体" pitchFamily="-105" charset="-122"/>
          <a:cs typeface="宋体" pitchFamily="-105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5" charset="0"/>
          <a:ea typeface="宋体" pitchFamily="-105" charset="-122"/>
          <a:cs typeface="宋体" pitchFamily="-105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5" charset="0"/>
          <a:ea typeface="宋体" pitchFamily="-105" charset="-122"/>
          <a:cs typeface="宋体" pitchFamily="-105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5" charset="0"/>
          <a:ea typeface="宋体" pitchFamily="-105" charset="-122"/>
          <a:cs typeface="宋体" pitchFamily="-105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5" charset="0"/>
          <a:ea typeface="宋体" pitchFamily="-105" charset="-122"/>
          <a:cs typeface="宋体" pitchFamily="-105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5" charset="0"/>
          <a:ea typeface="宋体" pitchFamily="-105" charset="-122"/>
          <a:cs typeface="宋体" pitchFamily="-105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3.wdp"/><Relationship Id="rId5" Type="http://schemas.openxmlformats.org/officeDocument/2006/relationships/image" Target="../media/image30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microsoft.com/office/2007/relationships/hdphoto" Target="../media/hdphoto6.wdp"/><Relationship Id="rId7" Type="http://schemas.openxmlformats.org/officeDocument/2006/relationships/image" Target="../media/image44.png"/><Relationship Id="rId8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1.wdp"/><Relationship Id="rId5" Type="http://schemas.openxmlformats.org/officeDocument/2006/relationships/image" Target="../media/image10.jpeg"/><Relationship Id="rId6" Type="http://schemas.microsoft.com/office/2007/relationships/hdphoto" Target="../media/hdphoto2.wdp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G:%5CSlides%20for%20speeches%5CDocuments%5CFrom%20Old%20Mac%5CPresentations%5CJRH%202001%20presentations%5CFS%20LABTALK%202001.ppt%23-1,61,Slide%2061" TargetMode="Externa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hyperlink" Target="G:%5CSlides%20for%20speeches%5CDocuments%5CFrom%20Old%20Mac%5CPresentations%5CJRH%202001%20presentations%5CFS%20LABTALK%202001.ppt%23-1,61,Slide%206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nature human cover"/>
          <p:cNvPicPr>
            <a:picLocks noChangeAspect="1" noChangeArrowheads="1"/>
          </p:cNvPicPr>
          <p:nvPr/>
        </p:nvPicPr>
        <p:blipFill>
          <a:blip r:embed="rId3">
            <a:lum bright="12000" contrast="54000"/>
          </a:blip>
          <a:srcRect t="16667"/>
          <a:stretch>
            <a:fillRect/>
          </a:stretch>
        </p:blipFill>
        <p:spPr bwMode="auto">
          <a:xfrm>
            <a:off x="36512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539552" y="476672"/>
            <a:ext cx="8136904" cy="1152128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2268538" y="3068638"/>
            <a:ext cx="4751387" cy="2189162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4"/>
          <a:srcRect t="46591" b="10228"/>
          <a:stretch>
            <a:fillRect/>
          </a:stretch>
        </p:blipFill>
        <p:spPr bwMode="auto">
          <a:xfrm>
            <a:off x="3886200" y="3124200"/>
            <a:ext cx="1520825" cy="2057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344" name="Picture 6" descr="nat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3124200"/>
            <a:ext cx="147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2627784" y="5301208"/>
            <a:ext cx="4104456" cy="145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-36512" y="692696"/>
            <a:ext cx="9324528" cy="609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6600" b="1" dirty="0" smtClean="0">
                <a:solidFill>
                  <a:srgbClr val="0000FF"/>
                </a:solidFill>
                <a:latin typeface="BlairMdITC TT-Medium"/>
                <a:cs typeface="BlairMdITC TT-Medium"/>
              </a:rPr>
              <a:t>BGI</a:t>
            </a:r>
          </a:p>
          <a:p>
            <a:pPr algn="ctr">
              <a:lnSpc>
                <a:spcPts val="3500"/>
              </a:lnSpc>
            </a:pP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i="1" dirty="0" smtClean="0">
                <a:solidFill>
                  <a:srgbClr val="0000FF"/>
                </a:solidFill>
              </a:rPr>
              <a:t>The </a:t>
            </a:r>
            <a:r>
              <a:rPr lang="en-US" sz="3200" b="1" i="1" dirty="0">
                <a:solidFill>
                  <a:srgbClr val="0000FF"/>
                </a:solidFill>
              </a:rPr>
              <a:t>World's Largest Genomics Organization</a:t>
            </a:r>
            <a:endParaRPr kumimoji="0" lang="en-US" altLang="zh-CN" sz="3200" b="1" i="1" dirty="0" smtClean="0">
              <a:solidFill>
                <a:srgbClr val="0000FF"/>
              </a:solidFill>
            </a:endParaRPr>
          </a:p>
          <a:p>
            <a:pPr algn="ctr"/>
            <a:endParaRPr kumimoji="0" lang="en-US" altLang="zh-CN" sz="2400" b="1" dirty="0" smtClean="0">
              <a:solidFill>
                <a:srgbClr val="0000FF"/>
              </a:solidFill>
            </a:endParaRPr>
          </a:p>
          <a:p>
            <a:pPr algn="ctr"/>
            <a:endParaRPr kumimoji="0" lang="en-US" altLang="zh-CN" sz="3600" b="1" dirty="0" smtClean="0">
              <a:solidFill>
                <a:srgbClr val="0000FF"/>
              </a:solidFill>
            </a:endParaRPr>
          </a:p>
          <a:p>
            <a:pPr algn="ctr"/>
            <a:endParaRPr kumimoji="0" lang="en-US" altLang="zh-CN" sz="3600" b="1" dirty="0">
              <a:solidFill>
                <a:srgbClr val="0000FF"/>
              </a:solidFill>
            </a:endParaRPr>
          </a:p>
          <a:p>
            <a:pPr algn="ctr"/>
            <a:endParaRPr kumimoji="0" lang="en-US" altLang="zh-CN" sz="2000" b="1" dirty="0" smtClean="0">
              <a:solidFill>
                <a:srgbClr val="0000FF"/>
              </a:solidFill>
            </a:endParaRPr>
          </a:p>
          <a:p>
            <a:pPr algn="ctr"/>
            <a:endParaRPr kumimoji="0" lang="en-US" altLang="zh-CN" sz="1400" b="1" dirty="0" smtClean="0">
              <a:solidFill>
                <a:srgbClr val="0000FF"/>
              </a:solidFill>
            </a:endParaRPr>
          </a:p>
          <a:p>
            <a:pPr algn="ctr"/>
            <a:endParaRPr kumimoji="0" lang="en-US" altLang="zh-CN" sz="1400" b="1" dirty="0" smtClean="0">
              <a:solidFill>
                <a:srgbClr val="0000FF"/>
              </a:solidFill>
            </a:endParaRPr>
          </a:p>
          <a:p>
            <a:pPr algn="ctr"/>
            <a:endParaRPr kumimoji="0" lang="en-US" altLang="zh-CN" sz="3200" b="1" dirty="0" smtClean="0">
              <a:solidFill>
                <a:srgbClr val="0000FF"/>
              </a:solidFill>
            </a:endParaRPr>
          </a:p>
          <a:p>
            <a:pPr algn="ctr"/>
            <a:endParaRPr kumimoji="0" lang="en-US" altLang="zh-CN" sz="800" b="1" dirty="0" smtClean="0">
              <a:solidFill>
                <a:srgbClr val="0000FF"/>
              </a:solidFill>
            </a:endParaRPr>
          </a:p>
          <a:p>
            <a:pPr algn="ctr"/>
            <a:endParaRPr kumimoji="0" lang="en-US" altLang="zh-CN" sz="800" b="1" dirty="0" smtClean="0">
              <a:solidFill>
                <a:srgbClr val="0000FF"/>
              </a:solidFill>
            </a:endParaRPr>
          </a:p>
          <a:p>
            <a:pPr algn="ctr"/>
            <a:r>
              <a:rPr kumimoji="0" lang="en-US" altLang="zh-CN" sz="2000" b="1" dirty="0" smtClean="0">
                <a:solidFill>
                  <a:srgbClr val="0000FF"/>
                </a:solidFill>
              </a:rPr>
              <a:t>  </a:t>
            </a:r>
            <a:endParaRPr kumimoji="0" lang="en-US" altLang="zh-CN" sz="2000" b="1" dirty="0">
              <a:solidFill>
                <a:srgbClr val="0000FF"/>
              </a:solidFill>
            </a:endParaRPr>
          </a:p>
          <a:p>
            <a:pPr algn="ctr"/>
            <a:endParaRPr kumimoji="0" lang="en-US" altLang="zh-CN" sz="2000" b="1" dirty="0">
              <a:solidFill>
                <a:srgbClr val="0000FF"/>
              </a:solidFill>
            </a:endParaRPr>
          </a:p>
          <a:p>
            <a:pPr algn="ctr"/>
            <a:endParaRPr kumimoji="0" lang="en-US" altLang="zh-CN" sz="1200" b="1" dirty="0" smtClean="0">
              <a:solidFill>
                <a:srgbClr val="0000FF"/>
              </a:solidFill>
            </a:endParaRPr>
          </a:p>
          <a:p>
            <a:pPr algn="ctr"/>
            <a:r>
              <a:rPr kumimoji="0" lang="en-US" altLang="zh-CN" sz="2000" b="1" dirty="0" smtClean="0">
                <a:solidFill>
                  <a:srgbClr val="0000FF"/>
                </a:solidFill>
              </a:rPr>
              <a:t>Huanming </a:t>
            </a:r>
            <a:r>
              <a:rPr kumimoji="0" lang="en-US" altLang="zh-CN" sz="2000" b="1" dirty="0" smtClean="0">
                <a:solidFill>
                  <a:srgbClr val="0000FF"/>
                </a:solidFill>
              </a:rPr>
              <a:t>Yang, Ph.D.</a:t>
            </a:r>
          </a:p>
          <a:p>
            <a:pPr algn="ctr"/>
            <a:r>
              <a:rPr kumimoji="0" lang="en-US" altLang="zh-CN" sz="2000" b="1" dirty="0" smtClean="0">
                <a:solidFill>
                  <a:srgbClr val="0000FF"/>
                </a:solidFill>
              </a:rPr>
              <a:t>BGI-China, </a:t>
            </a:r>
            <a:r>
              <a:rPr kumimoji="0" lang="en-US" altLang="zh-CN" sz="2000" b="1" dirty="0" smtClean="0">
                <a:solidFill>
                  <a:srgbClr val="0000FF"/>
                </a:solidFill>
              </a:rPr>
              <a:t>Shenzhen</a:t>
            </a:r>
          </a:p>
          <a:p>
            <a:pPr algn="ctr"/>
            <a:r>
              <a:rPr kumimoji="0" lang="en-US" altLang="zh-CN" sz="2000" b="1" dirty="0" smtClean="0">
                <a:solidFill>
                  <a:srgbClr val="0000FF"/>
                </a:solidFill>
              </a:rPr>
              <a:t>Presented by Laurie Goodman, PhD</a:t>
            </a:r>
          </a:p>
          <a:p>
            <a:pPr algn="ctr"/>
            <a:r>
              <a:rPr kumimoji="0" lang="en-US" altLang="zh-CN" sz="2000" b="1" dirty="0" smtClean="0">
                <a:solidFill>
                  <a:srgbClr val="0000FF"/>
                </a:solidFill>
              </a:rPr>
              <a:t>GigaScience Journal, BGI</a:t>
            </a:r>
            <a:endParaRPr kumimoji="0" lang="zh-CN" altLang="en-US" sz="2000" b="1" dirty="0" smtClean="0">
              <a:solidFill>
                <a:srgbClr val="0000FF"/>
              </a:solidFill>
            </a:endParaRPr>
          </a:p>
        </p:txBody>
      </p:sp>
      <p:pic>
        <p:nvPicPr>
          <p:cNvPr id="14351" name="Picture 13" descr="tengcong"/>
          <p:cNvPicPr>
            <a:picLocks noChangeArrowheads="1"/>
          </p:cNvPicPr>
          <p:nvPr/>
        </p:nvPicPr>
        <p:blipFill>
          <a:blip/>
          <a:srcRect l="12245" b="21777"/>
          <a:stretch>
            <a:fillRect/>
          </a:stretch>
        </p:blipFill>
        <p:spPr bwMode="auto">
          <a:xfrm>
            <a:off x="5867400" y="45720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38504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140968"/>
            <a:ext cx="144881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Nature HapMap Project 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5936" y="4653136"/>
            <a:ext cx="376670" cy="51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/>
          <a:srcRect l="31738" t="16515" r="30061" b="20486"/>
          <a:stretch>
            <a:fillRect/>
          </a:stretch>
        </p:blipFill>
        <p:spPr bwMode="auto">
          <a:xfrm>
            <a:off x="4355977" y="4581128"/>
            <a:ext cx="50405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/>
          </p:cNvPicPr>
          <p:nvPr/>
        </p:nvPicPr>
        <p:blipFill rotWithShape="1">
          <a:blip r:embed="rId10"/>
          <a:srcRect l="4971" t="-43386"/>
          <a:stretch/>
        </p:blipFill>
        <p:spPr bwMode="auto">
          <a:xfrm>
            <a:off x="5436096" y="2276872"/>
            <a:ext cx="151162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240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852936"/>
            <a:ext cx="9001000" cy="268007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76672"/>
            <a:ext cx="9144000" cy="1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4480"/>
              </a:lnSpc>
              <a:buFontTx/>
              <a:buNone/>
            </a:pPr>
            <a:r>
              <a:rPr lang="en-US" altLang="zh-CN" sz="4400" b="1" dirty="0" smtClean="0">
                <a:solidFill>
                  <a:srgbClr val="000000"/>
                </a:solidFill>
                <a:ea typeface="隶书" pitchFamily="49" charset="-122"/>
                <a:cs typeface="隶书" pitchFamily="49" charset="-122"/>
              </a:rPr>
              <a:t>The Asian Genomes are </a:t>
            </a:r>
            <a:r>
              <a:rPr lang="en-US" altLang="zh-CN" sz="4400" b="1" dirty="0" smtClean="0">
                <a:solidFill>
                  <a:srgbClr val="000000"/>
                </a:solidFill>
                <a:ea typeface="隶书" pitchFamily="49" charset="-122"/>
                <a:cs typeface="隶书" pitchFamily="49" charset="-122"/>
              </a:rPr>
              <a:t>finish</a:t>
            </a:r>
            <a:r>
              <a:rPr lang="en-US" altLang="zh-CN" sz="4400" b="1" dirty="0" smtClean="0">
                <a:solidFill>
                  <a:srgbClr val="000000"/>
                </a:solidFill>
                <a:ea typeface="隶书" pitchFamily="49" charset="-122"/>
                <a:cs typeface="隶书" pitchFamily="49" charset="-122"/>
              </a:rPr>
              <a:t>ed and ready to be released</a:t>
            </a:r>
            <a:endParaRPr lang="en-US" altLang="zh-CN" sz="4400" b="1" dirty="0">
              <a:solidFill>
                <a:srgbClr val="0000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204864"/>
            <a:ext cx="5537146" cy="20963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44016" y="5472645"/>
            <a:ext cx="9324528" cy="1268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4480"/>
              </a:lnSpc>
              <a:buFontTx/>
              <a:buNone/>
            </a:pPr>
            <a:r>
              <a:rPr lang="en-US" altLang="zh-CN" b="1" dirty="0" smtClean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They are working on the </a:t>
            </a:r>
          </a:p>
          <a:p>
            <a:pPr algn="ctr" eaLnBrk="1" hangingPunct="1">
              <a:lnSpc>
                <a:spcPts val="4480"/>
              </a:lnSpc>
              <a:buFontTx/>
              <a:buNone/>
            </a:pPr>
            <a:r>
              <a:rPr lang="en-US" altLang="zh-CN" b="1" dirty="0" smtClean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1 </a:t>
            </a:r>
            <a:r>
              <a:rPr lang="en-US" altLang="zh-CN" b="1" dirty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M Chinese Genomes Project</a:t>
            </a:r>
            <a:endParaRPr lang="en-US" altLang="zh-CN" b="1" dirty="0">
              <a:solidFill>
                <a:srgbClr val="0000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0"/>
            <a:ext cx="8676456" cy="1843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4480"/>
              </a:lnSpc>
              <a:buFontTx/>
              <a:buNone/>
            </a:pPr>
            <a:r>
              <a:rPr lang="en-US" altLang="zh-CN" b="1" dirty="0">
                <a:solidFill>
                  <a:schemeClr val="accent2"/>
                </a:solidFill>
                <a:ea typeface="隶书" pitchFamily="49" charset="-122"/>
                <a:cs typeface="隶书" pitchFamily="49" charset="-122"/>
              </a:rPr>
              <a:t>BGI is a part of the </a:t>
            </a:r>
            <a:endParaRPr lang="en-US" altLang="zh-CN" b="1" dirty="0" smtClean="0">
              <a:solidFill>
                <a:schemeClr val="accent2"/>
              </a:solidFill>
              <a:ea typeface="隶书" pitchFamily="49" charset="-122"/>
              <a:cs typeface="隶书" pitchFamily="49" charset="-122"/>
            </a:endParaRPr>
          </a:p>
          <a:p>
            <a:pPr algn="ctr" eaLnBrk="1" hangingPunct="1">
              <a:lnSpc>
                <a:spcPts val="4480"/>
              </a:lnSpc>
              <a:buFontTx/>
              <a:buNone/>
            </a:pPr>
            <a:r>
              <a:rPr lang="en-US" altLang="zh-CN" b="1" dirty="0" smtClean="0">
                <a:solidFill>
                  <a:schemeClr val="accent2"/>
                </a:solidFill>
                <a:ea typeface="隶书" pitchFamily="49" charset="-122"/>
                <a:cs typeface="隶书" pitchFamily="49" charset="-122"/>
              </a:rPr>
              <a:t>1000 </a:t>
            </a:r>
            <a:r>
              <a:rPr lang="en-US" altLang="zh-CN" b="1" dirty="0">
                <a:solidFill>
                  <a:schemeClr val="accent2"/>
                </a:solidFill>
                <a:ea typeface="隶书" pitchFamily="49" charset="-122"/>
                <a:cs typeface="隶书" pitchFamily="49" charset="-122"/>
              </a:rPr>
              <a:t>Genome </a:t>
            </a:r>
            <a:r>
              <a:rPr lang="en-US" altLang="zh-CN" b="1" dirty="0" smtClean="0">
                <a:solidFill>
                  <a:schemeClr val="accent2"/>
                </a:solidFill>
                <a:ea typeface="隶书" pitchFamily="49" charset="-122"/>
                <a:cs typeface="隶书" pitchFamily="49" charset="-122"/>
              </a:rPr>
              <a:t>Project Sequencing </a:t>
            </a:r>
            <a:r>
              <a:rPr lang="en-US" altLang="zh-CN" b="1" dirty="0">
                <a:solidFill>
                  <a:schemeClr val="accent2"/>
                </a:solidFill>
                <a:ea typeface="隶书" pitchFamily="49" charset="-122"/>
                <a:cs typeface="隶书" pitchFamily="49" charset="-122"/>
              </a:rPr>
              <a:t>100 Asian Genomes.</a:t>
            </a:r>
            <a:endParaRPr lang="en-US" altLang="zh-CN" sz="2000" b="1" dirty="0">
              <a:solidFill>
                <a:schemeClr val="accent2"/>
              </a:solidFill>
              <a:ea typeface="隶书" pitchFamily="49" charset="-122"/>
              <a:cs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504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6632"/>
            <a:ext cx="9099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‘Other’ Genomes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92" y="1124744"/>
            <a:ext cx="907300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dirty="0" err="1" smtClean="0"/>
              <a:t>Metagenomes</a:t>
            </a:r>
            <a:endParaRPr lang="en-US" dirty="0"/>
          </a:p>
          <a:p>
            <a:pPr marL="1143000" lvl="1" indent="-685800">
              <a:buFont typeface="Arial"/>
              <a:buChar char="•"/>
            </a:pPr>
            <a:r>
              <a:rPr lang="en-US" sz="4000" dirty="0" smtClean="0"/>
              <a:t>Have focused primarily on gut and metabolic disorders</a:t>
            </a:r>
          </a:p>
          <a:p>
            <a:pPr marL="685800" indent="-685800">
              <a:buFont typeface="Arial"/>
              <a:buChar char="•"/>
            </a:pPr>
            <a:r>
              <a:rPr lang="en-US" dirty="0" smtClean="0"/>
              <a:t>Tumor Genomes</a:t>
            </a:r>
          </a:p>
          <a:p>
            <a:pPr marL="1143000" lvl="1" indent="-685800">
              <a:buFont typeface="Arial"/>
              <a:buChar char="•"/>
            </a:pPr>
            <a:r>
              <a:rPr lang="en-US" sz="4000" dirty="0" smtClean="0"/>
              <a:t>Specifically single-cell sequencing</a:t>
            </a:r>
          </a:p>
          <a:p>
            <a:pPr marL="685800" indent="-685800">
              <a:buFont typeface="Arial"/>
              <a:buChar char="•"/>
            </a:pPr>
            <a:r>
              <a:rPr lang="en-US" dirty="0" smtClean="0"/>
              <a:t>Fetal Cell Genomes</a:t>
            </a:r>
          </a:p>
          <a:p>
            <a:pPr marL="1143000" lvl="1" indent="-685800">
              <a:buFont typeface="Arial"/>
              <a:buChar char="•"/>
            </a:pPr>
            <a:r>
              <a:rPr lang="en-US" sz="4000" dirty="0" smtClean="0"/>
              <a:t>As a part of a Chinese women’s health initiative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393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Line 2"/>
          <p:cNvSpPr>
            <a:spLocks noChangeShapeType="1"/>
          </p:cNvSpPr>
          <p:nvPr/>
        </p:nvSpPr>
        <p:spPr bwMode="auto">
          <a:xfrm>
            <a:off x="250825" y="1268413"/>
            <a:ext cx="8569325" cy="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683568" y="427311"/>
            <a:ext cx="76674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4400" b="1" dirty="0" smtClean="0">
                <a:solidFill>
                  <a:schemeClr val="accent2"/>
                </a:solidFill>
              </a:rPr>
              <a:t>Non-Invasive Prenatal </a:t>
            </a:r>
            <a:r>
              <a:rPr lang="en-US" altLang="zh-CN" sz="4400" b="1" dirty="0" smtClean="0">
                <a:solidFill>
                  <a:schemeClr val="accent2"/>
                </a:solidFill>
              </a:rPr>
              <a:t>Testing</a:t>
            </a:r>
            <a:endParaRPr lang="en-US" altLang="zh-CN" sz="4400" b="1" dirty="0">
              <a:solidFill>
                <a:schemeClr val="accent2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0" y="1340768"/>
            <a:ext cx="8497887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By sequencing</a:t>
            </a:r>
          </a:p>
          <a:p>
            <a:endParaRPr lang="en-US" altLang="zh-CN" sz="1200" b="1" dirty="0">
              <a:solidFill>
                <a:srgbClr val="0000FF"/>
              </a:solidFill>
            </a:endParaRPr>
          </a:p>
          <a:p>
            <a:r>
              <a:rPr lang="en-US" altLang="zh-CN" sz="2400" b="1" i="1" dirty="0" smtClean="0">
                <a:solidFill>
                  <a:srgbClr val="0000FF"/>
                </a:solidFill>
              </a:rPr>
              <a:t>As of Oct. 30, 2013:</a:t>
            </a:r>
          </a:p>
          <a:p>
            <a:endParaRPr lang="en-US" altLang="zh-CN" sz="1000" b="1" dirty="0">
              <a:solidFill>
                <a:srgbClr val="0000FF"/>
              </a:solidFill>
            </a:endParaRPr>
          </a:p>
          <a:p>
            <a:r>
              <a:rPr lang="en-US" altLang="zh-CN" sz="3200" b="1" dirty="0" smtClean="0">
                <a:solidFill>
                  <a:srgbClr val="0000FF"/>
                </a:solidFill>
              </a:rPr>
              <a:t>Total cases:  &gt;20</a:t>
            </a:r>
            <a:r>
              <a:rPr lang="en-US" sz="3200" b="1" dirty="0" smtClean="0">
                <a:solidFill>
                  <a:srgbClr val="0000FF"/>
                </a:solidFill>
              </a:rPr>
              <a:t>0,000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Detected cases:  &gt;2,000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923928" y="1556792"/>
            <a:ext cx="4968194" cy="5472223"/>
            <a:chOff x="-333" y="1358"/>
            <a:chExt cx="2905" cy="3028"/>
          </a:xfrm>
        </p:grpSpPr>
        <p:pic>
          <p:nvPicPr>
            <p:cNvPr id="11" name="Picture 9" descr="C:\Documents and Settings\Administrator\桌面\2.BM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33" y="1358"/>
              <a:ext cx="2905" cy="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12"/>
            <p:cNvSpPr>
              <a:spLocks noChangeArrowheads="1"/>
            </p:cNvSpPr>
            <p:nvPr/>
          </p:nvSpPr>
          <p:spPr bwMode="auto">
            <a:xfrm>
              <a:off x="550" y="3973"/>
              <a:ext cx="2022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1600" b="1" dirty="0" smtClean="0">
                  <a:solidFill>
                    <a:schemeClr val="tx1"/>
                  </a:solidFill>
                  <a:latin typeface="Verdana" pitchFamily="34" charset="0"/>
                </a:rPr>
                <a:t>Down Syndrome </a:t>
              </a:r>
              <a:endParaRPr lang="zh-CN" altLang="en-US" sz="1600" b="1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3" y="4509120"/>
            <a:ext cx="3672408" cy="2304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3789040"/>
            <a:ext cx="2017720" cy="20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6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000" y="0"/>
            <a:ext cx="900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Improving Agriculture</a:t>
            </a:r>
            <a:endParaRPr lang="en-US" sz="5400" b="1" dirty="0" smtClean="0">
              <a:solidFill>
                <a:srgbClr val="0000FF"/>
              </a:solidFill>
            </a:endParaRPr>
          </a:p>
          <a:p>
            <a:pPr algn="ctr">
              <a:lnSpc>
                <a:spcPts val="3600"/>
              </a:lnSpc>
            </a:pPr>
            <a:r>
              <a:rPr lang="en-US" sz="4000" b="1" dirty="0" smtClean="0">
                <a:solidFill>
                  <a:srgbClr val="0000FF"/>
                </a:solidFill>
              </a:rPr>
              <a:t>Through molecular breeding 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>
              <a:lnSpc>
                <a:spcPts val="3600"/>
              </a:lnSpc>
            </a:pPr>
            <a:r>
              <a:rPr lang="en-US" sz="3200" b="1" dirty="0" smtClean="0">
                <a:solidFill>
                  <a:srgbClr val="0000FF"/>
                </a:solidFill>
              </a:rPr>
              <a:t>Sequencing Genomes of Sub</a:t>
            </a:r>
            <a:r>
              <a:rPr lang="en-US" sz="3200" b="1" dirty="0" smtClean="0">
                <a:solidFill>
                  <a:srgbClr val="0000FF"/>
                </a:solidFill>
              </a:rPr>
              <a:t>-species</a:t>
            </a:r>
            <a:r>
              <a:rPr lang="en-US" sz="3200" b="1" dirty="0" smtClean="0">
                <a:solidFill>
                  <a:srgbClr val="0000FF"/>
                </a:solidFill>
              </a:rPr>
              <a:t>/Strains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       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036351"/>
            <a:ext cx="3816424" cy="36969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512" y="5877272"/>
            <a:ext cx="88569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Omics-based digital </a:t>
            </a:r>
            <a:r>
              <a:rPr lang="en-US" sz="3200" b="1" dirty="0" smtClean="0">
                <a:solidFill>
                  <a:srgbClr val="0000FF"/>
                </a:solidFill>
              </a:rPr>
              <a:t>breeding of </a:t>
            </a:r>
            <a:r>
              <a:rPr lang="en-US" sz="3200" b="1" dirty="0" smtClean="0">
                <a:solidFill>
                  <a:srgbClr val="0000FF"/>
                </a:solidFill>
              </a:rPr>
              <a:t>crops &amp; livestock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3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933" y="4591314"/>
            <a:ext cx="3139067" cy="2259832"/>
          </a:xfrm>
          <a:prstGeom prst="rect">
            <a:avLst/>
          </a:prstGeom>
        </p:spPr>
      </p:pic>
      <p:sp>
        <p:nvSpPr>
          <p:cNvPr id="14" name="AutoShape 5"/>
          <p:cNvSpPr>
            <a:spLocks noChangeAspect="1" noChangeArrowheads="1" noTextEdit="1"/>
          </p:cNvSpPr>
          <p:nvPr/>
        </p:nvSpPr>
        <p:spPr bwMode="auto">
          <a:xfrm>
            <a:off x="5796136" y="-4491880"/>
            <a:ext cx="450056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11" descr="IMG_0478"/>
          <p:cNvPicPr>
            <a:picLocks noChangeAspect="1" noChangeArrowheads="1"/>
          </p:cNvPicPr>
          <p:nvPr/>
        </p:nvPicPr>
        <p:blipFill rotWithShape="1">
          <a:blip r:embed="rId3" cstate="print"/>
          <a:srcRect t="6354" b="4028"/>
          <a:stretch/>
        </p:blipFill>
        <p:spPr bwMode="auto">
          <a:xfrm>
            <a:off x="6444208" y="1052736"/>
            <a:ext cx="2450976" cy="265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80528" y="908720"/>
            <a:ext cx="6768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Millet</a:t>
            </a:r>
          </a:p>
          <a:p>
            <a:pPr algn="ctr"/>
            <a:r>
              <a:rPr lang="en-US" sz="3200" dirty="0" smtClean="0"/>
              <a:t>Using breeding (not GMO) based on genomic markers that were linked to ergonomically important traits - BGI researchers were able to generate a hybrid millet strain that produced 12,000kg/hectare compared to </a:t>
            </a:r>
          </a:p>
          <a:p>
            <a:pPr algn="ctr"/>
            <a:r>
              <a:rPr lang="en-US" sz="3200" dirty="0" smtClean="0"/>
              <a:t>4,500kg/hectare of normal millet. </a:t>
            </a:r>
          </a:p>
          <a:p>
            <a:pPr algn="ctr"/>
            <a:r>
              <a:rPr lang="en-US" sz="3200" u="sng" dirty="0" smtClean="0"/>
              <a:t>In 2 generations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0"/>
            <a:ext cx="5124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Molecular Breeding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0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-27384"/>
            <a:ext cx="8765563" cy="149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8173" y="764704"/>
            <a:ext cx="3698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30</a:t>
            </a:r>
            <a:r>
              <a:rPr lang="en-US" sz="3600" b="1" dirty="0">
                <a:solidFill>
                  <a:schemeClr val="bg1"/>
                </a:solidFill>
              </a:rPr>
              <a:t>:105</a:t>
            </a:r>
            <a:r>
              <a:rPr lang="en-US" sz="3600" b="1" dirty="0" smtClean="0">
                <a:solidFill>
                  <a:schemeClr val="bg1"/>
                </a:solidFill>
              </a:rPr>
              <a:t>-1011, 2012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407" t="50516" r="4427" b="21832"/>
          <a:stretch/>
        </p:blipFill>
        <p:spPr>
          <a:xfrm>
            <a:off x="118533" y="1556792"/>
            <a:ext cx="8788400" cy="1249867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627784" y="1484784"/>
            <a:ext cx="504056" cy="432048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708921"/>
            <a:ext cx="3400815" cy="244827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2708920"/>
            <a:ext cx="1556397" cy="215501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6156176" y="2564904"/>
            <a:ext cx="2771800" cy="2664296"/>
            <a:chOff x="421" y="575"/>
            <a:chExt cx="1690" cy="1439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21" y="1683"/>
              <a:ext cx="1690" cy="331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chemeClr val="tx1"/>
                  </a:solidFill>
                  <a:latin typeface="Trebuchet MS" charset="0"/>
                </a:rPr>
                <a:t>IRG Traditional </a:t>
              </a:r>
              <a:r>
                <a:rPr lang="en-US" sz="1400" dirty="0" err="1">
                  <a:solidFill>
                    <a:schemeClr val="tx1"/>
                  </a:solidFill>
                  <a:latin typeface="Trebuchet MS" charset="0"/>
                </a:rPr>
                <a:t>Germplasm</a:t>
              </a:r>
              <a:endParaRPr lang="en-US" sz="1400" dirty="0">
                <a:solidFill>
                  <a:schemeClr val="tx1"/>
                </a:solidFill>
                <a:latin typeface="Trebuchet MS" charset="0"/>
              </a:endParaRPr>
            </a:p>
            <a:p>
              <a:pPr algn="ctr" eaLnBrk="1" hangingPunct="1"/>
              <a:r>
                <a:rPr lang="en-US" sz="1200" i="1" dirty="0">
                  <a:solidFill>
                    <a:schemeClr val="tx1"/>
                  </a:solidFill>
                  <a:latin typeface="Trebuchet MS" charset="0"/>
                </a:rPr>
                <a:t>100,000 cultivated accessions</a:t>
              </a:r>
              <a:r>
                <a:rPr lang="en-US" sz="1600" dirty="0">
                  <a:solidFill>
                    <a:schemeClr val="tx1"/>
                  </a:solidFill>
                  <a:latin typeface="Trebuchet MS" charset="0"/>
                </a:rPr>
                <a:t> </a:t>
              </a:r>
            </a:p>
          </p:txBody>
        </p:sp>
        <p:pic>
          <p:nvPicPr>
            <p:cNvPr id="13" name="Picture 5" descr="genebank_st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575"/>
              <a:ext cx="1665" cy="109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250" y="3501008"/>
            <a:ext cx="1275878" cy="10801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016" y="5085184"/>
            <a:ext cx="9145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The genome sequences of </a:t>
            </a:r>
            <a:r>
              <a:rPr lang="en-US" sz="4000" b="1" u="sng" dirty="0" smtClean="0">
                <a:solidFill>
                  <a:srgbClr val="0000FF"/>
                </a:solidFill>
              </a:rPr>
              <a:t>3000</a:t>
            </a:r>
            <a:r>
              <a:rPr lang="en-US" sz="4000" b="1" dirty="0" smtClean="0">
                <a:solidFill>
                  <a:srgbClr val="0000FF"/>
                </a:solidFill>
              </a:rPr>
              <a:t> rice strains will be released this month!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1763688" y="3501008"/>
            <a:ext cx="648072" cy="43204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171 h 21600"/>
              <a:gd name="T14" fmla="*/ 19285 w 21600"/>
              <a:gd name="T15" fmla="*/ 15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6171"/>
                </a:lnTo>
                <a:lnTo>
                  <a:pt x="3375" y="6171"/>
                </a:lnTo>
                <a:lnTo>
                  <a:pt x="3375" y="15429"/>
                </a:lnTo>
                <a:lnTo>
                  <a:pt x="16200" y="15429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171"/>
                </a:moveTo>
                <a:lnTo>
                  <a:pt x="1350" y="15429"/>
                </a:lnTo>
                <a:lnTo>
                  <a:pt x="2700" y="15429"/>
                </a:lnTo>
                <a:lnTo>
                  <a:pt x="2700" y="6171"/>
                </a:lnTo>
                <a:close/>
              </a:path>
              <a:path w="21600" h="21600">
                <a:moveTo>
                  <a:pt x="0" y="6171"/>
                </a:moveTo>
                <a:lnTo>
                  <a:pt x="0" y="15429"/>
                </a:lnTo>
                <a:lnTo>
                  <a:pt x="675" y="15429"/>
                </a:lnTo>
                <a:lnTo>
                  <a:pt x="675" y="6171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PH"/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5580112" y="3429000"/>
            <a:ext cx="648072" cy="43204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171 h 21600"/>
              <a:gd name="T14" fmla="*/ 19285 w 21600"/>
              <a:gd name="T15" fmla="*/ 154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6171"/>
                </a:lnTo>
                <a:lnTo>
                  <a:pt x="3375" y="6171"/>
                </a:lnTo>
                <a:lnTo>
                  <a:pt x="3375" y="15429"/>
                </a:lnTo>
                <a:lnTo>
                  <a:pt x="16200" y="15429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171"/>
                </a:moveTo>
                <a:lnTo>
                  <a:pt x="1350" y="15429"/>
                </a:lnTo>
                <a:lnTo>
                  <a:pt x="2700" y="15429"/>
                </a:lnTo>
                <a:lnTo>
                  <a:pt x="2700" y="6171"/>
                </a:lnTo>
                <a:close/>
              </a:path>
              <a:path w="21600" h="21600">
                <a:moveTo>
                  <a:pt x="0" y="6171"/>
                </a:moveTo>
                <a:lnTo>
                  <a:pt x="0" y="15429"/>
                </a:lnTo>
                <a:lnTo>
                  <a:pt x="675" y="15429"/>
                </a:lnTo>
                <a:lnTo>
                  <a:pt x="675" y="6171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PH"/>
          </a:p>
        </p:txBody>
      </p:sp>
      <p:sp>
        <p:nvSpPr>
          <p:cNvPr id="3" name="TextBox 2"/>
          <p:cNvSpPr txBox="1"/>
          <p:nvPr/>
        </p:nvSpPr>
        <p:spPr>
          <a:xfrm>
            <a:off x="1763688" y="6309320"/>
            <a:ext cx="564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Collaboration between BGI, IRRI, &amp; CAAS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706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543" y="188640"/>
            <a:ext cx="896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Digitizing the </a:t>
            </a:r>
            <a:r>
              <a:rPr lang="en-US" sz="4000" b="1" dirty="0">
                <a:solidFill>
                  <a:srgbClr val="0000FF"/>
                </a:solidFill>
              </a:rPr>
              <a:t>“Tree of Life</a:t>
            </a:r>
            <a:r>
              <a:rPr lang="en-US" sz="4000" b="1" dirty="0" smtClean="0">
                <a:solidFill>
                  <a:srgbClr val="0000FF"/>
                </a:solidFill>
              </a:rPr>
              <a:t>” </a:t>
            </a:r>
            <a:r>
              <a:rPr lang="en-US" altLang="zh-CN" sz="4000" b="1" dirty="0" smtClean="0">
                <a:solidFill>
                  <a:srgbClr val="0000FF"/>
                </a:solidFill>
              </a:rPr>
              <a:t>by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</a:rPr>
              <a:t>sequenc</a:t>
            </a:r>
            <a:r>
              <a:rPr lang="en-US" altLang="zh-CN" sz="4000" b="1" dirty="0" smtClean="0">
                <a:solidFill>
                  <a:srgbClr val="0000FF"/>
                </a:solidFill>
              </a:rPr>
              <a:t>ing</a:t>
            </a:r>
            <a:r>
              <a:rPr lang="en-US" sz="4000" b="1" dirty="0" smtClean="0">
                <a:solidFill>
                  <a:srgbClr val="0000FF"/>
                </a:solidFill>
              </a:rPr>
              <a:t> more species</a:t>
            </a:r>
          </a:p>
        </p:txBody>
      </p:sp>
      <p:pic>
        <p:nvPicPr>
          <p:cNvPr id="7" name="Picture 4" descr="tree-of-life (NBII genetic biodiversit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7"/>
            <a:ext cx="5132510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2028904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Covering all branches of the tree of life</a:t>
            </a:r>
          </a:p>
          <a:p>
            <a:endParaRPr lang="en-US" sz="2400" dirty="0"/>
          </a:p>
          <a:p>
            <a:r>
              <a:rPr lang="en-US" sz="2400" b="1" dirty="0" smtClean="0"/>
              <a:t>But have a special focus on endangered species:</a:t>
            </a:r>
          </a:p>
          <a:p>
            <a:r>
              <a:rPr lang="en-US" sz="2400" dirty="0" smtClean="0"/>
              <a:t>For better conservation as well as understanding extinction processes as they relate to human activities</a:t>
            </a:r>
          </a:p>
        </p:txBody>
      </p:sp>
    </p:spTree>
    <p:extLst>
      <p:ext uri="{BB962C8B-B14F-4D97-AF65-F5344CB8AC3E}">
        <p14:creationId xmlns:p14="http://schemas.microsoft.com/office/powerpoint/2010/main" val="207641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2636912"/>
            <a:ext cx="6120680" cy="3456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7139" y="188640"/>
            <a:ext cx="68653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“The Genome 10K Project”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427984" y="3861048"/>
            <a:ext cx="3960440" cy="180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24744"/>
            <a:ext cx="4464496" cy="14733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05228" y="6402814"/>
            <a:ext cx="2338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326: 794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   Nov. 6, 2009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8" y="76531"/>
            <a:ext cx="2425700" cy="832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1124745"/>
            <a:ext cx="4242828" cy="2304256"/>
          </a:xfrm>
          <a:prstGeom prst="rect">
            <a:avLst/>
          </a:prstGeom>
        </p:spPr>
      </p:pic>
      <p:pic>
        <p:nvPicPr>
          <p:cNvPr id="18" name="图片 3" descr="G10K.jpg"/>
          <p:cNvPicPr>
            <a:picLocks noChangeAspect="1"/>
          </p:cNvPicPr>
          <p:nvPr/>
        </p:nvPicPr>
        <p:blipFill rotWithShape="1">
          <a:blip r:embed="rId8" cstate="print"/>
          <a:srcRect l="1943" t="3183" r="8752" b="10894"/>
          <a:stretch/>
        </p:blipFill>
        <p:spPr>
          <a:xfrm>
            <a:off x="4427984" y="3284984"/>
            <a:ext cx="4419972" cy="2144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373" y="6054387"/>
            <a:ext cx="7757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Sequencing 10,000 vertebrates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7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>
          <a:xfrm>
            <a:off x="-252536" y="-99392"/>
            <a:ext cx="9577064" cy="1143000"/>
          </a:xfrm>
        </p:spPr>
        <p:txBody>
          <a:bodyPr rIns="132080"/>
          <a:lstStyle/>
          <a:p>
            <a:pPr eaLnBrk="1" hangingPunct="1"/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smtClean="0">
                <a:solidFill>
                  <a:srgbClr val="0000FF"/>
                </a:solidFill>
              </a:rPr>
              <a:t>10K </a:t>
            </a:r>
            <a:r>
              <a:rPr lang="en-US" sz="5400" b="1" dirty="0" smtClean="0">
                <a:solidFill>
                  <a:srgbClr val="0000FF"/>
                </a:solidFill>
              </a:rPr>
              <a:t>Avian Genomes Project 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18898" y="2380818"/>
            <a:ext cx="1545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31 </a:t>
            </a:r>
            <a:r>
              <a:rPr lang="en-US" sz="2000" b="1" dirty="0" smtClean="0">
                <a:solidFill>
                  <a:srgbClr val="FFFFFF"/>
                </a:solidFill>
              </a:rPr>
              <a:t>Jan. </a:t>
            </a:r>
            <a:r>
              <a:rPr lang="en-US" sz="2000" b="1" dirty="0">
                <a:solidFill>
                  <a:srgbClr val="FFFFFF"/>
                </a:solidFill>
              </a:rPr>
              <a:t>2013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836712"/>
            <a:ext cx="888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Bird extinction rate ranges between 1,000-10,000 times the natural background extinction rate</a:t>
            </a:r>
            <a:endParaRPr lang="en-US" sz="3200" dirty="0"/>
          </a:p>
        </p:txBody>
      </p:sp>
      <p:pic>
        <p:nvPicPr>
          <p:cNvPr id="4" name="Picture 3" descr="Bird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44824"/>
            <a:ext cx="4598802" cy="5013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492896"/>
            <a:ext cx="35283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Currently releasing the genome sequences of 38 bird genomes </a:t>
            </a:r>
          </a:p>
          <a:p>
            <a:pPr algn="ctr"/>
            <a:r>
              <a:rPr lang="en-US" sz="3200" dirty="0" smtClean="0"/>
              <a:t>(10 bird genomes already released)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076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 l="30273" t="12413" r="30632" b="18338"/>
          <a:stretch>
            <a:fillRect/>
          </a:stretch>
        </p:blipFill>
        <p:spPr bwMode="auto">
          <a:xfrm>
            <a:off x="363254" y="692696"/>
            <a:ext cx="424589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4932040" y="1124744"/>
            <a:ext cx="4006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zh-CN" sz="3600" b="1" dirty="0" smtClean="0">
                <a:solidFill>
                  <a:srgbClr val="3333FF"/>
                </a:solidFill>
                <a:latin typeface="Arial" pitchFamily="-105" charset="0"/>
              </a:rPr>
              <a:t>Storing your data </a:t>
            </a:r>
          </a:p>
          <a:p>
            <a:r>
              <a:rPr kumimoji="0" lang="en-US" altLang="zh-CN" sz="3600" b="1" dirty="0" smtClean="0">
                <a:solidFill>
                  <a:srgbClr val="3333FF"/>
                </a:solidFill>
                <a:latin typeface="Arial" pitchFamily="-105" charset="0"/>
              </a:rPr>
              <a:t>---and your parts</a:t>
            </a:r>
            <a:endParaRPr kumimoji="0" lang="en-US" altLang="zh-CN" sz="3600" b="1" dirty="0">
              <a:solidFill>
                <a:srgbClr val="3333FF"/>
              </a:solidFill>
              <a:latin typeface="Arial" pitchFamily="-105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9544" y="2492896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4000" b="1" i="1" dirty="0" err="1" smtClean="0"/>
              <a:t>Biobanking</a:t>
            </a:r>
            <a:r>
              <a:rPr kumimoji="0" lang="en-US" altLang="zh-CN" sz="4000" b="1" i="1" dirty="0" smtClean="0"/>
              <a:t> is changing </a:t>
            </a:r>
            <a:endParaRPr kumimoji="0" lang="en-US" altLang="zh-CN" sz="4000" b="1" i="1" dirty="0"/>
          </a:p>
          <a:p>
            <a:r>
              <a:rPr kumimoji="0" lang="en-US" altLang="zh-CN" sz="4000" b="1" i="1" dirty="0"/>
              <a:t>the strategy, scope, </a:t>
            </a:r>
            <a:r>
              <a:rPr kumimoji="0" lang="en-US" altLang="zh-CN" sz="4000" b="1" i="1" dirty="0" smtClean="0"/>
              <a:t>&amp; scale </a:t>
            </a:r>
            <a:endParaRPr kumimoji="0" lang="en-US" altLang="zh-CN" sz="4000" b="1" i="1" dirty="0"/>
          </a:p>
          <a:p>
            <a:r>
              <a:rPr kumimoji="0" lang="en-US" altLang="zh-CN" sz="4000" b="1" i="1" dirty="0" smtClean="0"/>
              <a:t>of biomedical research.</a:t>
            </a:r>
            <a:endParaRPr kumimoji="0" lang="en-US" altLang="zh-CN" sz="4000" i="1" dirty="0">
              <a:latin typeface="Arial" pitchFamily="-105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8032" y="-99392"/>
            <a:ext cx="85324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zh-CN" b="1" dirty="0" err="1" smtClean="0">
                <a:solidFill>
                  <a:srgbClr val="3333FF"/>
                </a:solidFill>
                <a:latin typeface="Arial" pitchFamily="-105" charset="0"/>
              </a:rPr>
              <a:t>Biobanking</a:t>
            </a:r>
            <a:r>
              <a:rPr kumimoji="0" lang="en-US" altLang="zh-CN" b="1" dirty="0" smtClean="0">
                <a:solidFill>
                  <a:srgbClr val="3333FF"/>
                </a:solidFill>
                <a:latin typeface="Arial" pitchFamily="-105" charset="0"/>
              </a:rPr>
              <a:t>: </a:t>
            </a:r>
            <a:r>
              <a:rPr kumimoji="0" lang="en-US" altLang="zh-CN" sz="3600" b="1" dirty="0" smtClean="0">
                <a:solidFill>
                  <a:srgbClr val="3333FF"/>
                </a:solidFill>
                <a:latin typeface="Arial" pitchFamily="-105" charset="0"/>
              </a:rPr>
              <a:t>Digital and Physical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83568" y="4452053"/>
            <a:ext cx="1656184" cy="216024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6000236"/>
            <a:ext cx="8240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National </a:t>
            </a:r>
            <a:r>
              <a:rPr lang="en-US" b="1" dirty="0" err="1" smtClean="0">
                <a:solidFill>
                  <a:srgbClr val="0000FF"/>
                </a:solidFill>
              </a:rPr>
              <a:t>BioBank</a:t>
            </a:r>
            <a:r>
              <a:rPr lang="en-US" b="1" dirty="0" smtClean="0">
                <a:solidFill>
                  <a:srgbClr val="0000FF"/>
                </a:solidFill>
              </a:rPr>
              <a:t> in Shenzhen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8" name="Picture 17" descr="9实施方案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53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14978" y="548680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</a:rPr>
              <a:t>深圳国家基因库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74" name="Text Box 3"/>
          <p:cNvSpPr txBox="1">
            <a:spLocks noChangeArrowheads="1"/>
          </p:cNvSpPr>
          <p:nvPr/>
        </p:nvSpPr>
        <p:spPr bwMode="auto">
          <a:xfrm>
            <a:off x="2843213" y="-27384"/>
            <a:ext cx="59052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chemeClr val="accent2"/>
                </a:solidFill>
              </a:rPr>
              <a:t>  </a:t>
            </a:r>
            <a:r>
              <a:rPr lang="zh-CN" altLang="en-US" sz="2400" dirty="0" smtClean="0">
                <a:solidFill>
                  <a:srgbClr val="0000FF"/>
                </a:solidFill>
              </a:rPr>
              <a:t>“</a:t>
            </a:r>
            <a:r>
              <a:rPr lang="en-US" altLang="zh-CN" sz="2400" dirty="0">
                <a:solidFill>
                  <a:srgbClr val="0000FF"/>
                </a:solidFill>
              </a:rPr>
              <a:t>The building had a nice double </a:t>
            </a:r>
            <a:r>
              <a:rPr lang="en-US" altLang="zh-CN" sz="2400" dirty="0" smtClean="0">
                <a:solidFill>
                  <a:srgbClr val="0000FF"/>
                </a:solidFill>
              </a:rPr>
              <a:t>helix on </a:t>
            </a:r>
            <a:r>
              <a:rPr lang="en-US" altLang="zh-CN" sz="2400" dirty="0">
                <a:solidFill>
                  <a:srgbClr val="0000FF"/>
                </a:solidFill>
              </a:rPr>
              <a:t>the brick façade, but that was the only </a:t>
            </a:r>
            <a:r>
              <a:rPr lang="en-US" altLang="zh-CN" sz="2400" dirty="0" smtClean="0">
                <a:solidFill>
                  <a:srgbClr val="0000FF"/>
                </a:solidFill>
              </a:rPr>
              <a:t>indication </a:t>
            </a:r>
            <a:r>
              <a:rPr lang="en-US" altLang="zh-CN" sz="2400" dirty="0">
                <a:solidFill>
                  <a:srgbClr val="0000FF"/>
                </a:solidFill>
              </a:rPr>
              <a:t>that </a:t>
            </a:r>
            <a:r>
              <a:rPr lang="en-US" altLang="zh-CN" sz="2400" dirty="0" smtClean="0">
                <a:solidFill>
                  <a:srgbClr val="0000FF"/>
                </a:solidFill>
              </a:rPr>
              <a:t>this </a:t>
            </a:r>
            <a:r>
              <a:rPr lang="en-US" altLang="zh-CN" sz="2400" dirty="0">
                <a:solidFill>
                  <a:srgbClr val="0000FF"/>
                </a:solidFill>
              </a:rPr>
              <a:t>was a genome </a:t>
            </a:r>
            <a:r>
              <a:rPr lang="en-US" altLang="zh-CN" sz="2400" dirty="0" smtClean="0">
                <a:solidFill>
                  <a:srgbClr val="0000FF"/>
                </a:solidFill>
              </a:rPr>
              <a:t>center as </a:t>
            </a:r>
            <a:r>
              <a:rPr lang="en-US" altLang="zh-CN" sz="2400" dirty="0">
                <a:solidFill>
                  <a:srgbClr val="0000FF"/>
                </a:solidFill>
              </a:rPr>
              <a:t>opposed to an empty warehouse.  </a:t>
            </a:r>
            <a:r>
              <a:rPr lang="en-US" altLang="zh-CN" sz="2400" dirty="0" smtClean="0">
                <a:solidFill>
                  <a:srgbClr val="0000FF"/>
                </a:solidFill>
              </a:rPr>
              <a:t>I </a:t>
            </a:r>
            <a:r>
              <a:rPr lang="en-US" altLang="zh-CN" sz="2400" dirty="0">
                <a:solidFill>
                  <a:srgbClr val="0000FF"/>
                </a:solidFill>
              </a:rPr>
              <a:t>really wondered  if </a:t>
            </a:r>
            <a:r>
              <a:rPr lang="en-US" altLang="zh-CN" sz="2400" dirty="0" smtClean="0">
                <a:solidFill>
                  <a:srgbClr val="0000FF"/>
                </a:solidFill>
              </a:rPr>
              <a:t>they could </a:t>
            </a:r>
            <a:r>
              <a:rPr lang="en-US" altLang="zh-CN" sz="2400" dirty="0">
                <a:solidFill>
                  <a:srgbClr val="0000FF"/>
                </a:solidFill>
              </a:rPr>
              <a:t>get the support to become an internationally competitive group”.</a:t>
            </a:r>
          </a:p>
        </p:txBody>
      </p:sp>
      <p:sp>
        <p:nvSpPr>
          <p:cNvPr id="1564675" name="Text Box 4"/>
          <p:cNvSpPr txBox="1">
            <a:spLocks noChangeArrowheads="1"/>
          </p:cNvSpPr>
          <p:nvPr/>
        </p:nvSpPr>
        <p:spPr bwMode="auto">
          <a:xfrm>
            <a:off x="323528" y="2636912"/>
            <a:ext cx="8424936" cy="483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2"/>
                </a:solidFill>
              </a:rPr>
              <a:t>         </a:t>
            </a:r>
            <a:r>
              <a:rPr lang="zh-CN" altLang="en-US" sz="2400" dirty="0">
                <a:solidFill>
                  <a:srgbClr val="0000FF"/>
                </a:solidFill>
              </a:rPr>
              <a:t>“</a:t>
            </a:r>
            <a:r>
              <a:rPr lang="en-US" altLang="zh-CN" sz="2400" dirty="0">
                <a:solidFill>
                  <a:srgbClr val="0000FF"/>
                </a:solidFill>
              </a:rPr>
              <a:t>It’s a pretty startling, </a:t>
            </a:r>
            <a:r>
              <a:rPr lang="en-US" altLang="zh-CN" sz="2400" dirty="0" smtClean="0">
                <a:solidFill>
                  <a:srgbClr val="0000FF"/>
                </a:solidFill>
              </a:rPr>
              <a:t>when </a:t>
            </a:r>
            <a:r>
              <a:rPr lang="en-US" altLang="zh-CN" sz="2400" dirty="0">
                <a:solidFill>
                  <a:srgbClr val="0000FF"/>
                </a:solidFill>
              </a:rPr>
              <a:t>you think </a:t>
            </a:r>
            <a:r>
              <a:rPr lang="en-US" altLang="zh-CN" sz="2400" dirty="0" smtClean="0">
                <a:solidFill>
                  <a:srgbClr val="0000FF"/>
                </a:solidFill>
              </a:rPr>
              <a:t>of being a support </a:t>
            </a:r>
            <a:r>
              <a:rPr lang="en-US" altLang="zh-CN" sz="2400" dirty="0">
                <a:solidFill>
                  <a:srgbClr val="0000FF"/>
                </a:solidFill>
              </a:rPr>
              <a:t>center for a scientific program in a </a:t>
            </a:r>
            <a:r>
              <a:rPr lang="en-US" altLang="zh-CN" sz="2400" dirty="0" smtClean="0">
                <a:solidFill>
                  <a:srgbClr val="0000FF"/>
                </a:solidFill>
              </a:rPr>
              <a:t>developing </a:t>
            </a:r>
            <a:r>
              <a:rPr lang="en-US" altLang="zh-CN" sz="2400" dirty="0">
                <a:solidFill>
                  <a:srgbClr val="0000FF"/>
                </a:solidFill>
              </a:rPr>
              <a:t>country,  </a:t>
            </a:r>
            <a:r>
              <a:rPr lang="en-US" altLang="zh-CN" sz="2400" dirty="0" smtClean="0">
                <a:solidFill>
                  <a:srgbClr val="0000FF"/>
                </a:solidFill>
              </a:rPr>
              <a:t>you </a:t>
            </a:r>
            <a:r>
              <a:rPr lang="en-US" altLang="zh-CN" sz="2400" dirty="0">
                <a:solidFill>
                  <a:srgbClr val="0000FF"/>
                </a:solidFill>
              </a:rPr>
              <a:t>don’t expect them to become 10 times bigger than you are, in less than 4 years, and to start publishing paper in </a:t>
            </a:r>
            <a:r>
              <a:rPr lang="en-US" altLang="zh-CN" sz="2400" i="1" dirty="0">
                <a:solidFill>
                  <a:srgbClr val="0000FF"/>
                </a:solidFill>
              </a:rPr>
              <a:t>Science</a:t>
            </a:r>
            <a:r>
              <a:rPr lang="en-US" altLang="zh-CN" sz="2400" dirty="0">
                <a:solidFill>
                  <a:srgbClr val="0000FF"/>
                </a:solidFill>
              </a:rPr>
              <a:t>”</a:t>
            </a:r>
            <a:r>
              <a:rPr lang="en-US" altLang="zh-CN" sz="2400" dirty="0" smtClean="0">
                <a:solidFill>
                  <a:srgbClr val="0000FF"/>
                </a:solidFill>
              </a:rPr>
              <a:t>.</a:t>
            </a:r>
            <a:endParaRPr lang="en-US" altLang="zh-CN" sz="2400" dirty="0">
              <a:solidFill>
                <a:srgbClr val="0000FF"/>
              </a:solidFill>
            </a:endParaRPr>
          </a:p>
          <a:p>
            <a:endParaRPr lang="en-US" altLang="zh-CN" sz="2000" b="0" dirty="0">
              <a:solidFill>
                <a:srgbClr val="0000FF"/>
              </a:solidFill>
            </a:endParaRPr>
          </a:p>
          <a:p>
            <a:r>
              <a:rPr lang="en-US" altLang="zh-CN" sz="3600" b="0" dirty="0">
                <a:solidFill>
                  <a:srgbClr val="0000FF"/>
                </a:solidFill>
              </a:rPr>
              <a:t>  </a:t>
            </a:r>
            <a:r>
              <a:rPr lang="en-US" altLang="zh-CN" sz="3600" b="1" dirty="0">
                <a:solidFill>
                  <a:srgbClr val="0000FF"/>
                </a:solidFill>
              </a:rPr>
              <a:t> “Olson says he always had confidence in the scientific capabilities of the </a:t>
            </a:r>
            <a:r>
              <a:rPr lang="en-US" altLang="zh-CN" sz="3600" b="1" dirty="0" smtClean="0">
                <a:solidFill>
                  <a:srgbClr val="0000FF"/>
                </a:solidFill>
              </a:rPr>
              <a:t>group.</a:t>
            </a:r>
            <a:endParaRPr lang="en-US" altLang="zh-CN" sz="3600" b="0" dirty="0">
              <a:solidFill>
                <a:srgbClr val="0000FF"/>
              </a:solidFill>
            </a:endParaRPr>
          </a:p>
          <a:p>
            <a:r>
              <a:rPr lang="en-US" altLang="zh-CN" sz="3600" b="0" dirty="0">
                <a:solidFill>
                  <a:srgbClr val="0000FF"/>
                </a:solidFill>
              </a:rPr>
              <a:t>  </a:t>
            </a:r>
            <a:r>
              <a:rPr lang="en-US" altLang="zh-CN" sz="3600" b="0" dirty="0" smtClean="0">
                <a:solidFill>
                  <a:srgbClr val="0000FF"/>
                </a:solidFill>
              </a:rPr>
              <a:t>                                             </a:t>
            </a:r>
            <a:r>
              <a:rPr lang="en-US" altLang="zh-CN" sz="2400" b="1" i="1" dirty="0" smtClean="0">
                <a:solidFill>
                  <a:srgbClr val="0000FF"/>
                </a:solidFill>
              </a:rPr>
              <a:t>Science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  </a:t>
            </a:r>
            <a:r>
              <a:rPr lang="en-US" altLang="zh-CN" sz="2400" b="1" dirty="0">
                <a:solidFill>
                  <a:srgbClr val="0000FF"/>
                </a:solidFill>
              </a:rPr>
              <a:t>5 April, 2002</a:t>
            </a:r>
          </a:p>
          <a:p>
            <a:r>
              <a:rPr lang="en-US" altLang="zh-CN" sz="3600" b="0" dirty="0">
                <a:solidFill>
                  <a:srgbClr val="0000FF"/>
                </a:solidFill>
              </a:rPr>
              <a:t>                          </a:t>
            </a:r>
            <a:r>
              <a:rPr lang="en-US" altLang="zh-CN" sz="2000" b="0" dirty="0">
                <a:solidFill>
                  <a:srgbClr val="0000FF"/>
                </a:solidFill>
              </a:rPr>
              <a:t>                         </a:t>
            </a:r>
          </a:p>
        </p:txBody>
      </p:sp>
      <p:sp>
        <p:nvSpPr>
          <p:cNvPr id="1564677" name="Rectangle 6"/>
          <p:cNvSpPr>
            <a:spLocks noChangeArrowheads="1"/>
          </p:cNvSpPr>
          <p:nvPr/>
        </p:nvSpPr>
        <p:spPr bwMode="auto">
          <a:xfrm>
            <a:off x="2771774" y="260350"/>
            <a:ext cx="6048697" cy="244857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zh-CN" altLang="en-US"/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944" t="33650" r="56738" b="51962"/>
          <a:stretch/>
        </p:blipFill>
        <p:spPr bwMode="auto">
          <a:xfrm>
            <a:off x="179511" y="188640"/>
            <a:ext cx="206891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125" t="10863" r="3125" b="36640"/>
          <a:stretch/>
        </p:blipFill>
        <p:spPr bwMode="auto">
          <a:xfrm>
            <a:off x="164804" y="2931101"/>
            <a:ext cx="8943700" cy="381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5747772"/>
            <a:ext cx="72304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“We began with nothing !”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924944"/>
            <a:ext cx="4635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</a:rPr>
              <a:t>9”9’9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h</a:t>
            </a:r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</a:rPr>
              <a:t> 9/9/1999</a:t>
            </a:r>
            <a:endParaRPr lang="en-US" sz="5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2987824" y="2564904"/>
            <a:ext cx="5535216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2987824" y="2204864"/>
            <a:ext cx="5616624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7749752" y="1844824"/>
            <a:ext cx="854696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9" t="10417" r="20587" b="21721"/>
          <a:stretch>
            <a:fillRect/>
          </a:stretch>
        </p:blipFill>
        <p:spPr bwMode="auto">
          <a:xfrm>
            <a:off x="7499367" y="3501008"/>
            <a:ext cx="74504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3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043608" y="44624"/>
            <a:ext cx="670718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6600" b="1" dirty="0">
                <a:solidFill>
                  <a:srgbClr val="0000CC"/>
                </a:solidFill>
              </a:rPr>
              <a:t>“The HGP Spirit”</a:t>
            </a:r>
          </a:p>
        </p:txBody>
      </p:sp>
      <p:sp>
        <p:nvSpPr>
          <p:cNvPr id="29698" name="Line 3"/>
          <p:cNvSpPr>
            <a:spLocks noChangeShapeType="1"/>
          </p:cNvSpPr>
          <p:nvPr/>
        </p:nvSpPr>
        <p:spPr bwMode="auto">
          <a:xfrm>
            <a:off x="107504" y="1196752"/>
            <a:ext cx="885698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3131840" y="1124744"/>
            <a:ext cx="5936616" cy="36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lnSpc>
                <a:spcPts val="7060"/>
              </a:lnSpc>
            </a:pPr>
            <a:r>
              <a:rPr lang="en-US" altLang="zh-CN" sz="4400" b="1" dirty="0" smtClean="0">
                <a:solidFill>
                  <a:srgbClr val="0000CC"/>
                </a:solidFill>
              </a:rPr>
              <a:t>“Owned </a:t>
            </a:r>
            <a:r>
              <a:rPr lang="en-US" altLang="zh-CN" sz="4400" b="1" dirty="0" smtClean="0">
                <a:solidFill>
                  <a:srgbClr val="0000CC"/>
                </a:solidFill>
              </a:rPr>
              <a:t>by All (</a:t>
            </a:r>
            <a:r>
              <a:rPr lang="zh-CN" altLang="en-US" sz="4400" b="1" dirty="0" smtClean="0">
                <a:solidFill>
                  <a:srgbClr val="0000CC"/>
                </a:solidFill>
              </a:rPr>
              <a:t>共有</a:t>
            </a:r>
            <a:r>
              <a:rPr lang="en-US" altLang="zh-CN" sz="4400" b="1" dirty="0" smtClean="0">
                <a:solidFill>
                  <a:srgbClr val="0000CC"/>
                </a:solidFill>
              </a:rPr>
              <a:t>),</a:t>
            </a:r>
          </a:p>
          <a:p>
            <a:pPr algn="ctr" eaLnBrk="1" hangingPunct="1">
              <a:lnSpc>
                <a:spcPts val="7060"/>
              </a:lnSpc>
            </a:pPr>
            <a:r>
              <a:rPr lang="en-US" altLang="zh-CN" sz="4400" b="1" dirty="0" smtClean="0">
                <a:solidFill>
                  <a:srgbClr val="0000CC"/>
                </a:solidFill>
              </a:rPr>
              <a:t>Done </a:t>
            </a:r>
            <a:r>
              <a:rPr lang="en-US" altLang="zh-CN" sz="4400" b="1" dirty="0">
                <a:solidFill>
                  <a:srgbClr val="0000CC"/>
                </a:solidFill>
              </a:rPr>
              <a:t>by </a:t>
            </a:r>
            <a:r>
              <a:rPr lang="en-US" altLang="zh-CN" sz="4400" b="1" dirty="0" smtClean="0">
                <a:solidFill>
                  <a:srgbClr val="0000CC"/>
                </a:solidFill>
              </a:rPr>
              <a:t>All </a:t>
            </a:r>
            <a:r>
              <a:rPr lang="en-US" altLang="zh-CN" sz="4400" b="1" dirty="0">
                <a:solidFill>
                  <a:srgbClr val="0000CC"/>
                </a:solidFill>
              </a:rPr>
              <a:t>(</a:t>
            </a:r>
            <a:r>
              <a:rPr lang="zh-CN" altLang="en-US" sz="4400" b="1" dirty="0">
                <a:solidFill>
                  <a:srgbClr val="0000CC"/>
                </a:solidFill>
              </a:rPr>
              <a:t>共为</a:t>
            </a:r>
            <a:r>
              <a:rPr lang="en-US" altLang="zh-CN" sz="4400" b="1" dirty="0">
                <a:solidFill>
                  <a:srgbClr val="0000CC"/>
                </a:solidFill>
              </a:rPr>
              <a:t>),</a:t>
            </a:r>
          </a:p>
          <a:p>
            <a:pPr algn="ctr" eaLnBrk="1" hangingPunct="1">
              <a:lnSpc>
                <a:spcPts val="7060"/>
              </a:lnSpc>
            </a:pPr>
            <a:r>
              <a:rPr lang="en-US" altLang="zh-CN" sz="4400" b="1" dirty="0" smtClean="0">
                <a:solidFill>
                  <a:srgbClr val="0000CC"/>
                </a:solidFill>
              </a:rPr>
              <a:t>Shared </a:t>
            </a:r>
            <a:r>
              <a:rPr lang="en-US" altLang="zh-CN" sz="4400" b="1" dirty="0">
                <a:solidFill>
                  <a:srgbClr val="0000CC"/>
                </a:solidFill>
              </a:rPr>
              <a:t>by </a:t>
            </a:r>
            <a:r>
              <a:rPr lang="en-US" altLang="zh-CN" sz="4400" b="1" dirty="0" smtClean="0">
                <a:solidFill>
                  <a:srgbClr val="0000CC"/>
                </a:solidFill>
              </a:rPr>
              <a:t>All </a:t>
            </a:r>
            <a:r>
              <a:rPr lang="en-US" altLang="zh-CN" sz="4400" b="1" dirty="0">
                <a:solidFill>
                  <a:srgbClr val="0000CC"/>
                </a:solidFill>
              </a:rPr>
              <a:t>(</a:t>
            </a:r>
            <a:r>
              <a:rPr lang="zh-CN" altLang="en-US" sz="4400" b="1" dirty="0">
                <a:solidFill>
                  <a:srgbClr val="0000CC"/>
                </a:solidFill>
              </a:rPr>
              <a:t>共享</a:t>
            </a:r>
            <a:r>
              <a:rPr lang="en-US" altLang="zh-CN" sz="4400" b="1" dirty="0" smtClean="0">
                <a:solidFill>
                  <a:srgbClr val="0000CC"/>
                </a:solidFill>
              </a:rPr>
              <a:t>),</a:t>
            </a:r>
          </a:p>
          <a:p>
            <a:pPr algn="ctr" eaLnBrk="1" hangingPunct="1">
              <a:lnSpc>
                <a:spcPts val="7060"/>
              </a:lnSpc>
            </a:pPr>
            <a:r>
              <a:rPr lang="en-US" altLang="zh-CN" sz="4400" b="1" dirty="0" smtClean="0">
                <a:solidFill>
                  <a:srgbClr val="0000FF"/>
                </a:solidFill>
              </a:rPr>
              <a:t> Needed </a:t>
            </a:r>
            <a:r>
              <a:rPr lang="en-US" altLang="zh-CN" sz="4400" b="1" dirty="0">
                <a:solidFill>
                  <a:srgbClr val="0000FF"/>
                </a:solidFill>
              </a:rPr>
              <a:t>by All (</a:t>
            </a:r>
            <a:r>
              <a:rPr lang="zh-CN" altLang="en-US" sz="4400" b="1" dirty="0">
                <a:solidFill>
                  <a:srgbClr val="0000FF"/>
                </a:solidFill>
              </a:rPr>
              <a:t>共需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)</a:t>
            </a:r>
            <a:r>
              <a:rPr lang="en-US" altLang="zh-CN" sz="4400" b="1" dirty="0" smtClean="0">
                <a:solidFill>
                  <a:srgbClr val="0000CC"/>
                </a:solidFill>
              </a:rPr>
              <a:t>!</a:t>
            </a:r>
            <a:r>
              <a:rPr lang="en-US" altLang="zh-CN" sz="4400" b="1" dirty="0">
                <a:solidFill>
                  <a:srgbClr val="0000CC"/>
                </a:solidFill>
              </a:rPr>
              <a:t>”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23407" r="7376" b="6667"/>
          <a:stretch>
            <a:fillRect/>
          </a:stretch>
        </p:blipFill>
        <p:spPr bwMode="auto">
          <a:xfrm>
            <a:off x="107504" y="3212976"/>
            <a:ext cx="3168352" cy="183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7340"/>
          <a:stretch/>
        </p:blipFill>
        <p:spPr>
          <a:xfrm>
            <a:off x="107504" y="5157192"/>
            <a:ext cx="8928992" cy="1639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2833120" cy="13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179512" y="2060848"/>
            <a:ext cx="8712967" cy="405495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altLang="zh-CN" sz="6000" b="1" dirty="0" smtClean="0">
                <a:solidFill>
                  <a:srgbClr val="0000CC"/>
                </a:solidFill>
              </a:rPr>
              <a:t>The 15</a:t>
            </a:r>
            <a:r>
              <a:rPr lang="en-US" altLang="zh-CN" sz="6000" b="1" baseline="30000" dirty="0" smtClean="0">
                <a:solidFill>
                  <a:srgbClr val="0000CC"/>
                </a:solidFill>
              </a:rPr>
              <a:t>th</a:t>
            </a:r>
            <a:r>
              <a:rPr lang="en-US" altLang="zh-CN" sz="6000" b="1" dirty="0" smtClean="0">
                <a:solidFill>
                  <a:srgbClr val="0000CC"/>
                </a:solidFill>
              </a:rPr>
              <a:t> anniversary of BGI</a:t>
            </a:r>
          </a:p>
          <a:p>
            <a:pPr algn="ctr">
              <a:lnSpc>
                <a:spcPts val="8700"/>
              </a:lnSpc>
            </a:pPr>
            <a:r>
              <a:rPr lang="en-US" altLang="zh-CN" sz="4400" b="1" dirty="0" smtClean="0">
                <a:solidFill>
                  <a:srgbClr val="0000CC"/>
                </a:solidFill>
              </a:rPr>
              <a:t>(9:09:09, 9/9/99)</a:t>
            </a:r>
            <a:endParaRPr lang="en-US" altLang="zh-CN" sz="4400" b="1" dirty="0">
              <a:solidFill>
                <a:srgbClr val="0000CC"/>
              </a:solidFill>
            </a:endParaRPr>
          </a:p>
          <a:p>
            <a:r>
              <a:rPr lang="en-US" altLang="zh-CN" sz="4000" b="1" dirty="0" smtClean="0">
                <a:solidFill>
                  <a:srgbClr val="0000CC"/>
                </a:solidFill>
              </a:rPr>
              <a:t> </a:t>
            </a:r>
            <a:r>
              <a:rPr lang="en-US" altLang="zh-CN" sz="3200" b="1" dirty="0" smtClean="0">
                <a:solidFill>
                  <a:srgbClr val="0000CC"/>
                </a:solidFill>
              </a:rPr>
              <a:t>               </a:t>
            </a:r>
            <a:endParaRPr lang="en-US" altLang="zh-CN" sz="3200" b="1" dirty="0">
              <a:solidFill>
                <a:srgbClr val="0000CC"/>
              </a:solidFill>
            </a:endParaRPr>
          </a:p>
        </p:txBody>
      </p:sp>
      <p:sp>
        <p:nvSpPr>
          <p:cNvPr id="232451" name="Line 3"/>
          <p:cNvSpPr>
            <a:spLocks noChangeShapeType="1"/>
          </p:cNvSpPr>
          <p:nvPr/>
        </p:nvSpPr>
        <p:spPr bwMode="auto">
          <a:xfrm>
            <a:off x="152400" y="1556792"/>
            <a:ext cx="8991600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52" name="Line 4"/>
          <p:cNvSpPr>
            <a:spLocks noChangeShapeType="1"/>
          </p:cNvSpPr>
          <p:nvPr/>
        </p:nvSpPr>
        <p:spPr bwMode="auto">
          <a:xfrm>
            <a:off x="44896" y="5661248"/>
            <a:ext cx="8991600" cy="0"/>
          </a:xfrm>
          <a:prstGeom prst="lin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53" name="Rectangle 5"/>
          <p:cNvSpPr>
            <a:spLocks noChangeArrowheads="1"/>
          </p:cNvSpPr>
          <p:nvPr/>
        </p:nvSpPr>
        <p:spPr bwMode="auto">
          <a:xfrm>
            <a:off x="1065073" y="-27384"/>
            <a:ext cx="6819295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9600" b="1" dirty="0" smtClean="0">
                <a:solidFill>
                  <a:srgbClr val="3116FA"/>
                </a:solidFill>
              </a:rPr>
              <a:t>Sept. 9, 2014</a:t>
            </a:r>
            <a:endParaRPr lang="en-US" altLang="zh-CN" sz="9600" b="1" dirty="0">
              <a:solidFill>
                <a:srgbClr val="3116F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5805264"/>
            <a:ext cx="5143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</a:rPr>
              <a:t>华大成立</a:t>
            </a:r>
            <a:r>
              <a:rPr lang="en-US" altLang="zh-CN" b="1" dirty="0" smtClean="0">
                <a:solidFill>
                  <a:srgbClr val="0000FF"/>
                </a:solidFill>
              </a:rPr>
              <a:t> 15 </a:t>
            </a:r>
            <a:r>
              <a:rPr lang="zh-CN" altLang="en-US" b="1" dirty="0" smtClean="0">
                <a:solidFill>
                  <a:srgbClr val="0000FF"/>
                </a:solidFill>
              </a:rPr>
              <a:t>周年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7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2994" name="Text Box 2"/>
          <p:cNvSpPr txBox="1">
            <a:spLocks noChangeArrowheads="1"/>
          </p:cNvSpPr>
          <p:nvPr/>
        </p:nvSpPr>
        <p:spPr bwMode="auto">
          <a:xfrm>
            <a:off x="432049" y="2060848"/>
            <a:ext cx="8964487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accent2"/>
                </a:solidFill>
              </a:rPr>
              <a:t>Please </a:t>
            </a:r>
            <a:r>
              <a:rPr lang="en-US" altLang="zh-CN" sz="3600" b="1" dirty="0">
                <a:solidFill>
                  <a:schemeClr val="accent2"/>
                </a:solidFill>
              </a:rPr>
              <a:t>j</a:t>
            </a:r>
            <a:r>
              <a:rPr lang="en-US" altLang="zh-CN" sz="3600" b="1" dirty="0" smtClean="0">
                <a:solidFill>
                  <a:schemeClr val="accent2"/>
                </a:solidFill>
              </a:rPr>
              <a:t>oin us in celebration</a:t>
            </a:r>
          </a:p>
          <a:p>
            <a:pPr algn="ctr"/>
            <a:r>
              <a:rPr lang="en-US" altLang="zh-CN" sz="4000" b="1" dirty="0" smtClean="0">
                <a:solidFill>
                  <a:schemeClr val="accent2"/>
                </a:solidFill>
              </a:rPr>
              <a:t>At the </a:t>
            </a:r>
            <a:r>
              <a:rPr lang="en-US" altLang="zh-CN" sz="3600" b="1" dirty="0" smtClean="0">
                <a:solidFill>
                  <a:schemeClr val="accent2"/>
                </a:solidFill>
              </a:rPr>
              <a:t>International </a:t>
            </a:r>
            <a:r>
              <a:rPr lang="en-US" altLang="zh-CN" sz="3600" b="1" dirty="0">
                <a:solidFill>
                  <a:schemeClr val="accent2"/>
                </a:solidFill>
              </a:rPr>
              <a:t>Conference on </a:t>
            </a:r>
            <a:r>
              <a:rPr lang="en-US" altLang="zh-CN" sz="3600" b="1" dirty="0" smtClean="0">
                <a:solidFill>
                  <a:schemeClr val="accent2"/>
                </a:solidFill>
              </a:rPr>
              <a:t>Genomics </a:t>
            </a:r>
            <a:r>
              <a:rPr lang="en-US" altLang="zh-CN" sz="3600" b="1" dirty="0" smtClean="0">
                <a:solidFill>
                  <a:schemeClr val="accent2"/>
                </a:solidFill>
              </a:rPr>
              <a:t>(ICG-9)</a:t>
            </a:r>
            <a:endParaRPr lang="en-US" altLang="zh-CN" sz="3600" b="1" dirty="0">
              <a:solidFill>
                <a:schemeClr val="accent2"/>
              </a:solidFill>
            </a:endParaRPr>
          </a:p>
          <a:p>
            <a:pPr algn="ctr"/>
            <a:endParaRPr lang="en-US" altLang="zh-CN" sz="6000" b="1" i="1" dirty="0">
              <a:solidFill>
                <a:schemeClr val="accent2"/>
              </a:solidFill>
            </a:endParaRPr>
          </a:p>
        </p:txBody>
      </p:sp>
      <p:pic>
        <p:nvPicPr>
          <p:cNvPr id="6612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44101" r="10677" b="14102"/>
          <a:stretch>
            <a:fillRect/>
          </a:stretch>
        </p:blipFill>
        <p:spPr bwMode="auto">
          <a:xfrm>
            <a:off x="4572000" y="4653136"/>
            <a:ext cx="44640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12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1" t="41388" r="39639" b="26727"/>
          <a:stretch>
            <a:fillRect/>
          </a:stretch>
        </p:blipFill>
        <p:spPr bwMode="auto">
          <a:xfrm>
            <a:off x="1115616" y="1412776"/>
            <a:ext cx="927831" cy="121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12998" name="Picture 6"/>
          <p:cNvPicPr>
            <a:picLocks noChangeAspect="1" noChangeArrowheads="1"/>
          </p:cNvPicPr>
          <p:nvPr/>
        </p:nvPicPr>
        <p:blipFill>
          <a:blip r:embed="rId5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50803" r="18782" b="11784"/>
          <a:stretch>
            <a:fillRect/>
          </a:stretch>
        </p:blipFill>
        <p:spPr bwMode="auto">
          <a:xfrm>
            <a:off x="71438" y="4667423"/>
            <a:ext cx="44291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129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5" t="29535" r="9929" b="14366"/>
          <a:stretch>
            <a:fillRect/>
          </a:stretch>
        </p:blipFill>
        <p:spPr bwMode="auto">
          <a:xfrm>
            <a:off x="4355976" y="188640"/>
            <a:ext cx="2247584" cy="181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130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7" t="34601" r="42635" b="28192"/>
          <a:stretch>
            <a:fillRect/>
          </a:stretch>
        </p:blipFill>
        <p:spPr bwMode="auto">
          <a:xfrm>
            <a:off x="107504" y="1412776"/>
            <a:ext cx="920328" cy="121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13001" name="Picture 9"/>
          <p:cNvPicPr>
            <a:picLocks noChangeAspect="1" noChangeArrowheads="1"/>
          </p:cNvPicPr>
          <p:nvPr/>
        </p:nvPicPr>
        <p:blipFill>
          <a:blip r:embed="rId8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35439" r="21370" b="8464"/>
          <a:stretch>
            <a:fillRect/>
          </a:stretch>
        </p:blipFill>
        <p:spPr bwMode="auto">
          <a:xfrm>
            <a:off x="6660232" y="188640"/>
            <a:ext cx="2480441" cy="182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130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t="22440" r="39856" b="40324"/>
          <a:stretch>
            <a:fillRect/>
          </a:stretch>
        </p:blipFill>
        <p:spPr bwMode="auto">
          <a:xfrm>
            <a:off x="144852" y="188913"/>
            <a:ext cx="930332" cy="119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130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10335" r="13780" b="10661"/>
          <a:stretch>
            <a:fillRect/>
          </a:stretch>
        </p:blipFill>
        <p:spPr bwMode="auto">
          <a:xfrm>
            <a:off x="1115616" y="188640"/>
            <a:ext cx="935333" cy="119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13004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5" t="40841" r="35381" b="27879"/>
          <a:stretch/>
        </p:blipFill>
        <p:spPr bwMode="auto">
          <a:xfrm>
            <a:off x="2123728" y="116632"/>
            <a:ext cx="21837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13005" name="Text Box 13"/>
          <p:cNvSpPr txBox="1">
            <a:spLocks noChangeArrowheads="1"/>
          </p:cNvSpPr>
          <p:nvPr/>
        </p:nvSpPr>
        <p:spPr bwMode="auto">
          <a:xfrm>
            <a:off x="1154187" y="3862789"/>
            <a:ext cx="71622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i="1" dirty="0" smtClean="0"/>
              <a:t>Sept. 9-12, 2014, Shenzhen, </a:t>
            </a:r>
            <a:r>
              <a:rPr lang="en-US" altLang="zh-CN" sz="3600" b="1" i="1" dirty="0"/>
              <a:t>China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20280" y="63621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http://www.icg9-</a:t>
            </a:r>
            <a:r>
              <a:rPr lang="en-US" sz="2800" dirty="0" smtClean="0"/>
              <a:t>sibife.org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056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 rotWithShape="1">
          <a:blip r:embed="rId2"/>
          <a:srcRect l="30061" t="23257" r="29329" b="34341"/>
          <a:stretch/>
        </p:blipFill>
        <p:spPr bwMode="auto">
          <a:xfrm>
            <a:off x="0" y="188640"/>
            <a:ext cx="9144000" cy="600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763688" y="1052736"/>
            <a:ext cx="5902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12000" b="1" dirty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Thanks!</a:t>
            </a:r>
            <a:r>
              <a:rPr lang="en-US" altLang="zh-CN" sz="9600" b="1" dirty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  <a:cs typeface="华文新魏" pitchFamily="2" charset="-122"/>
              </a:rPr>
              <a:t>  </a:t>
            </a:r>
          </a:p>
        </p:txBody>
      </p:sp>
      <p:pic>
        <p:nvPicPr>
          <p:cNvPr id="24371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76163" y="4809926"/>
            <a:ext cx="6824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</a:rPr>
              <a:t>yanghm@genomics.cn</a:t>
            </a:r>
            <a:endParaRPr lang="en-US" sz="5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6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sony\AppData\Roaming\Tencent\Users\68104276\QQ\WinTemp\RichOle\X[F)18(_D$91E]@0~E9RV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02080"/>
            <a:ext cx="8991600" cy="48463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272" y="5670376"/>
            <a:ext cx="73152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2014 it is global</a:t>
            </a:r>
            <a:r>
              <a:rPr lang="en-US" sz="3600" dirty="0" smtClean="0"/>
              <a:t>, with HQ in Shenzhen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92138"/>
            <a:ext cx="1524000" cy="67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404664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Within 10 </a:t>
            </a:r>
            <a:r>
              <a:rPr lang="en-US" sz="3200" dirty="0" err="1" smtClean="0"/>
              <a:t>yrs</a:t>
            </a:r>
            <a:r>
              <a:rPr lang="en-US" sz="3200" dirty="0" smtClean="0"/>
              <a:t>, BGI became one of the largest genomics institutes in the world</a:t>
            </a:r>
            <a:endParaRPr lang="en-US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0806"/>
            <a:ext cx="9144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 bwMode="auto">
          <a:xfrm>
            <a:off x="85510" y="0"/>
            <a:ext cx="9001000" cy="64518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7504" y="5760640"/>
            <a:ext cx="8964488" cy="10527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5" charset="0"/>
              <a:ea typeface="宋体" pitchFamily="-105" charset="-122"/>
              <a:cs typeface="宋体" pitchFamily="-105" charset="-122"/>
            </a:endParaRPr>
          </a:p>
        </p:txBody>
      </p:sp>
      <p:sp>
        <p:nvSpPr>
          <p:cNvPr id="14" name="矩形 4"/>
          <p:cNvSpPr/>
          <p:nvPr/>
        </p:nvSpPr>
        <p:spPr>
          <a:xfrm>
            <a:off x="1163457" y="159023"/>
            <a:ext cx="6864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ea typeface="黑体" charset="0"/>
                <a:cs typeface="Times New Roman" pitchFamily="18" charset="0"/>
              </a:rPr>
              <a:t>&gt;18000</a:t>
            </a:r>
            <a:r>
              <a:rPr lang="zh-CN" altLang="en-US" sz="2400" b="1" dirty="0">
                <a:solidFill>
                  <a:srgbClr val="000000"/>
                </a:solidFill>
                <a:ea typeface="黑体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黑体" charset="0"/>
                <a:cs typeface="Times New Roman" pitchFamily="18" charset="0"/>
              </a:rPr>
              <a:t>Partners from &gt;4000</a:t>
            </a:r>
            <a:r>
              <a:rPr lang="zh-CN" altLang="en-US" sz="2400" b="1" dirty="0">
                <a:solidFill>
                  <a:srgbClr val="000000"/>
                </a:solidFill>
                <a:ea typeface="黑体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黑体" charset="0"/>
                <a:cs typeface="Times New Roman" pitchFamily="18" charset="0"/>
              </a:rPr>
              <a:t>Institutes</a:t>
            </a:r>
            <a:r>
              <a:rPr lang="zh-CN" altLang="en-US" sz="2400" b="1" dirty="0">
                <a:solidFill>
                  <a:srgbClr val="000000"/>
                </a:solidFill>
                <a:ea typeface="黑体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ea typeface="黑体" charset="0"/>
                <a:cs typeface="Times New Roman" pitchFamily="18" charset="0"/>
              </a:rPr>
              <a:t>or Hospitals  </a:t>
            </a:r>
            <a:endParaRPr lang="zh-CN" altLang="en-US" sz="2400" b="1" dirty="0">
              <a:solidFill>
                <a:srgbClr val="000000"/>
              </a:solidFill>
              <a:ea typeface="华文琥珀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540568" y="5685055"/>
            <a:ext cx="10188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A salute to </a:t>
            </a:r>
            <a:r>
              <a:rPr lang="en-US" sz="3200" b="1" dirty="0" smtClean="0">
                <a:solidFill>
                  <a:srgbClr val="0000FF"/>
                </a:solidFill>
              </a:rPr>
              <a:t>all </a:t>
            </a:r>
            <a:r>
              <a:rPr lang="en-US" sz="3200" b="1" dirty="0" smtClean="0">
                <a:solidFill>
                  <a:srgbClr val="0000FF"/>
                </a:solidFill>
              </a:rPr>
              <a:t>of BGI’s 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collaborators </a:t>
            </a:r>
            <a:r>
              <a:rPr lang="en-US" sz="3200" b="1" dirty="0" smtClean="0">
                <a:solidFill>
                  <a:srgbClr val="0000FF"/>
                </a:solidFill>
              </a:rPr>
              <a:t>&amp; </a:t>
            </a:r>
            <a:r>
              <a:rPr lang="en-US" sz="3200" b="1" dirty="0" smtClean="0">
                <a:solidFill>
                  <a:srgbClr val="0000FF"/>
                </a:solidFill>
              </a:rPr>
              <a:t>supporters, teachers </a:t>
            </a:r>
            <a:r>
              <a:rPr lang="en-US" sz="3200" b="1" dirty="0" smtClean="0">
                <a:solidFill>
                  <a:srgbClr val="0000FF"/>
                </a:solidFill>
              </a:rPr>
              <a:t>&amp; friends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5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04" y="116632"/>
            <a:ext cx="70708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00" b="1" dirty="0" smtClean="0">
                <a:solidFill>
                  <a:srgbClr val="0000FF"/>
                </a:solidFill>
              </a:rPr>
              <a:t>Three Generations </a:t>
            </a:r>
            <a:r>
              <a:rPr lang="en-US" sz="4100" b="1" dirty="0" smtClean="0">
                <a:solidFill>
                  <a:srgbClr val="0000FF"/>
                </a:solidFill>
              </a:rPr>
              <a:t>of Leaders</a:t>
            </a:r>
            <a:endParaRPr lang="en-US" sz="4100" b="1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45" r="8281" b="12564"/>
          <a:stretch/>
        </p:blipFill>
        <p:spPr>
          <a:xfrm>
            <a:off x="1552292" y="4051980"/>
            <a:ext cx="1728192" cy="1981502"/>
          </a:xfrm>
          <a:prstGeom prst="rect">
            <a:avLst/>
          </a:prstGeom>
        </p:spPr>
      </p:pic>
      <p:pic>
        <p:nvPicPr>
          <p:cNvPr id="2" name="Picture 1" descr="Xu-Xun-75x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15" y="4006459"/>
            <a:ext cx="1749193" cy="2099031"/>
          </a:xfrm>
          <a:prstGeom prst="rect">
            <a:avLst/>
          </a:prstGeom>
        </p:spPr>
      </p:pic>
      <p:pic>
        <p:nvPicPr>
          <p:cNvPr id="3" name="Picture 2" descr="img-zhang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18" y="3873242"/>
            <a:ext cx="1731642" cy="2142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6762" y="603348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Li </a:t>
            </a:r>
            <a:r>
              <a:rPr lang="en-US" sz="2000" dirty="0" err="1" smtClean="0"/>
              <a:t>Yingrui</a:t>
            </a:r>
            <a:endParaRPr lang="en-US" sz="2000" dirty="0" smtClean="0"/>
          </a:p>
          <a:p>
            <a:pPr algn="ctr"/>
            <a:r>
              <a:rPr lang="en-US" sz="2000" dirty="0" smtClean="0"/>
              <a:t>Head BGI-Tech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496508" y="6033482"/>
            <a:ext cx="1651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Xu</a:t>
            </a:r>
            <a:r>
              <a:rPr lang="en-US" sz="2000" dirty="0" smtClean="0"/>
              <a:t> </a:t>
            </a:r>
            <a:r>
              <a:rPr lang="en-US" sz="2000" dirty="0" err="1" smtClean="0"/>
              <a:t>Xun</a:t>
            </a:r>
            <a:endParaRPr lang="en-US" sz="2000" dirty="0" smtClean="0"/>
          </a:p>
          <a:p>
            <a:pPr algn="ctr"/>
            <a:r>
              <a:rPr lang="en-US" sz="2000" dirty="0" smtClean="0"/>
              <a:t>BGI-Research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357202" y="6033482"/>
            <a:ext cx="2023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Zhang Yong. PhD</a:t>
            </a:r>
          </a:p>
          <a:p>
            <a:pPr algn="ctr"/>
            <a:r>
              <a:rPr lang="en-US" sz="2000" dirty="0" err="1" smtClean="0"/>
              <a:t>BioBank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32467"/>
          <a:stretch/>
        </p:blipFill>
        <p:spPr>
          <a:xfrm>
            <a:off x="1115616" y="1052736"/>
            <a:ext cx="3528392" cy="22036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8303"/>
          <a:stretch/>
        </p:blipFill>
        <p:spPr>
          <a:xfrm>
            <a:off x="6183375" y="1444714"/>
            <a:ext cx="1890119" cy="21946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5958" y="3284984"/>
            <a:ext cx="1861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Yang Huanming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131840" y="3284984"/>
            <a:ext cx="125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Wang </a:t>
            </a:r>
            <a:r>
              <a:rPr lang="en-US" sz="2000" dirty="0" err="1" smtClean="0"/>
              <a:t>Jian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543415" y="3604954"/>
            <a:ext cx="1196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Wang Jun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804248" y="179928"/>
            <a:ext cx="22930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“ 三代同堂”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49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G_0309"/>
          <p:cNvPicPr>
            <a:picLocks noChangeAspect="1" noChangeArrowheads="1"/>
          </p:cNvPicPr>
          <p:nvPr/>
        </p:nvPicPr>
        <p:blipFill>
          <a:blip r:embed="rId3"/>
          <a:srcRect l="35156" r="27344"/>
          <a:stretch>
            <a:fillRect/>
          </a:stretch>
        </p:blipFill>
        <p:spPr bwMode="auto">
          <a:xfrm>
            <a:off x="0" y="1295400"/>
            <a:ext cx="4343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3"/>
          <p:cNvSpPr txBox="1">
            <a:spLocks noChangeArrowheads="1"/>
          </p:cNvSpPr>
          <p:nvPr/>
        </p:nvSpPr>
        <p:spPr bwMode="auto">
          <a:xfrm>
            <a:off x="863600" y="282575"/>
            <a:ext cx="736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5400" b="1">
                <a:solidFill>
                  <a:srgbClr val="0000CC"/>
                </a:solidFill>
              </a:rPr>
              <a:t>Two Pillars of Genomics</a:t>
            </a:r>
          </a:p>
        </p:txBody>
      </p:sp>
      <p:sp>
        <p:nvSpPr>
          <p:cNvPr id="36873" name="Line 4"/>
          <p:cNvSpPr>
            <a:spLocks noChangeShapeType="1"/>
          </p:cNvSpPr>
          <p:nvPr/>
        </p:nvSpPr>
        <p:spPr bwMode="auto">
          <a:xfrm>
            <a:off x="76200" y="1143000"/>
            <a:ext cx="8991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TextBox 9"/>
          <p:cNvSpPr txBox="1">
            <a:spLocks noChangeArrowheads="1"/>
          </p:cNvSpPr>
          <p:nvPr/>
        </p:nvSpPr>
        <p:spPr bwMode="auto">
          <a:xfrm>
            <a:off x="782122" y="3780328"/>
            <a:ext cx="264687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err="1">
                <a:solidFill>
                  <a:srgbClr val="FFFFFF"/>
                </a:solidFill>
              </a:rPr>
              <a:t>生命是序列的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419600" y="1219200"/>
            <a:ext cx="4724400" cy="56938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zh-CN" sz="1400" b="1" dirty="0" smtClean="0">
                <a:solidFill>
                  <a:srgbClr val="2610FA"/>
                </a:solidFill>
                <a:latin typeface="Courier" pitchFamily="-105" charset="0"/>
              </a:rPr>
              <a:t>101010101010100101010101001101010101001010011010010101001010100101010010101001001010010101000000000010101000000000000101000101</a:t>
            </a:r>
          </a:p>
          <a:p>
            <a:pPr eaLnBrk="0" hangingPunct="0"/>
            <a:r>
              <a:rPr kumimoji="0" lang="en-US" altLang="zh-CN" sz="1400" b="1" dirty="0" smtClean="0">
                <a:solidFill>
                  <a:srgbClr val="2610FA"/>
                </a:solidFill>
                <a:latin typeface="Courier" pitchFamily="-105" charset="0"/>
              </a:rPr>
              <a:t>010011100001110000011100000110001010101001</a:t>
            </a:r>
          </a:p>
          <a:p>
            <a:pPr eaLnBrk="0" hangingPunct="0"/>
            <a:r>
              <a:rPr kumimoji="0" lang="en-US" altLang="zh-CN" sz="1400" b="1" dirty="0" smtClean="0">
                <a:solidFill>
                  <a:srgbClr val="2610FA"/>
                </a:solidFill>
                <a:latin typeface="Courier" pitchFamily="-105" charset="0"/>
              </a:rPr>
              <a:t>010101001010101010101010010101010100101001110000111000001110000011000100101010100101010101010101001010101010010100111000011100000111000001100010101010101001010101010101010010101010100101001110000111000001110100111000011100000111000001100010101010101001010101010101010010101010100101001110000111000001110000011000100101010100101010101010101001010101010010100111000011100000111000001100010101010101001010101010101010010101010100101001110000111000001110000011000101010101010010101010101010100101010101001010011100001110000011100000110001010101010100101010101010101001010101010010100111000011100000111000011000101011000011100000111000001100010101010101001010101010101010001010101010100101010101010001010101010100101010101010101001010101010010100111000011100000111000011000101011000011100000111000001100010101010101001010101010101011100101100101010101010101010101010001101010101111111010101010101010011101010000000000101110</a:t>
            </a:r>
            <a:endParaRPr kumimoji="0" lang="en-US" altLang="zh-CN" sz="1400" b="1" dirty="0">
              <a:solidFill>
                <a:srgbClr val="2610FA"/>
              </a:solidFill>
              <a:latin typeface="Courier" pitchFamily="-105" charset="0"/>
            </a:endParaRPr>
          </a:p>
          <a:p>
            <a:pPr eaLnBrk="0" hangingPunct="0"/>
            <a:endParaRPr kumimoji="0" lang="en-US" altLang="zh-CN" sz="1800" b="1" dirty="0">
              <a:latin typeface="Courier" pitchFamily="-105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105400" y="1524000"/>
            <a:ext cx="3048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5292080" y="3789040"/>
            <a:ext cx="264687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生命是数据</a:t>
            </a:r>
            <a:r>
              <a:rPr lang="zh-CN" altLang="en-US" sz="3200" b="1" dirty="0">
                <a:solidFill>
                  <a:srgbClr val="FF0000"/>
                </a:solidFill>
              </a:rPr>
              <a:t>的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1" name="Picture 5" descr="IMG_3210"/>
          <p:cNvPicPr>
            <a:picLocks noChangeAspect="1" noChangeArrowheads="1"/>
          </p:cNvPicPr>
          <p:nvPr/>
        </p:nvPicPr>
        <p:blipFill>
          <a:blip r:embed="rId4"/>
          <a:srcRect l="27272" t="6612" r="50414" b="54820"/>
          <a:stretch>
            <a:fillRect/>
          </a:stretch>
        </p:blipFill>
        <p:spPr bwMode="auto">
          <a:xfrm>
            <a:off x="7524328" y="4869160"/>
            <a:ext cx="1547663" cy="191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395536" y="1484784"/>
            <a:ext cx="3672408" cy="1728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-65" charset="0"/>
              <a:ea typeface="宋体" pitchFamily="-65" charset="-122"/>
              <a:cs typeface="宋体" pitchFamily="-65" charset="-122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04800" y="1412776"/>
            <a:ext cx="4876800" cy="17543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sz="5400" b="1" dirty="0">
                <a:solidFill>
                  <a:srgbClr val="0000FF"/>
                </a:solidFill>
              </a:rPr>
              <a:t>“Life is</a:t>
            </a:r>
            <a:r>
              <a:rPr lang="en-US" altLang="zh-CN" sz="54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altLang="zh-CN" sz="5400" b="1" dirty="0" smtClean="0">
                <a:solidFill>
                  <a:srgbClr val="0000FF"/>
                </a:solidFill>
              </a:rPr>
              <a:t>of sequence</a:t>
            </a:r>
            <a:r>
              <a:rPr lang="en-US" altLang="zh-CN" sz="5400" b="1" dirty="0">
                <a:solidFill>
                  <a:srgbClr val="0000FF"/>
                </a:solidFill>
              </a:rPr>
              <a:t>”</a:t>
            </a:r>
          </a:p>
        </p:txBody>
      </p:sp>
      <p:pic>
        <p:nvPicPr>
          <p:cNvPr id="17" name="Picture 5" descr="102_02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9" t="24194" r="50325" b="48840"/>
          <a:stretch>
            <a:fillRect/>
          </a:stretch>
        </p:blipFill>
        <p:spPr bwMode="auto">
          <a:xfrm>
            <a:off x="72008" y="4869160"/>
            <a:ext cx="1547664" cy="18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191000" y="1340768"/>
            <a:ext cx="42672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</a:rPr>
              <a:t>“Life is</a:t>
            </a:r>
            <a:r>
              <a:rPr lang="en-US" altLang="zh-CN" sz="6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altLang="zh-CN" sz="6000" b="1" dirty="0" smtClean="0">
                <a:solidFill>
                  <a:srgbClr val="FF0000"/>
                </a:solidFill>
              </a:rPr>
              <a:t>    digital</a:t>
            </a:r>
            <a:r>
              <a:rPr lang="en-US" altLang="zh-CN" sz="6000" b="1" dirty="0">
                <a:solidFill>
                  <a:srgbClr val="FF0000"/>
                </a:solidFill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76995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0960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5340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Genomics is fundamental!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5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4984" y="1772816"/>
            <a:ext cx="9118848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zh-CN" sz="4400" b="1" dirty="0" smtClean="0">
                <a:solidFill>
                  <a:srgbClr val="0000FF"/>
                </a:solidFill>
              </a:rPr>
              <a:t>  1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. Improving 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Human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 Health</a:t>
            </a:r>
            <a:endParaRPr lang="en-US" altLang="zh-CN" sz="44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zh-CN" sz="4400" b="1" dirty="0">
                <a:solidFill>
                  <a:srgbClr val="0000FF"/>
                </a:solidFill>
              </a:rPr>
              <a:t> 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 2. 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Improving Food Security</a:t>
            </a:r>
            <a:endParaRPr lang="en-US" altLang="zh-CN" sz="4400" b="1" dirty="0" smtClean="0">
              <a:solidFill>
                <a:srgbClr val="0000FF"/>
              </a:solidFill>
            </a:endParaRPr>
          </a:p>
          <a:p>
            <a:pPr eaLnBrk="1" hangingPunct="1">
              <a:buNone/>
              <a:defRPr/>
            </a:pPr>
            <a:r>
              <a:rPr lang="en-US" altLang="zh-CN" sz="4400" b="1" dirty="0" smtClean="0">
                <a:solidFill>
                  <a:srgbClr val="0000FF"/>
                </a:solidFill>
              </a:rPr>
              <a:t>  3. 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Sustaining the 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Environment</a:t>
            </a:r>
            <a:endParaRPr lang="en-US" altLang="zh-CN" sz="4400" b="1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zh-CN" sz="4400" b="1" dirty="0" smtClean="0">
                <a:solidFill>
                  <a:srgbClr val="0000FF"/>
                </a:solidFill>
              </a:rPr>
              <a:t>  4. </a:t>
            </a:r>
            <a:r>
              <a:rPr lang="en-US" altLang="zh-CN" sz="4400" b="1" dirty="0" smtClean="0">
                <a:solidFill>
                  <a:srgbClr val="0000FF"/>
                </a:solidFill>
              </a:rPr>
              <a:t>Building Resources: </a:t>
            </a:r>
            <a:r>
              <a:rPr lang="en-US" altLang="zh-CN" sz="4400" b="1" dirty="0" err="1" smtClean="0">
                <a:solidFill>
                  <a:srgbClr val="0000FF"/>
                </a:solidFill>
              </a:rPr>
              <a:t>BioBanking</a:t>
            </a:r>
            <a:endParaRPr lang="en-US" altLang="zh-CN" sz="4400" b="1" dirty="0" smtClean="0">
              <a:solidFill>
                <a:srgbClr val="0000FF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71600" y="404664"/>
            <a:ext cx="69109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4400" b="1" dirty="0">
                <a:solidFill>
                  <a:schemeClr val="accent2"/>
                </a:solidFill>
                <a:ea typeface="Arial" pitchFamily="-105" charset="0"/>
                <a:cs typeface="Arial" pitchFamily="-105" charset="0"/>
              </a:rPr>
              <a:t>  </a:t>
            </a:r>
            <a:r>
              <a:rPr lang="en-US" altLang="zh-CN" sz="5400" b="1" dirty="0" smtClean="0">
                <a:solidFill>
                  <a:schemeClr val="accent2"/>
                </a:solidFill>
                <a:ea typeface="Arial" pitchFamily="-105" charset="0"/>
                <a:cs typeface="Arial" pitchFamily="-105" charset="0"/>
              </a:rPr>
              <a:t>BGI’s Areas Of Focus</a:t>
            </a:r>
            <a:endParaRPr lang="en-US" altLang="zh-CN" sz="5400" b="1" dirty="0">
              <a:solidFill>
                <a:schemeClr val="accent2"/>
              </a:solidFill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4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-756592" y="250304"/>
            <a:ext cx="1072919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4480"/>
              </a:lnSpc>
              <a:buNone/>
            </a:pPr>
            <a:r>
              <a:rPr lang="en-US" altLang="zh-CN" sz="6000" b="1" dirty="0" smtClean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Improving </a:t>
            </a:r>
            <a:r>
              <a:rPr lang="en-US" altLang="zh-CN" sz="6000" b="1" dirty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Health</a:t>
            </a:r>
          </a:p>
          <a:p>
            <a:pPr algn="ctr" eaLnBrk="1" hangingPunct="1">
              <a:lnSpc>
                <a:spcPts val="4480"/>
              </a:lnSpc>
              <a:buFontTx/>
              <a:buNone/>
            </a:pPr>
            <a:r>
              <a:rPr lang="en-US" altLang="zh-CN" sz="5400" b="1" dirty="0" smtClean="0">
                <a:solidFill>
                  <a:schemeClr val="accent2"/>
                </a:solidFill>
                <a:ea typeface="隶书" pitchFamily="49" charset="-122"/>
                <a:cs typeface="隶书" pitchFamily="49" charset="-122"/>
              </a:rPr>
              <a:t>   </a:t>
            </a:r>
            <a:endParaRPr lang="en-US" altLang="zh-CN" sz="2400" b="1" dirty="0">
              <a:solidFill>
                <a:schemeClr val="accent2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040560"/>
            <a:ext cx="9001000" cy="1844824"/>
          </a:xfrm>
          <a:prstGeom prst="rect">
            <a:avLst/>
          </a:prstGeom>
        </p:spPr>
      </p:pic>
      <p:pic>
        <p:nvPicPr>
          <p:cNvPr id="5" name="Picture 6" descr="peopleworldsmall">
            <a:hlinkClick r:id="rId3" action="ppaction://hlinkpres?slideindex=61&amp;slidetitle=Slide 61"/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27317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2420888"/>
            <a:ext cx="1944216" cy="17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60648"/>
            <a:ext cx="9144000" cy="139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4480"/>
              </a:lnSpc>
              <a:buFontTx/>
              <a:buNone/>
            </a:pPr>
            <a:r>
              <a:rPr lang="en-US" altLang="zh-CN" sz="6000" b="1" dirty="0" smtClean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Sequence everyone</a:t>
            </a:r>
          </a:p>
          <a:p>
            <a:pPr eaLnBrk="1" hangingPunct="1">
              <a:buFontTx/>
              <a:buNone/>
            </a:pPr>
            <a:r>
              <a:rPr lang="en-US" altLang="zh-CN" b="1" dirty="0" smtClean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                                “</a:t>
            </a:r>
            <a:r>
              <a:rPr lang="zh-CN" altLang="en-US" b="1" dirty="0" smtClean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人人基因组</a:t>
            </a:r>
            <a:r>
              <a:rPr lang="en-US" altLang="zh-CN" b="1" dirty="0" smtClean="0">
                <a:solidFill>
                  <a:srgbClr val="0000FF"/>
                </a:solidFill>
                <a:ea typeface="隶书" pitchFamily="49" charset="-122"/>
                <a:cs typeface="隶书" pitchFamily="49" charset="-122"/>
              </a:rPr>
              <a:t>”</a:t>
            </a:r>
            <a:endParaRPr lang="en-US" altLang="zh-CN" b="1" dirty="0" smtClean="0">
              <a:solidFill>
                <a:srgbClr val="0000FF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1421" y="1628800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8" name="Picture 6" descr="peopleworldsmall">
            <a:hlinkClick r:id="rId2" action="ppaction://hlinkpres?slideindex=61&amp;slidetitle=Slide 61"/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5184576" cy="282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hild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2881"/>
            <a:ext cx="1656184" cy="118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4581128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 the first part of developing personalized 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2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宋体"/>
      </a:majorFont>
      <a:minorFont>
        <a:latin typeface="Times New Roman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  <a:ea typeface="宋体" pitchFamily="-105" charset="-122"/>
            <a:cs typeface="宋体" pitchFamily="-105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  <a:ea typeface="宋体" pitchFamily="-105" charset="-122"/>
            <a:cs typeface="宋体" pitchFamily="-105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38074</TotalTime>
  <Words>760</Words>
  <Application>Microsoft Macintosh PowerPoint</Application>
  <PresentationFormat>On-screen Show (4:3)</PresentationFormat>
  <Paragraphs>140</Paragraphs>
  <Slides>23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默认设计模板</vt:lpstr>
      <vt:lpstr>PowerPoint Presentation</vt:lpstr>
      <vt:lpstr>PowerPoint Presentation</vt:lpstr>
      <vt:lpstr>2014 it is global, with HQ in Shenzhen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10K Avian Genomes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hmyang</dc:creator>
  <cp:lastModifiedBy>Laurie Goodman</cp:lastModifiedBy>
  <cp:revision>1248</cp:revision>
  <dcterms:created xsi:type="dcterms:W3CDTF">2010-08-08T04:39:17Z</dcterms:created>
  <dcterms:modified xsi:type="dcterms:W3CDTF">2014-05-01T10:46:36Z</dcterms:modified>
</cp:coreProperties>
</file>