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723" r:id="rId2"/>
    <p:sldId id="736" r:id="rId3"/>
    <p:sldId id="737" r:id="rId4"/>
    <p:sldId id="685" r:id="rId5"/>
    <p:sldId id="686" r:id="rId6"/>
    <p:sldId id="687" r:id="rId7"/>
    <p:sldId id="688" r:id="rId8"/>
    <p:sldId id="733" r:id="rId9"/>
    <p:sldId id="729" r:id="rId10"/>
    <p:sldId id="697" r:id="rId11"/>
    <p:sldId id="731" r:id="rId12"/>
    <p:sldId id="701" r:id="rId13"/>
    <p:sldId id="702" r:id="rId14"/>
    <p:sldId id="738" r:id="rId15"/>
    <p:sldId id="705" r:id="rId16"/>
    <p:sldId id="706" r:id="rId17"/>
    <p:sldId id="704" r:id="rId18"/>
    <p:sldId id="707" r:id="rId19"/>
    <p:sldId id="708" r:id="rId20"/>
    <p:sldId id="709" r:id="rId21"/>
    <p:sldId id="710" r:id="rId22"/>
    <p:sldId id="711" r:id="rId23"/>
    <p:sldId id="712" r:id="rId24"/>
    <p:sldId id="713" r:id="rId25"/>
    <p:sldId id="714" r:id="rId26"/>
    <p:sldId id="715" r:id="rId27"/>
    <p:sldId id="716" r:id="rId28"/>
    <p:sldId id="717" r:id="rId29"/>
    <p:sldId id="718" r:id="rId30"/>
    <p:sldId id="719" r:id="rId31"/>
    <p:sldId id="743" r:id="rId32"/>
    <p:sldId id="741" r:id="rId33"/>
    <p:sldId id="726" r:id="rId34"/>
    <p:sldId id="745" r:id="rId35"/>
    <p:sldId id="74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F05"/>
    <a:srgbClr val="7217FF"/>
    <a:srgbClr val="06A40B"/>
    <a:srgbClr val="2CDD3D"/>
    <a:srgbClr val="0EC1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34615" autoAdjust="0"/>
    <p:restoredTop sz="99495" autoAdjust="0"/>
  </p:normalViewPr>
  <p:slideViewPr>
    <p:cSldViewPr snapToGrid="0" snapToObjects="1">
      <p:cViewPr>
        <p:scale>
          <a:sx n="59" d="100"/>
          <a:sy n="59" d="100"/>
        </p:scale>
        <p:origin x="-1984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9D47-AE1F-ED48-93CF-EE11187265B8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3AD57-687F-5946-9098-F797A4F220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31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300">
                <a:latin typeface="Times New Roman" charset="0"/>
              </a:rPr>
              <a:t>Thank you &amp; conflict of interests reminder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8690E25-E50A-1848-AA0C-B86FEBC20279}" type="slidenum">
              <a:rPr lang="en-US" sz="1100" b="0" u="none">
                <a:latin typeface="Arial" charset="0"/>
              </a:rPr>
              <a:pPr/>
              <a:t>1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908442-6960-6742-8284-EFD4013250C6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T7 fitness: measures how fast a phage infection expands (function of infection efficiency, burst size, and lysis time)</a:t>
            </a:r>
          </a:p>
          <a:p>
            <a:r>
              <a:rPr lang="en-US">
                <a:latin typeface="Calibri" charset="0"/>
              </a:rPr>
              <a:t>Mean lysis time: measures how long it takes for half of the infected cells to lyse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63D26-94AC-4E4E-ABD8-2652F83C1079}" type="slidenum">
              <a:rPr lang="en-US">
                <a:latin typeface="Calibri" charset="0"/>
              </a:rPr>
              <a:pPr eaLnBrk="1" hangingPunct="1"/>
              <a:t>12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T7 fitness: measures how fast a phage infection expands (function of infection efficiency, burst size, and lysis time)</a:t>
            </a:r>
          </a:p>
          <a:p>
            <a:r>
              <a:rPr lang="en-US">
                <a:latin typeface="Calibri" charset="0"/>
              </a:rPr>
              <a:t>Mean lysis time: measures how long it takes for half of the infected cells to lyse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63D26-94AC-4E4E-ABD8-2652F83C1079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3A6B78-F805-294A-9A6E-485363DBC10A}" type="slidenum">
              <a:rPr lang="en-US">
                <a:latin typeface="Calibri" charset="0"/>
              </a:rPr>
              <a:pPr eaLnBrk="1" hangingPunct="1"/>
              <a:t>16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While we’re still determining DAP/thy escape rates / tuning plating parameters, our approach seems to provide additional safeguards over DAP/thy knockouts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877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CA3721-B85D-BC46-ACF5-33A34D194A92}" type="slidenum">
              <a:rPr lang="en-US">
                <a:latin typeface="Calibri" charset="0"/>
              </a:rPr>
              <a:pPr eaLnBrk="1" hangingPunct="1"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3A917B-9FA6-BC4F-B3E0-617F1A443421}" type="slidenum">
              <a:rPr lang="en-US">
                <a:latin typeface="Calibri" charset="0"/>
              </a:rPr>
              <a:pPr eaLnBrk="1" hangingPunct="1"/>
              <a:t>19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A98F6B-5EEB-184B-B39A-B08014E8D81E}" type="slidenum">
              <a:rPr lang="en-US">
                <a:latin typeface="Calibri" charset="0"/>
              </a:rPr>
              <a:pPr eaLnBrk="1" hangingPunct="1"/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6C1864-F63C-B24B-977F-4B336D435DD9}" type="slidenum">
              <a:rPr lang="en-US">
                <a:latin typeface="Calibri" charset="0"/>
              </a:rPr>
              <a:pPr eaLnBrk="1" hangingPunct="1"/>
              <a:t>21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Some of the environmental  components in red are genomic and epigenomics in green with costs dropping a million fold. Also medical records via Google Health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164CA9A-9F2F-764B-BAC8-88A5390D31B4}" type="slidenum">
              <a:rPr lang="en-US" sz="1100" b="0" u="none">
                <a:latin typeface="Arial" charset="0"/>
              </a:rPr>
              <a:pPr/>
              <a:t>2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BE31F1-983C-B947-8E83-846559E3EF61}" type="slidenum">
              <a:rPr lang="en-US">
                <a:latin typeface="Calibri" charset="0"/>
              </a:rPr>
              <a:pPr eaLnBrk="1" hangingPunct="1"/>
              <a:t>22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61E61D-54AD-4E4E-80DC-A7CB8A8310D2}" type="slidenum">
              <a:rPr lang="en-US">
                <a:latin typeface="Calibri" charset="0"/>
              </a:rPr>
              <a:pPr eaLnBrk="1" hangingPunct="1"/>
              <a:t>23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D846AA-DCFC-B440-95AF-FB5ADDCB008F}" type="slidenum">
              <a:rPr lang="en-US">
                <a:latin typeface="Calibri" charset="0"/>
              </a:rPr>
              <a:pPr eaLnBrk="1" hangingPunct="1"/>
              <a:t>24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protein with suitable core to redesign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Identified residue to replace with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bipA insertion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shell of side chains in proximity of bipA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Initial compensation (automated)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Identify residues to keep, change back to wild type, and change to a different design (manual)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Optimized structure for bipA (this is the design that we want to engineer)</a:t>
            </a:r>
          </a:p>
          <a:p>
            <a:pPr marL="227441" indent="-227441">
              <a:buFontTx/>
              <a:buAutoNum type="arabicPeriod"/>
            </a:pPr>
            <a:r>
              <a:rPr lang="en-US">
                <a:latin typeface="Calibri" charset="0"/>
              </a:rPr>
              <a:t>Mutate bipA back to wt residue, re-optimize, and observe hole in protein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CAD633-6975-FE47-922B-85421D70E071}" type="slidenum">
              <a:rPr lang="en-US">
                <a:latin typeface="Calibri" charset="0"/>
              </a:rPr>
              <a:pPr eaLnBrk="1" hangingPunct="1"/>
              <a:t>25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tyrS</a:t>
            </a:r>
            <a:r>
              <a:rPr lang="en-US" baseline="0" dirty="0" smtClean="0"/>
              <a:t> </a:t>
            </a:r>
            <a:r>
              <a:rPr lang="en-US" dirty="0" smtClean="0"/>
              <a:t>WT</a:t>
            </a:r>
            <a:r>
              <a:rPr lang="en-US" baseline="0" dirty="0" smtClean="0"/>
              <a:t> site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845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tyrS</a:t>
            </a:r>
            <a:r>
              <a:rPr lang="en-US" baseline="0" dirty="0" smtClean="0"/>
              <a:t> WT + tyrS-des7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845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Design only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Phe</a:t>
            </a:r>
            <a:r>
              <a:rPr lang="en-US" baseline="0" dirty="0" smtClean="0"/>
              <a:t>-&gt;</a:t>
            </a:r>
            <a:r>
              <a:rPr lang="en-US" baseline="0" dirty="0" err="1" smtClean="0"/>
              <a:t>Ala</a:t>
            </a:r>
            <a:r>
              <a:rPr lang="en-US" baseline="0" dirty="0" smtClean="0"/>
              <a:t> isn’t visible; imagine </a:t>
            </a:r>
            <a:r>
              <a:rPr lang="en-US" baseline="0" dirty="0" err="1" smtClean="0"/>
              <a:t>Calpha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Cbeta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Phe</a:t>
            </a:r>
            <a:r>
              <a:rPr lang="en-US" baseline="0" dirty="0" smtClean="0"/>
              <a:t> still being there)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845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X-ray with electron density contoured at 1.0</a:t>
            </a:r>
            <a:r>
              <a:rPr lang="el-GR" dirty="0" smtClean="0"/>
              <a:t>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8451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>
                <a:latin typeface="Symbol" charset="2"/>
                <a:cs typeface="Symbol" charset="2"/>
              </a:rPr>
              <a:t>X-ray with design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2ABA6-8B1F-EB4D-B5C7-5C9D4D15E1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1845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A35AD12-FC23-5340-8B21-C3F5ADD194C6}" type="slidenum">
              <a:rPr lang="en-US" sz="1100" b="0" u="none">
                <a:latin typeface="Arial" charset="0"/>
              </a:rPr>
              <a:pPr/>
              <a:t>32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2691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3" y="8874881"/>
            <a:ext cx="2972097" cy="2691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B0426EE-4D8A-384A-A163-C8999EA33021}" type="slidenum">
              <a:rPr lang="en-US" sz="1100" b="0" u="none">
                <a:latin typeface="Arial" charset="0"/>
              </a:rPr>
              <a:pPr/>
              <a:t>33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903" y="8873370"/>
            <a:ext cx="2972097" cy="27063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756FF8-45B8-B542-B42F-500DAB7593ED}" type="slidenum">
              <a:rPr lang="en-US" sz="1100" b="0" u="none">
                <a:latin typeface="Arial" charset="0"/>
              </a:rPr>
              <a:pPr/>
              <a:t>4</a:t>
            </a:fld>
            <a:endParaRPr lang="en-US" sz="1100" b="0" u="none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27063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903" y="8874881"/>
            <a:ext cx="2972097" cy="2691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1D93B6A-0544-7C4C-9BC1-D08BF48C8FF3}" type="slidenum">
              <a:rPr lang="en-US" sz="1100" b="0" u="none">
                <a:latin typeface="Arial" charset="0"/>
              </a:rPr>
              <a:pPr/>
              <a:t>5</a:t>
            </a:fld>
            <a:endParaRPr lang="en-US" sz="1100" b="0" u="none">
              <a:latin typeface="Arial" charset="0"/>
            </a:endParaRPr>
          </a:p>
        </p:txBody>
      </p:sp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5903" y="8874881"/>
            <a:ext cx="2972097" cy="2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>
            <a:spAutoFit/>
          </a:bodyPr>
          <a:lstStyle>
            <a:lvl1pPr defTabSz="966788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EC383F57-4AC7-4846-AA33-34CB26E7E244}" type="slidenum">
              <a:rPr lang="en-US" sz="1100"/>
              <a:pPr algn="r"/>
              <a:t>5</a:t>
            </a:fld>
            <a:endParaRPr lang="en-US" sz="11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27063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5940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4"/>
            <a:ext cx="5030391" cy="216807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Import three DEBS polyketide synthase modules. Use yeast MAGE to generate diversity and sensor-selectors to enrich for strains generating desirable products.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Use MphR sensor selector currently functional in E.coli,</a:t>
            </a:r>
          </a:p>
          <a:p>
            <a:r>
              <a:rPr lang="en-US">
                <a:latin typeface="Times New Roman" charset="0"/>
              </a:rPr>
              <a:t>Use MphR sensor selector currently functional in E.colifo</a:t>
            </a:r>
          </a:p>
          <a:p>
            <a:r>
              <a:rPr lang="en-US">
                <a:latin typeface="Times New Roman" charset="0"/>
              </a:rPr>
              <a:t>Recoded debs tested successfully for expression and activity in E. coli</a:t>
            </a:r>
          </a:p>
          <a:p>
            <a:r>
              <a:rPr lang="de-DE">
                <a:latin typeface="Times New Roman" charset="0"/>
              </a:rPr>
              <a:t>We are currently testing in yeast the expression/activity of the ketoreductase domain 1 of debs1 (it does not depend of PTMs), and of debs1 (it needs PTMs from 4'-phosphopantetheinyl transferase).</a:t>
            </a:r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3" y="8874881"/>
            <a:ext cx="2972097" cy="2691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2C0EE81-4148-724F-BBC6-5D556FDD3BEE}" type="slidenum">
              <a:rPr lang="en-US" sz="1100" b="0" u="none">
                <a:latin typeface="Arial" charset="0"/>
              </a:rPr>
              <a:pPr/>
              <a:t>6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4"/>
            <a:ext cx="5030391" cy="2168071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Import three DEBS polyketide synthase modules. Use yeast MAGE to generate diversity and sensor-selectors to enrich for strains generating desirable products.</a:t>
            </a:r>
          </a:p>
          <a:p>
            <a:endParaRPr lang="en-US">
              <a:latin typeface="Times New Roman" charset="0"/>
            </a:endParaRPr>
          </a:p>
          <a:p>
            <a:r>
              <a:rPr lang="en-US">
                <a:latin typeface="Times New Roman" charset="0"/>
              </a:rPr>
              <a:t>Use MphR sensor selector currently functional in E.coli,</a:t>
            </a:r>
          </a:p>
          <a:p>
            <a:r>
              <a:rPr lang="en-US">
                <a:latin typeface="Times New Roman" charset="0"/>
              </a:rPr>
              <a:t>Use MphR sensor selector currently functional in E.colifo</a:t>
            </a:r>
          </a:p>
          <a:p>
            <a:r>
              <a:rPr lang="en-US">
                <a:latin typeface="Times New Roman" charset="0"/>
              </a:rPr>
              <a:t>Recoded debs tested successfully for expression and activity in E. coli</a:t>
            </a:r>
          </a:p>
          <a:p>
            <a:r>
              <a:rPr lang="de-DE">
                <a:latin typeface="Times New Roman" charset="0"/>
              </a:rPr>
              <a:t>We are currently testing in yeast the expression/activity of the ketoreductase domain 1 of debs1 (it does not depend of PTMs), and of debs1 (it needs PTMs from 4'-phosphopantetheinyl transferase).</a:t>
            </a:r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3" y="8874881"/>
            <a:ext cx="2972097" cy="269119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2756" indent="-270291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81164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13629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46095" indent="-216233" defTabSz="914485"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30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6204EF2-8904-AF4E-9FC7-8848043A52F4}" type="slidenum">
              <a:rPr lang="en-US" sz="1100" b="0" u="none">
                <a:latin typeface="Arial" charset="0"/>
              </a:rPr>
              <a:pPr/>
              <a:t>7</a:t>
            </a:fld>
            <a:endParaRPr lang="en-US" sz="1100" b="0" u="none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A: each codon affects expression</a:t>
            </a:r>
          </a:p>
          <a:p>
            <a:r>
              <a:rPr lang="en-US">
                <a:latin typeface="Calibri" charset="0"/>
              </a:rPr>
              <a:t>B: Mean effect on expression vs. relative synonymous codon usage</a:t>
            </a:r>
          </a:p>
          <a:p>
            <a:r>
              <a:rPr lang="en-US">
                <a:latin typeface="Calibri" charset="0"/>
              </a:rPr>
              <a:t>C: Mean effect on expression vs. codon frequency near N-terminus relative to rest of gene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132F85-4E41-894B-B8BC-CF847B4735BC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xfrm>
            <a:off x="913805" y="4343703"/>
            <a:ext cx="5030391" cy="1764392"/>
          </a:xfrm>
          <a:noFill/>
          <a:ln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5904" y="8874882"/>
            <a:ext cx="2972097" cy="269119"/>
          </a:xfrm>
          <a:noFill/>
        </p:spPr>
        <p:txBody>
          <a:bodyPr lIns="86481" tIns="43240" rIns="86481" bIns="43240"/>
          <a:lstStyle/>
          <a:p>
            <a:fld id="{7C5508B5-B9C1-4213-AC0F-5A94CF05F21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24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049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321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DCA2-AF1E-E748-B84B-E75064970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4861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1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057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20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523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15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309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684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6244-6373-7D42-9DCD-F62A35AB345B}" type="datetimeFigureOut">
              <a:rPr lang="en-US" smtClean="0"/>
              <a:pPr/>
              <a:t>6/1/2014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C8A25-7BEC-464A-92DB-8192DA2B61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958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9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10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57150" y="73026"/>
            <a:ext cx="9029700" cy="9017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smtClean="0">
                <a:solidFill>
                  <a:srgbClr val="0000FF"/>
                </a:solidFill>
                <a:latin typeface="Times"/>
                <a:cs typeface="Times"/>
              </a:rPr>
              <a:t>How </a:t>
            </a:r>
            <a:r>
              <a:rPr lang="en-US" sz="2800" b="1" dirty="0">
                <a:solidFill>
                  <a:srgbClr val="0000FF"/>
                </a:solidFill>
                <a:latin typeface="Times"/>
                <a:cs typeface="Times"/>
              </a:rPr>
              <a:t>To Make Radically New </a:t>
            </a:r>
            <a:r>
              <a:rPr lang="en-US" sz="2800" b="1" dirty="0" smtClean="0">
                <a:solidFill>
                  <a:srgbClr val="0000FF"/>
                </a:solidFill>
                <a:latin typeface="Times"/>
                <a:cs typeface="Times"/>
              </a:rPr>
              <a:t>Genomes D</a:t>
            </a:r>
            <a:r>
              <a:rPr lang="en-US" sz="28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BAD </a:t>
            </a:r>
            <a:r>
              <a:rPr lang="en-US" sz="2800" b="1" dirty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…</a:t>
            </a:r>
            <a:r>
              <a:rPr lang="en-US" sz="2800" dirty="0" smtClean="0">
                <a:latin typeface="Times"/>
                <a:cs typeface="Times"/>
              </a:rPr>
              <a:t>1015-1030 AM 1-May-2014 CBA Cambridge MA </a:t>
            </a:r>
            <a:endParaRPr lang="en-US" sz="2800" dirty="0">
              <a:latin typeface="Times"/>
              <a:cs typeface="Time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8115" y="2951946"/>
            <a:ext cx="59063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Thanks, contributions, disclosures: </a:t>
            </a:r>
          </a:p>
          <a:p>
            <a:r>
              <a:rPr lang="en-US" sz="3200" dirty="0" err="1">
                <a:latin typeface="Times"/>
                <a:cs typeface="Times"/>
              </a:rPr>
              <a:t>ow.ly</a:t>
            </a:r>
            <a:r>
              <a:rPr lang="en-US" sz="3200" dirty="0">
                <a:latin typeface="Times"/>
                <a:cs typeface="Times"/>
              </a:rPr>
              <a:t> / </a:t>
            </a:r>
            <a:r>
              <a:rPr lang="en-US" sz="3200" b="1" dirty="0">
                <a:latin typeface="Times"/>
                <a:cs typeface="Times"/>
              </a:rPr>
              <a:t>wk5IB</a:t>
            </a:r>
          </a:p>
        </p:txBody>
      </p:sp>
    </p:spTree>
    <p:extLst>
      <p:ext uri="{BB962C8B-B14F-4D97-AF65-F5344CB8AC3E}">
        <p14:creationId xmlns:p14="http://schemas.microsoft.com/office/powerpoint/2010/main" xmlns="" val="166554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264" t="8946" r="38712" b="36317"/>
          <a:stretch>
            <a:fillRect/>
          </a:stretch>
        </p:blipFill>
        <p:spPr bwMode="auto">
          <a:xfrm>
            <a:off x="7217869" y="3636528"/>
            <a:ext cx="70320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57" y="548991"/>
            <a:ext cx="4858327" cy="445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076824" y="0"/>
            <a:ext cx="700034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rgbClr val="0000FF"/>
                </a:solidFill>
                <a:latin typeface="Times"/>
                <a:cs typeface="Times"/>
              </a:rPr>
              <a:t>Generalizable strategy to</a:t>
            </a:r>
            <a:br>
              <a:rPr lang="en-US" altLang="en-US" b="1" dirty="0" smtClean="0">
                <a:solidFill>
                  <a:srgbClr val="0000FF"/>
                </a:solidFill>
                <a:latin typeface="Times"/>
                <a:cs typeface="Times"/>
              </a:rPr>
            </a:br>
            <a:r>
              <a:rPr lang="en-US" altLang="en-US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"/>
                <a:cs typeface="Times"/>
              </a:rPr>
              <a:t>   reassign codon</a:t>
            </a:r>
            <a:r>
              <a:rPr lang="en-US" altLang="en-US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"/>
                <a:cs typeface="Times"/>
              </a:rPr>
              <a:t>function</a:t>
            </a:r>
          </a:p>
        </p:txBody>
      </p:sp>
      <p:pic>
        <p:nvPicPr>
          <p:cNvPr id="20484" name="Picture 2" descr="http://www.dbgoodman.com/wp/wp-content/uploads/2013/08/gravatar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0" r="21095" b="13841"/>
          <a:stretch>
            <a:fillRect/>
          </a:stretch>
        </p:blipFill>
        <p:spPr bwMode="auto">
          <a:xfrm>
            <a:off x="7731350" y="1947867"/>
            <a:ext cx="70704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http://www.biology.yale.edu/images/fisaac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6928" y="4534216"/>
            <a:ext cx="69023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http://arep.med.harvard.edu/photo/Physiogn_files/image06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r="-1198"/>
          <a:stretch>
            <a:fillRect/>
          </a:stretch>
        </p:blipFill>
        <p:spPr bwMode="auto">
          <a:xfrm>
            <a:off x="7114766" y="2828843"/>
            <a:ext cx="69770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26"/>
          <a:stretch>
            <a:fillRect/>
          </a:stretch>
        </p:blipFill>
        <p:spPr bwMode="auto">
          <a:xfrm>
            <a:off x="7083768" y="1947867"/>
            <a:ext cx="69770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http://systemsbiology.columbia.edu/sites/default/files/people/Wang_30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5" t="9702" b="12605"/>
          <a:stretch>
            <a:fillRect/>
          </a:stretch>
        </p:blipFill>
        <p:spPr bwMode="auto">
          <a:xfrm>
            <a:off x="8461276" y="2845555"/>
            <a:ext cx="70704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Bacteria yield clues about why proteins go bad in ALS and Alzheimer’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6" r="17612" b="15187"/>
          <a:stretch>
            <a:fillRect/>
          </a:stretch>
        </p:blipFill>
        <p:spPr bwMode="auto">
          <a:xfrm>
            <a:off x="7145417" y="4534216"/>
            <a:ext cx="7051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6" descr="http://synbio.mit.edu/people_images/Carr-headsho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5" t="9660" r="11774" b="19534"/>
          <a:stretch>
            <a:fillRect/>
          </a:stretch>
        </p:blipFill>
        <p:spPr bwMode="auto">
          <a:xfrm>
            <a:off x="6524517" y="3636528"/>
            <a:ext cx="6967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642777" y="5490486"/>
            <a:ext cx="61009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i="1" dirty="0">
                <a:latin typeface="Times"/>
                <a:cs typeface="Times"/>
              </a:rPr>
              <a:t>Science</a:t>
            </a:r>
            <a:r>
              <a:rPr lang="en-US" altLang="en-US" dirty="0">
                <a:latin typeface="Times"/>
                <a:cs typeface="Times"/>
              </a:rPr>
              <a:t> </a:t>
            </a:r>
            <a:r>
              <a:rPr lang="en-US" altLang="en-US" dirty="0" smtClean="0">
                <a:latin typeface="Times"/>
                <a:cs typeface="Times"/>
              </a:rPr>
              <a:t>2013: </a:t>
            </a:r>
            <a:r>
              <a:rPr lang="en-US" altLang="en-US" dirty="0" err="1" smtClean="0">
                <a:latin typeface="Times"/>
                <a:cs typeface="Times"/>
              </a:rPr>
              <a:t>Lajoie</a:t>
            </a:r>
            <a:r>
              <a:rPr lang="en-US" altLang="en-US" dirty="0" smtClean="0">
                <a:latin typeface="Times"/>
                <a:cs typeface="Times"/>
              </a:rPr>
              <a:t>, </a:t>
            </a:r>
            <a:r>
              <a:rPr lang="en-US" altLang="en-US" dirty="0" err="1" smtClean="0">
                <a:latin typeface="Times"/>
                <a:cs typeface="Times"/>
              </a:rPr>
              <a:t>Rovner</a:t>
            </a:r>
            <a:r>
              <a:rPr lang="en-US" altLang="en-US" dirty="0" smtClean="0">
                <a:latin typeface="Times"/>
                <a:cs typeface="Times"/>
              </a:rPr>
              <a:t>, Goodman, </a:t>
            </a:r>
            <a:r>
              <a:rPr lang="en-US" altLang="en-US" dirty="0" err="1" smtClean="0">
                <a:latin typeface="Times"/>
                <a:cs typeface="Times"/>
              </a:rPr>
              <a:t>Aerni</a:t>
            </a:r>
            <a:r>
              <a:rPr lang="en-US" altLang="en-US" dirty="0" smtClean="0">
                <a:latin typeface="Times"/>
                <a:cs typeface="Times"/>
              </a:rPr>
              <a:t>, </a:t>
            </a:r>
          </a:p>
          <a:p>
            <a:pPr algn="ctr" eaLnBrk="1" hangingPunct="1"/>
            <a:r>
              <a:rPr lang="en-US" altLang="en-US" dirty="0" err="1" smtClean="0">
                <a:latin typeface="Times"/>
                <a:cs typeface="Times"/>
              </a:rPr>
              <a:t>Haimovich</a:t>
            </a:r>
            <a:r>
              <a:rPr lang="en-US" altLang="en-US" dirty="0" smtClean="0">
                <a:latin typeface="Times"/>
                <a:cs typeface="Times"/>
              </a:rPr>
              <a:t>, </a:t>
            </a:r>
            <a:r>
              <a:rPr lang="en-US" dirty="0" err="1" smtClean="0">
                <a:latin typeface="Times"/>
                <a:cs typeface="Times"/>
              </a:rPr>
              <a:t>Kuznetsov</a:t>
            </a:r>
            <a:r>
              <a:rPr lang="en-US" dirty="0" smtClean="0">
                <a:latin typeface="Times"/>
                <a:cs typeface="Times"/>
              </a:rPr>
              <a:t>, </a:t>
            </a:r>
            <a:r>
              <a:rPr lang="en-US" altLang="en-US" dirty="0" smtClean="0">
                <a:latin typeface="Times"/>
                <a:cs typeface="Times"/>
              </a:rPr>
              <a:t>Mercer, Wang, </a:t>
            </a:r>
          </a:p>
          <a:p>
            <a:pPr algn="ctr" eaLnBrk="1" hangingPunct="1"/>
            <a:r>
              <a:rPr lang="en-US" altLang="en-US" dirty="0" smtClean="0">
                <a:latin typeface="Times"/>
                <a:cs typeface="Times"/>
              </a:rPr>
              <a:t>Carr, </a:t>
            </a:r>
            <a:r>
              <a:rPr lang="en-US" altLang="en-US" dirty="0" err="1" smtClean="0">
                <a:latin typeface="Times"/>
                <a:cs typeface="Times"/>
              </a:rPr>
              <a:t>Mosberg</a:t>
            </a:r>
            <a:r>
              <a:rPr lang="en-US" altLang="en-US" dirty="0" smtClean="0">
                <a:latin typeface="Times"/>
                <a:cs typeface="Times"/>
              </a:rPr>
              <a:t>, </a:t>
            </a:r>
            <a:r>
              <a:rPr lang="en-US" altLang="en-US" dirty="0" err="1" smtClean="0">
                <a:latin typeface="Times"/>
                <a:cs typeface="Times"/>
              </a:rPr>
              <a:t>Rohland</a:t>
            </a:r>
            <a:r>
              <a:rPr lang="en-US" altLang="en-US" dirty="0" smtClean="0">
                <a:latin typeface="Times"/>
                <a:cs typeface="Times"/>
              </a:rPr>
              <a:t>, Schultz, </a:t>
            </a:r>
          </a:p>
          <a:p>
            <a:pPr algn="ctr" eaLnBrk="1" hangingPunct="1"/>
            <a:r>
              <a:rPr lang="en-US" altLang="en-US" dirty="0" smtClean="0">
                <a:latin typeface="Times"/>
                <a:cs typeface="Times"/>
              </a:rPr>
              <a:t>Jacobson, Rinehart, Church, Isaacs   </a:t>
            </a:r>
          </a:p>
        </p:txBody>
      </p:sp>
      <p:pic>
        <p:nvPicPr>
          <p:cNvPr id="17" name="Shape 289"/>
          <p:cNvPicPr preferRelativeResize="0"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1672" y="1969918"/>
            <a:ext cx="68893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0473" y="3669952"/>
            <a:ext cx="66294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5222" y="4550928"/>
            <a:ext cx="630195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5766" y="4550928"/>
            <a:ext cx="66551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41844" y="2828843"/>
            <a:ext cx="619432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2725" y="2822064"/>
            <a:ext cx="62204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07977" y="3636528"/>
            <a:ext cx="553299" cy="914400"/>
          </a:xfrm>
          <a:prstGeom prst="rect">
            <a:avLst/>
          </a:prstGeom>
        </p:spPr>
      </p:pic>
      <p:pic>
        <p:nvPicPr>
          <p:cNvPr id="27" name="Picture 4" descr="http://rinehart.commons.yale.edu/files/2013/02/Hans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35" t="3630" r="56934" b="62874"/>
          <a:stretch>
            <a:fillRect/>
          </a:stretch>
        </p:blipFill>
        <p:spPr bwMode="auto">
          <a:xfrm>
            <a:off x="8446913" y="1957800"/>
            <a:ext cx="68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47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865366" y="3098521"/>
            <a:ext cx="3226149" cy="3362372"/>
            <a:chOff x="2820352" y="2559147"/>
            <a:chExt cx="3226089" cy="3362615"/>
          </a:xfrm>
        </p:grpSpPr>
        <p:sp>
          <p:nvSpPr>
            <p:cNvPr id="17415" name="TextBox 3"/>
            <p:cNvSpPr txBox="1">
              <a:spLocks noChangeArrowheads="1"/>
            </p:cNvSpPr>
            <p:nvPr/>
          </p:nvSpPr>
          <p:spPr bwMode="auto">
            <a:xfrm>
              <a:off x="2820352" y="5275384"/>
              <a:ext cx="3178186" cy="646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Recoding </a:t>
              </a:r>
              <a:r>
                <a:rPr lang="en-US" b="1" dirty="0" smtClean="0"/>
                <a:t>AGG &amp; AGA </a:t>
              </a:r>
              <a:r>
                <a:rPr lang="en-US" dirty="0"/>
                <a:t>codons in all essential genes</a:t>
              </a:r>
            </a:p>
          </p:txBody>
        </p:sp>
        <p:pic>
          <p:nvPicPr>
            <p:cNvPr id="174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313" t="3906" r="10312" b="5469"/>
            <a:stretch>
              <a:fillRect/>
            </a:stretch>
          </p:blipFill>
          <p:spPr bwMode="auto">
            <a:xfrm>
              <a:off x="3066758" y="2559147"/>
              <a:ext cx="2979683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0" name="Rectangle 45"/>
          <p:cNvSpPr>
            <a:spLocks noGrp="1" noChangeArrowheads="1"/>
          </p:cNvSpPr>
          <p:nvPr>
            <p:ph type="title"/>
          </p:nvPr>
        </p:nvSpPr>
        <p:spPr>
          <a:xfrm>
            <a:off x="0" y="-196109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"/>
                <a:cs typeface="Times"/>
              </a:rPr>
              <a:t>Combinatorial de-risking of whole genome design</a:t>
            </a:r>
            <a:endParaRPr lang="en-US" sz="32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88" y="0"/>
            <a:ext cx="3191631" cy="4220349"/>
            <a:chOff x="156006" y="1064520"/>
            <a:chExt cx="3192106" cy="4220347"/>
          </a:xfrm>
        </p:grpSpPr>
        <p:pic>
          <p:nvPicPr>
            <p:cNvPr id="17419" name="Picture 28" descr="Figure2_dsDNA_ssDNA.FI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006" y="1064520"/>
              <a:ext cx="3192106" cy="3479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0" name="TextBox 7"/>
            <p:cNvSpPr txBox="1">
              <a:spLocks noChangeArrowheads="1"/>
            </p:cNvSpPr>
            <p:nvPr/>
          </p:nvSpPr>
          <p:spPr bwMode="auto">
            <a:xfrm>
              <a:off x="301436" y="4638536"/>
              <a:ext cx="218629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Genome-wide </a:t>
              </a:r>
              <a:r>
                <a:rPr lang="en-US" b="1" dirty="0"/>
                <a:t>UAG</a:t>
              </a:r>
              <a:r>
                <a:rPr lang="en-US" dirty="0"/>
                <a:t> </a:t>
              </a:r>
              <a:endParaRPr lang="en-US" dirty="0" smtClean="0"/>
            </a:p>
            <a:p>
              <a:pPr eaLnBrk="1" hangingPunct="1"/>
              <a:r>
                <a:rPr lang="en-US" dirty="0" smtClean="0"/>
                <a:t>reassignment</a:t>
              </a:r>
              <a:endParaRPr lang="en-US" dirty="0"/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70832" y="1323975"/>
            <a:ext cx="3390900" cy="4102100"/>
            <a:chOff x="5753686" y="1323826"/>
            <a:chExt cx="3390314" cy="4101718"/>
          </a:xfrm>
        </p:grpSpPr>
        <p:pic>
          <p:nvPicPr>
            <p:cNvPr id="1741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889" y="1323826"/>
              <a:ext cx="3028229" cy="3549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TextBox 26"/>
            <p:cNvSpPr txBox="1">
              <a:spLocks noChangeArrowheads="1"/>
            </p:cNvSpPr>
            <p:nvPr/>
          </p:nvSpPr>
          <p:spPr bwMode="auto">
            <a:xfrm>
              <a:off x="5753686" y="4779213"/>
              <a:ext cx="33903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Recoding </a:t>
              </a:r>
              <a:r>
                <a:rPr lang="en-US" b="1" dirty="0"/>
                <a:t>13 codons </a:t>
              </a:r>
              <a:r>
                <a:rPr lang="en-US" dirty="0"/>
                <a:t>in </a:t>
              </a:r>
              <a:r>
                <a:rPr lang="en-US" dirty="0" smtClean="0"/>
                <a:t>42 ribosomal </a:t>
              </a:r>
              <a:r>
                <a:rPr lang="en-US" dirty="0"/>
                <a:t>essential genes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347615" y="946891"/>
            <a:ext cx="2695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"/>
                <a:cs typeface="Times"/>
              </a:rPr>
              <a:t>LaJoie</a:t>
            </a:r>
            <a:r>
              <a:rPr lang="en-US" sz="2400" dirty="0" smtClean="0">
                <a:latin typeface="Times"/>
                <a:cs typeface="Times"/>
              </a:rPr>
              <a:t> et al Probing </a:t>
            </a:r>
            <a:r>
              <a:rPr lang="en-US" sz="2400" dirty="0">
                <a:latin typeface="Times"/>
                <a:cs typeface="Times"/>
              </a:rPr>
              <a:t>the limits of genetic recoding in essential genes. </a:t>
            </a:r>
            <a:r>
              <a:rPr lang="en-US" sz="2400" dirty="0" smtClean="0">
                <a:latin typeface="Times"/>
                <a:cs typeface="Times"/>
              </a:rPr>
              <a:t>Science 2013  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67337"/>
            <a:ext cx="10382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4170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246923" y="269389"/>
            <a:ext cx="670169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Non-functional UAG attenuates 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b="1" u="sng" dirty="0" smtClean="0">
                <a:latin typeface="Calibri" charset="0"/>
              </a:rPr>
              <a:t> </a:t>
            </a:r>
            <a:r>
              <a:rPr lang="en-US" b="1" u="sng" dirty="0" err="1" smtClean="0">
                <a:latin typeface="Symbol" charset="2"/>
                <a:cs typeface="Symbol" charset="2"/>
              </a:rPr>
              <a:t>l</a:t>
            </a:r>
            <a:r>
              <a:rPr lang="en-US" b="1" u="sng" dirty="0" err="1" smtClean="0">
                <a:latin typeface="Times"/>
                <a:cs typeface="Times"/>
              </a:rPr>
              <a:t>vir</a:t>
            </a:r>
            <a:r>
              <a:rPr lang="en-US" dirty="0" smtClean="0">
                <a:latin typeface="Times"/>
                <a:cs typeface="Times"/>
              </a:rPr>
              <a:t>  </a:t>
            </a:r>
            <a:r>
              <a:rPr lang="en-US" dirty="0" smtClean="0">
                <a:latin typeface="Calibri" charset="0"/>
              </a:rPr>
              <a:t>infection</a:t>
            </a:r>
            <a:endParaRPr lang="en-US" dirty="0">
              <a:latin typeface="Calibri" charset="0"/>
            </a:endParaRP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6017847" y="6390423"/>
            <a:ext cx="3126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cs typeface="Arial" charset="0"/>
              </a:rPr>
              <a:t>Lajoie</a:t>
            </a:r>
            <a:r>
              <a:rPr lang="en-US" dirty="0"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unpublished</a:t>
            </a:r>
            <a:endParaRPr lang="en-US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932" y="1821520"/>
            <a:ext cx="4206240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18" y="1821520"/>
            <a:ext cx="4300990" cy="411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620773" y="2991366"/>
            <a:ext cx="5781314" cy="7353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616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5429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Non-functional UAG attenuates </a:t>
            </a:r>
            <a:br>
              <a:rPr lang="en-US" dirty="0" smtClean="0">
                <a:solidFill>
                  <a:srgbClr val="0000FF"/>
                </a:solidFill>
                <a:latin typeface="Calibri" charset="0"/>
              </a:rPr>
            </a:br>
            <a:r>
              <a:rPr lang="en-US" b="1" u="sng" dirty="0" smtClean="0">
                <a:solidFill>
                  <a:srgbClr val="0000FF"/>
                </a:solidFill>
                <a:latin typeface="Calibri" charset="0"/>
              </a:rPr>
              <a:t>T7</a:t>
            </a:r>
            <a:r>
              <a:rPr lang="en-US" dirty="0" smtClean="0">
                <a:solidFill>
                  <a:srgbClr val="0000FF"/>
                </a:solidFill>
                <a:latin typeface="Calibri" charset="0"/>
              </a:rPr>
              <a:t> infection</a:t>
            </a:r>
            <a:endParaRPr lang="en-US" dirty="0">
              <a:solidFill>
                <a:srgbClr val="0000FF"/>
              </a:solidFill>
              <a:latin typeface="Calibri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11" y="2110154"/>
            <a:ext cx="8653849" cy="373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6017847" y="6390423"/>
            <a:ext cx="31261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cs typeface="Arial" charset="0"/>
              </a:rPr>
              <a:t>Lajoie</a:t>
            </a:r>
            <a:r>
              <a:rPr lang="en-US" dirty="0">
                <a:cs typeface="Arial" charset="0"/>
              </a:rPr>
              <a:t> et al. </a:t>
            </a:r>
            <a:r>
              <a:rPr lang="en-US" dirty="0" smtClean="0">
                <a:cs typeface="Arial" charset="0"/>
              </a:rPr>
              <a:t>Science 2013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5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59309" y="218648"/>
            <a:ext cx="6109496" cy="156461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How To Make Radically New Genomes</a:t>
            </a:r>
            <a:b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</a:br>
            <a:endParaRPr lang="en-US" sz="3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644" y="1723435"/>
            <a:ext cx="7019870" cy="3402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Chip Synthesis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Genome CAD: new functions &amp; codes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en-US" sz="2800" b="1" dirty="0">
                <a:latin typeface="Times"/>
                <a:cs typeface="Times"/>
              </a:rPr>
              <a:t>Genetic Isolation &amp; Multi-virus resistance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baseline="0" dirty="0" smtClean="0">
                <a:latin typeface="Times"/>
                <a:cs typeface="Times"/>
              </a:rPr>
              <a:t>Novel</a:t>
            </a:r>
            <a:r>
              <a:rPr lang="en-US" sz="2800" b="1" dirty="0" smtClean="0">
                <a:latin typeface="Times"/>
                <a:cs typeface="Times"/>
              </a:rPr>
              <a:t> AAs &amp; </a:t>
            </a:r>
            <a:r>
              <a:rPr lang="en-US" sz="2800" b="1" baseline="0" dirty="0" smtClean="0">
                <a:latin typeface="Times"/>
                <a:cs typeface="Times"/>
              </a:rPr>
              <a:t>Metabolic Isolation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latin typeface="Times"/>
                <a:cs typeface="Times"/>
              </a:rPr>
              <a:t>5</a:t>
            </a:r>
            <a:r>
              <a:rPr lang="en-US" sz="2800" b="1" baseline="0" dirty="0" smtClean="0">
                <a:latin typeface="Times"/>
                <a:cs typeface="Times"/>
              </a:rPr>
              <a:t>. Sensor</a:t>
            </a:r>
            <a:r>
              <a:rPr lang="en-US" sz="2800" b="1" dirty="0" smtClean="0">
                <a:latin typeface="Times"/>
                <a:cs typeface="Times"/>
              </a:rPr>
              <a:t> selectors</a:t>
            </a:r>
          </a:p>
          <a:p>
            <a:pPr>
              <a:lnSpc>
                <a:spcPct val="110000"/>
              </a:lnSpc>
            </a:pPr>
            <a:r>
              <a:rPr lang="en-US" sz="2800" b="1" baseline="0" dirty="0" smtClean="0">
                <a:latin typeface="Times"/>
                <a:cs typeface="Times"/>
              </a:rPr>
              <a:t>6.</a:t>
            </a:r>
            <a:r>
              <a:rPr lang="en-US" sz="2800" b="1" dirty="0" smtClean="0">
                <a:latin typeface="Times"/>
                <a:cs typeface="Times"/>
              </a:rPr>
              <a:t> Human Genome Editing</a:t>
            </a:r>
            <a:endParaRPr lang="en-US" sz="2800" b="1" baseline="0" dirty="0" smtClean="0">
              <a:latin typeface="Times"/>
              <a:cs typeface="Times"/>
            </a:endParaRPr>
          </a:p>
          <a:p>
            <a:pPr>
              <a:lnSpc>
                <a:spcPct val="110000"/>
              </a:lnSpc>
            </a:pPr>
            <a:endParaRPr lang="en-US" sz="2800" baseline="0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55" y="29882"/>
            <a:ext cx="2589502" cy="25234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3792" y="3770773"/>
            <a:ext cx="4157472" cy="2895971"/>
            <a:chOff x="2569454" y="933139"/>
            <a:chExt cx="4157472" cy="2895971"/>
          </a:xfrm>
        </p:grpSpPr>
        <p:sp>
          <p:nvSpPr>
            <p:cNvPr id="11" name="Bent Arrow 10"/>
            <p:cNvSpPr/>
            <p:nvPr/>
          </p:nvSpPr>
          <p:spPr>
            <a:xfrm>
              <a:off x="3115237" y="1045511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5576038" y="272489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5543168" y="100988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>
            <a:xfrm rot="16200000">
              <a:off x="3160060" y="2712945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9454" y="2077056"/>
              <a:ext cx="130476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Design</a:t>
              </a:r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0038" y="933139"/>
              <a:ext cx="102744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Build</a:t>
              </a:r>
              <a:endParaRPr lang="en-US" sz="3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0145" y="1953850"/>
              <a:ext cx="88678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Test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5215" y="3244334"/>
              <a:ext cx="14804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Analyze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67" y="1658649"/>
              <a:ext cx="1027445" cy="10197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011" y="2661832"/>
              <a:ext cx="2002991" cy="58250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07600" y="3136038"/>
            <a:ext cx="5753857" cy="54863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2" name="Picture 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590" y="5920183"/>
            <a:ext cx="10985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lanl.gov/news/albums/logos/DOE_logo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59" y="5910869"/>
            <a:ext cx="1014642" cy="10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68660"/>
            <a:ext cx="12620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75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3-05-31 à 12.3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27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733" y="446048"/>
            <a:ext cx="1818845" cy="17864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733" y="2329375"/>
            <a:ext cx="1818845" cy="1828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06225" y="2245815"/>
            <a:ext cx="1993392" cy="192023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0922" y="4563542"/>
            <a:ext cx="2103120" cy="214884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12911" y="4812289"/>
            <a:ext cx="1946267" cy="17864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creen Shot 2014-02-05 at 11.05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9669" y="2418057"/>
            <a:ext cx="1930400" cy="1511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21758" y="3078457"/>
            <a:ext cx="716622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49669" y="2346087"/>
            <a:ext cx="1946267" cy="17864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2911" y="2346087"/>
            <a:ext cx="1946267" cy="17864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305758" y="3662657"/>
            <a:ext cx="716622" cy="236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4-02-05 at 11.08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563" y="4812290"/>
            <a:ext cx="2074248" cy="15136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54913" y="4380797"/>
            <a:ext cx="3123667" cy="1143000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"/>
                <a:cs typeface="Times"/>
              </a:rPr>
              <a:t>BipA</a:t>
            </a:r>
            <a:endParaRPr lang="en-US" sz="28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44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sss_carto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9243" y="-19136"/>
            <a:ext cx="5098059" cy="659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16709" y="200284"/>
            <a:ext cx="5179790" cy="143744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00FF"/>
                </a:solidFill>
                <a:latin typeface="Calibri" charset="0"/>
              </a:rPr>
              <a:t>C</a:t>
            </a:r>
            <a:r>
              <a:rPr lang="en-US" sz="3600" dirty="0" smtClean="0">
                <a:solidFill>
                  <a:srgbClr val="0000FF"/>
                </a:solidFill>
                <a:latin typeface="Calibri" charset="0"/>
              </a:rPr>
              <a:t>omputational </a:t>
            </a:r>
            <a:r>
              <a:rPr lang="ja-JP" altLang="en-US" sz="3600" dirty="0" smtClean="0">
                <a:solidFill>
                  <a:srgbClr val="0000FF"/>
                </a:solidFill>
                <a:latin typeface="Calibri" charset="0"/>
              </a:rPr>
              <a:t>“</a:t>
            </a:r>
            <a:r>
              <a:rPr lang="en-US" altLang="ja-JP" sz="3600" dirty="0" smtClean="0">
                <a:solidFill>
                  <a:srgbClr val="0000FF"/>
                </a:solidFill>
                <a:latin typeface="Calibri" charset="0"/>
              </a:rPr>
              <a:t>adjacent AA </a:t>
            </a:r>
            <a:r>
              <a:rPr lang="en-US" sz="3600" dirty="0" smtClean="0">
                <a:solidFill>
                  <a:srgbClr val="0000FF"/>
                </a:solidFill>
                <a:latin typeface="Calibri" charset="0"/>
              </a:rPr>
              <a:t>suppressor</a:t>
            </a:r>
            <a:r>
              <a:rPr lang="ja-JP" altLang="en-US" sz="3600" dirty="0">
                <a:solidFill>
                  <a:srgbClr val="0000FF"/>
                </a:solidFill>
                <a:latin typeface="Calibri" charset="0"/>
              </a:rPr>
              <a:t>”</a:t>
            </a:r>
            <a:r>
              <a:rPr lang="en-US" sz="3600" dirty="0">
                <a:solidFill>
                  <a:srgbClr val="0000FF"/>
                </a:solidFill>
                <a:latin typeface="Calibri" charset="0"/>
              </a:rPr>
              <a:t> strategy </a:t>
            </a:r>
            <a:r>
              <a:rPr lang="en-US" sz="3600" dirty="0" smtClean="0">
                <a:solidFill>
                  <a:srgbClr val="0000FF"/>
                </a:solidFill>
                <a:latin typeface="Calibri" charset="0"/>
              </a:rPr>
              <a:t>to  </a:t>
            </a:r>
            <a:r>
              <a:rPr lang="en-US" sz="3600" dirty="0">
                <a:solidFill>
                  <a:srgbClr val="0000FF"/>
                </a:solidFill>
                <a:latin typeface="Calibri" charset="0"/>
              </a:rPr>
              <a:t>rebuild </a:t>
            </a:r>
            <a:r>
              <a:rPr lang="en-US" sz="3600" dirty="0" smtClean="0">
                <a:solidFill>
                  <a:srgbClr val="0000FF"/>
                </a:solidFill>
                <a:latin typeface="Calibri" charset="0"/>
              </a:rPr>
              <a:t>essential protein </a:t>
            </a:r>
            <a:r>
              <a:rPr lang="en-US" sz="3600" dirty="0">
                <a:solidFill>
                  <a:srgbClr val="0000FF"/>
                </a:solidFill>
                <a:latin typeface="Calibri" charset="0"/>
              </a:rPr>
              <a:t>cores for NSAAs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788" y="2488712"/>
            <a:ext cx="3634328" cy="17543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>
                <a:latin typeface="Arial" pitchFamily="34" charset="0"/>
                <a:ea typeface="+mn-ea"/>
              </a:rPr>
              <a:t>Failure modes: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Tolerance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Near-cognate suppression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Escape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+mn-ea"/>
              </a:rPr>
              <a:t>tRNA</a:t>
            </a:r>
            <a:r>
              <a:rPr lang="en-US" dirty="0">
                <a:latin typeface="Arial" pitchFamily="34" charset="0"/>
                <a:ea typeface="+mn-ea"/>
              </a:rPr>
              <a:t> anticodon mutations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UAG reversion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788" y="4307487"/>
            <a:ext cx="4121641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>
                <a:latin typeface="Arial" pitchFamily="34" charset="0"/>
                <a:ea typeface="+mn-ea"/>
              </a:rPr>
              <a:t>Solutions: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Exclude canonical amino acids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Require compensatory mutations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ea typeface="+mn-ea"/>
              </a:rPr>
              <a:t>Reduce spontaneous mutation freq.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+mn-ea"/>
              </a:rPr>
              <a:t>mutS</a:t>
            </a:r>
            <a:r>
              <a:rPr lang="en-US" baseline="30000" dirty="0">
                <a:latin typeface="Arial" pitchFamily="34" charset="0"/>
                <a:ea typeface="+mn-ea"/>
              </a:rPr>
              <a:t>-</a:t>
            </a:r>
            <a:r>
              <a:rPr lang="en-US" dirty="0">
                <a:latin typeface="Arial" pitchFamily="34" charset="0"/>
                <a:ea typeface="+mn-ea"/>
              </a:rPr>
              <a:t>: 2x10</a:t>
            </a:r>
            <a:r>
              <a:rPr lang="en-US" baseline="30000" dirty="0">
                <a:latin typeface="Arial" pitchFamily="34" charset="0"/>
                <a:ea typeface="+mn-ea"/>
              </a:rPr>
              <a:t>-8</a:t>
            </a:r>
            <a:endParaRPr lang="en-US" dirty="0">
              <a:latin typeface="Arial" pitchFamily="34" charset="0"/>
              <a:ea typeface="+mn-ea"/>
            </a:endParaRP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US" dirty="0" err="1">
                <a:latin typeface="Arial" pitchFamily="34" charset="0"/>
                <a:ea typeface="+mn-ea"/>
              </a:rPr>
              <a:t>mutS</a:t>
            </a:r>
            <a:r>
              <a:rPr lang="en-US" baseline="30000" dirty="0">
                <a:latin typeface="Arial" pitchFamily="34" charset="0"/>
                <a:ea typeface="+mn-ea"/>
              </a:rPr>
              <a:t>+</a:t>
            </a:r>
            <a:r>
              <a:rPr lang="en-US" dirty="0">
                <a:latin typeface="Arial" pitchFamily="34" charset="0"/>
                <a:ea typeface="+mn-ea"/>
              </a:rPr>
              <a:t>: 10</a:t>
            </a:r>
            <a:r>
              <a:rPr lang="en-US" baseline="30000" dirty="0">
                <a:latin typeface="Arial" pitchFamily="34" charset="0"/>
                <a:ea typeface="+mn-ea"/>
              </a:rPr>
              <a:t>-10</a:t>
            </a:r>
            <a:endParaRPr lang="en-US" dirty="0">
              <a:latin typeface="Arial" pitchFamily="34" charset="0"/>
              <a:ea typeface="+mn-ea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dirty="0">
              <a:latin typeface="Arial" pitchFamily="34" charset="0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788" y="2019474"/>
            <a:ext cx="444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Starting with 120 known crystal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7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7564895"/>
              </p:ext>
            </p:extLst>
          </p:nvPr>
        </p:nvGraphicFramePr>
        <p:xfrm>
          <a:off x="861421" y="1504486"/>
          <a:ext cx="7457444" cy="3168408"/>
        </p:xfrm>
        <a:graphic>
          <a:graphicData uri="http://schemas.openxmlformats.org/drawingml/2006/table">
            <a:tbl>
              <a:tblPr/>
              <a:tblGrid>
                <a:gridCol w="1968865"/>
                <a:gridCol w="743857"/>
                <a:gridCol w="689428"/>
                <a:gridCol w="1324429"/>
                <a:gridCol w="362857"/>
                <a:gridCol w="1741714"/>
                <a:gridCol w="626294"/>
              </a:tblGrid>
              <a:tr h="878828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Parent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∆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asd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∆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asd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 ∆thy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0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tyrS</a:t>
                      </a:r>
                      <a:r>
                        <a:rPr lang="fi-FI" sz="20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 D10 </a:t>
                      </a:r>
                      <a:r>
                        <a:rPr lang="fi-FI" sz="20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mutS</a:t>
                      </a:r>
                      <a:r>
                        <a:rPr lang="fi-FI" sz="2000" b="1" i="0" u="none" strike="noStrike" baseline="30000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+</a:t>
                      </a:r>
                      <a:endParaRPr lang="fi-FI" sz="2000" b="1" i="0" u="none" strike="noStrike" baseline="30000" dirty="0">
                        <a:solidFill>
                          <a:srgbClr val="0000FF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LB Lysate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~1e4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M9   Lysate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~1e4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M9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∆K Lysate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~1e4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459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309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06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    M9∆K </a:t>
                      </a:r>
                    </a:p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  +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insol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Lysate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~1e4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~1e4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"/>
                          <a:cs typeface="Times"/>
                        </a:rPr>
                        <a:t>429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FF"/>
                          </a:solidFill>
                          <a:effectLst/>
                          <a:latin typeface="Times"/>
                          <a:cs typeface="Times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8" y="0"/>
            <a:ext cx="8747764" cy="1002693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BipA</a:t>
            </a:r>
            <a:r>
              <a:rPr lang="en-US" sz="3600" b="1" dirty="0" smtClean="0">
                <a:solidFill>
                  <a:srgbClr val="0000FF"/>
                </a:solidFill>
              </a:rPr>
              <a:t> (</a:t>
            </a:r>
            <a:r>
              <a:rPr lang="en-US" sz="3600" b="1" dirty="0" err="1" smtClean="0">
                <a:solidFill>
                  <a:srgbClr val="0000FF"/>
                </a:solidFill>
              </a:rPr>
              <a:t>nsAA</a:t>
            </a:r>
            <a:r>
              <a:rPr lang="en-US" sz="3600" b="1" dirty="0" smtClean="0">
                <a:solidFill>
                  <a:srgbClr val="0000FF"/>
                </a:solidFill>
              </a:rPr>
              <a:t>) vs </a:t>
            </a:r>
            <a:r>
              <a:rPr lang="en-US" sz="3600" b="1" dirty="0" err="1">
                <a:solidFill>
                  <a:srgbClr val="000000"/>
                </a:solidFill>
              </a:rPr>
              <a:t>asd</a:t>
            </a:r>
            <a:r>
              <a:rPr lang="en-US" sz="3600" b="1" dirty="0">
                <a:solidFill>
                  <a:srgbClr val="000000"/>
                </a:solidFill>
              </a:rPr>
              <a:t> &amp; </a:t>
            </a:r>
            <a:r>
              <a:rPr lang="en-US" sz="3600" b="1" dirty="0" smtClean="0">
                <a:solidFill>
                  <a:srgbClr val="000000"/>
                </a:solidFill>
              </a:rPr>
              <a:t>thy </a:t>
            </a:r>
            <a:r>
              <a:rPr lang="en-US" sz="3600" b="1" dirty="0" err="1" smtClean="0">
                <a:solidFill>
                  <a:srgbClr val="0000FF"/>
                </a:solidFill>
              </a:rPr>
              <a:t>auxotrophs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/>
              <a:t>growth on cell lysates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040" y="5215652"/>
            <a:ext cx="2956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"/>
            <a:r>
              <a:rPr lang="en-US" sz="2400" dirty="0">
                <a:solidFill>
                  <a:srgbClr val="000000"/>
                </a:solidFill>
                <a:latin typeface="Gill Sans"/>
                <a:cs typeface="Gill Sans"/>
              </a:rPr>
              <a:t>~</a:t>
            </a:r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1e4 = lawn</a:t>
            </a:r>
          </a:p>
        </p:txBody>
      </p:sp>
      <p:sp>
        <p:nvSpPr>
          <p:cNvPr id="7" name="Left Brace 6"/>
          <p:cNvSpPr/>
          <p:nvPr/>
        </p:nvSpPr>
        <p:spPr>
          <a:xfrm rot="5400000">
            <a:off x="3967069" y="458149"/>
            <a:ext cx="294641" cy="272951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5400000">
            <a:off x="6675482" y="950155"/>
            <a:ext cx="294640" cy="177146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51924" y="1138037"/>
            <a:ext cx="228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en-US" sz="2400" b="1" dirty="0" smtClean="0">
                <a:solidFill>
                  <a:srgbClr val="000000"/>
                </a:solidFill>
                <a:latin typeface="Gill Sans"/>
                <a:cs typeface="Gill Sans"/>
              </a:rPr>
              <a:t>4x10</a:t>
            </a:r>
            <a:r>
              <a:rPr lang="en-US" sz="2400" b="1" baseline="30000" dirty="0" smtClean="0">
                <a:solidFill>
                  <a:srgbClr val="000000"/>
                </a:solidFill>
                <a:latin typeface="Gill Sans"/>
                <a:cs typeface="Gill Sans"/>
              </a:rPr>
              <a:t>4</a:t>
            </a:r>
            <a:r>
              <a:rPr lang="en-US" sz="2400" b="1" dirty="0" smtClean="0">
                <a:solidFill>
                  <a:srgbClr val="000000"/>
                </a:solidFill>
                <a:latin typeface="Gill Sans"/>
                <a:cs typeface="Gill Sans"/>
              </a:rPr>
              <a:t> cells</a:t>
            </a:r>
            <a:endParaRPr lang="en-US" sz="2400" b="1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1251" y="1138037"/>
            <a:ext cx="194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"/>
            <a:r>
              <a:rPr lang="en-US" sz="2400" b="1" dirty="0" smtClean="0">
                <a:solidFill>
                  <a:srgbClr val="0000FF"/>
                </a:solidFill>
                <a:latin typeface="Gill Sans"/>
                <a:cs typeface="Gill Sans"/>
              </a:rPr>
              <a:t>10</a:t>
            </a:r>
            <a:r>
              <a:rPr lang="en-US" sz="2400" b="1" baseline="30000" dirty="0" smtClean="0">
                <a:solidFill>
                  <a:srgbClr val="0000FF"/>
                </a:solidFill>
                <a:latin typeface="Gill Sans"/>
                <a:cs typeface="Gill Sans"/>
              </a:rPr>
              <a:t>7</a:t>
            </a:r>
            <a:r>
              <a:rPr lang="en-US" sz="2400" b="1" dirty="0" smtClean="0">
                <a:solidFill>
                  <a:srgbClr val="0000FF"/>
                </a:solidFill>
                <a:latin typeface="Gill Sans"/>
                <a:cs typeface="Gill Sans"/>
              </a:rPr>
              <a:t> cells</a:t>
            </a:r>
            <a:endParaRPr lang="en-US" sz="24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5190" y="5184874"/>
            <a:ext cx="2334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</a:rPr>
              <a:t>Data from Mike </a:t>
            </a:r>
            <a:r>
              <a:rPr lang="en-US" sz="2000" dirty="0" err="1">
                <a:solidFill>
                  <a:srgbClr val="000000"/>
                </a:solidFill>
                <a:latin typeface="Gill Sans"/>
                <a:cs typeface="Gill Sans"/>
              </a:rPr>
              <a:t>Mee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916" y="5184873"/>
            <a:ext cx="1544333" cy="16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55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01_w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60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90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 idx="4294967295"/>
          </p:nvPr>
        </p:nvSpPr>
        <p:spPr>
          <a:xfrm>
            <a:off x="-107640" y="-147638"/>
            <a:ext cx="9418638" cy="1036638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"/>
                <a:cs typeface="Times"/>
              </a:rPr>
              <a:t>Why Radical Genome </a:t>
            </a: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Recoding?  </a:t>
            </a:r>
            <a:r>
              <a:rPr lang="en-US" sz="3600" b="1" dirty="0" smtClean="0">
                <a:solidFill>
                  <a:srgbClr val="000000"/>
                </a:solidFill>
                <a:latin typeface="Times"/>
                <a:cs typeface="Times"/>
              </a:rPr>
              <a:t>4 New </a:t>
            </a:r>
            <a:r>
              <a:rPr lang="en-US" sz="3600" b="1" dirty="0">
                <a:solidFill>
                  <a:srgbClr val="000000"/>
                </a:solidFill>
                <a:latin typeface="Times"/>
                <a:cs typeface="Times"/>
              </a:rPr>
              <a:t>functions</a:t>
            </a:r>
            <a:endParaRPr lang="en-US" sz="36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5775" y="5441950"/>
            <a:ext cx="10382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5" name="Group 2"/>
          <p:cNvGrpSpPr>
            <a:grpSpLocks/>
          </p:cNvGrpSpPr>
          <p:nvPr/>
        </p:nvGrpSpPr>
        <p:grpSpPr bwMode="auto">
          <a:xfrm>
            <a:off x="333375" y="1320800"/>
            <a:ext cx="8575675" cy="3497263"/>
            <a:chOff x="406879" y="1949718"/>
            <a:chExt cx="8576835" cy="3497262"/>
          </a:xfrm>
        </p:grpSpPr>
        <p:sp>
          <p:nvSpPr>
            <p:cNvPr id="56326" name="TextBox 1"/>
            <p:cNvSpPr txBox="1">
              <a:spLocks noChangeArrowheads="1"/>
            </p:cNvSpPr>
            <p:nvPr/>
          </p:nvSpPr>
          <p:spPr bwMode="auto">
            <a:xfrm>
              <a:off x="3249613" y="3337193"/>
              <a:ext cx="1841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u="sng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en-US">
                <a:latin typeface="Times"/>
                <a:cs typeface="Times"/>
              </a:endParaRPr>
            </a:p>
          </p:txBody>
        </p:sp>
        <p:pic>
          <p:nvPicPr>
            <p:cNvPr id="5632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5" y="1949718"/>
              <a:ext cx="7104063" cy="349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9" name="Rectangle 8"/>
            <p:cNvSpPr>
              <a:spLocks noChangeArrowheads="1"/>
            </p:cNvSpPr>
            <p:nvPr/>
          </p:nvSpPr>
          <p:spPr bwMode="auto">
            <a:xfrm>
              <a:off x="6399105" y="4399339"/>
              <a:ext cx="258460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Times"/>
                  <a:cs typeface="Times"/>
                </a:rPr>
                <a:t>4</a:t>
              </a:r>
              <a:r>
                <a:rPr lang="en-US" sz="2400" b="0" u="none" dirty="0" smtClean="0">
                  <a:solidFill>
                    <a:srgbClr val="000000"/>
                  </a:solidFill>
                  <a:latin typeface="Times"/>
                  <a:cs typeface="Times"/>
                </a:rPr>
                <a:t>. </a:t>
              </a:r>
              <a:r>
                <a:rPr lang="en-US" sz="2400" b="0" u="none" dirty="0">
                  <a:solidFill>
                    <a:srgbClr val="000000"/>
                  </a:solidFill>
                  <a:latin typeface="Times"/>
                  <a:cs typeface="Times"/>
                </a:rPr>
                <a:t>Virus Resistance</a:t>
              </a:r>
              <a:endParaRPr lang="en-US" sz="2400" b="0" u="none" dirty="0">
                <a:latin typeface="Times"/>
                <a:cs typeface="Times"/>
              </a:endParaRPr>
            </a:p>
          </p:txBody>
        </p:sp>
        <p:sp>
          <p:nvSpPr>
            <p:cNvPr id="56330" name="Rectangle 9"/>
            <p:cNvSpPr>
              <a:spLocks noChangeArrowheads="1"/>
            </p:cNvSpPr>
            <p:nvPr/>
          </p:nvSpPr>
          <p:spPr bwMode="auto">
            <a:xfrm>
              <a:off x="3534374" y="4058580"/>
              <a:ext cx="24331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Times"/>
                  <a:cs typeface="Times"/>
                </a:rPr>
                <a:t>3</a:t>
              </a:r>
              <a:r>
                <a:rPr lang="en-US" sz="2400" b="0" u="none" dirty="0" smtClean="0">
                  <a:solidFill>
                    <a:srgbClr val="000000"/>
                  </a:solidFill>
                  <a:latin typeface="Times"/>
                  <a:cs typeface="Times"/>
                </a:rPr>
                <a:t>. </a:t>
              </a:r>
              <a:r>
                <a:rPr lang="en-US" sz="2400" b="0" u="none" dirty="0">
                  <a:solidFill>
                    <a:srgbClr val="000000"/>
                  </a:solidFill>
                  <a:latin typeface="Times"/>
                  <a:cs typeface="Times"/>
                </a:rPr>
                <a:t>New Chemistry</a:t>
              </a:r>
              <a:endParaRPr lang="en-US" sz="2400" b="0" u="none" dirty="0">
                <a:latin typeface="Times"/>
                <a:cs typeface="Times"/>
              </a:endParaRPr>
            </a:p>
          </p:txBody>
        </p:sp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902090" y="4627865"/>
              <a:ext cx="173354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endParaRPr lang="en-US" sz="2400" b="0" u="none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56328" name="Rectangle 1"/>
            <p:cNvSpPr>
              <a:spLocks noChangeArrowheads="1"/>
            </p:cNvSpPr>
            <p:nvPr/>
          </p:nvSpPr>
          <p:spPr bwMode="auto">
            <a:xfrm>
              <a:off x="406879" y="4604479"/>
              <a:ext cx="3127495" cy="83099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0" u="none" dirty="0" smtClean="0">
                  <a:solidFill>
                    <a:srgbClr val="000000"/>
                  </a:solidFill>
                  <a:latin typeface="Times"/>
                  <a:cs typeface="Times"/>
                </a:rPr>
                <a:t>1. Genetic Isolation</a:t>
              </a:r>
            </a:p>
            <a:p>
              <a:r>
                <a:rPr lang="en-US" sz="2400" b="0" u="none" dirty="0" smtClean="0">
                  <a:solidFill>
                    <a:srgbClr val="000000"/>
                  </a:solidFill>
                  <a:latin typeface="Times"/>
                  <a:cs typeface="Times"/>
                </a:rPr>
                <a:t>2. Metabolic Isolation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33374" y="5458030"/>
            <a:ext cx="571598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"/>
                <a:cs typeface="Times"/>
              </a:rPr>
              <a:t>Lajoie</a:t>
            </a:r>
            <a:r>
              <a:rPr lang="en-US" sz="2400" dirty="0">
                <a:latin typeface="Times"/>
                <a:cs typeface="Times"/>
              </a:rPr>
              <a:t> MJ, </a:t>
            </a:r>
            <a:r>
              <a:rPr lang="en-US" sz="2400" dirty="0" smtClean="0">
                <a:latin typeface="Times"/>
                <a:cs typeface="Times"/>
              </a:rPr>
              <a:t>et al </a:t>
            </a:r>
            <a:r>
              <a:rPr lang="en-US" sz="2400" dirty="0" err="1">
                <a:latin typeface="Times"/>
                <a:cs typeface="Times"/>
              </a:rPr>
              <a:t>Genomically</a:t>
            </a:r>
            <a:r>
              <a:rPr lang="en-US" sz="2400" dirty="0">
                <a:latin typeface="Times"/>
                <a:cs typeface="Times"/>
              </a:rPr>
              <a:t> Recoded Organisms Impart New Biological Functions. </a:t>
            </a:r>
            <a:r>
              <a:rPr lang="en-US" sz="2400" dirty="0" smtClean="0">
                <a:latin typeface="Times"/>
                <a:cs typeface="Times"/>
              </a:rPr>
              <a:t>Science 2013 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050" y="930741"/>
            <a:ext cx="18264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"/>
                <a:cs typeface="Times"/>
              </a:rPr>
              <a:t>4.7 Mbp</a:t>
            </a:r>
            <a:endParaRPr lang="en-US" sz="3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2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03_wt_bipA_cla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74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" descr="04_wt_bipA_init_des_sh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47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1" descr="05_init_comp_m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22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 descr="06_refine_sh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1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3" descr="07_final_de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280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2" descr="imap://marc%2Ej%2Elajoie%2E08%40gmail%2Ecom@imap.googlemail.com:993/fetch%3EUID%3E/INBOX%3E31044?part=1&amp;type=image/jpg&amp;filename=08_final_design_with_L303_reversi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57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_on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895" y="0"/>
            <a:ext cx="6858000" cy="6858000"/>
          </a:xfrm>
          <a:prstGeom prst="rect">
            <a:avLst/>
          </a:prstGeom>
        </p:spPr>
      </p:pic>
      <p:pic>
        <p:nvPicPr>
          <p:cNvPr id="3" name="Picture 2" descr="http://research.fhcrc.org/content/dam/stripe/stoddard/headshots_227x227/Ryo-Takeuchi-227x2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9" r="10538"/>
          <a:stretch>
            <a:fillRect/>
          </a:stretch>
        </p:blipFill>
        <p:spPr bwMode="auto">
          <a:xfrm>
            <a:off x="0" y="3991882"/>
            <a:ext cx="1097280" cy="139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research.fhcrc.org/content/dam/stripe/stoddard/headshots_227x227/Barry-Stoddard-227x2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6" r="12453"/>
          <a:stretch>
            <a:fillRect/>
          </a:stretch>
        </p:blipFill>
        <p:spPr bwMode="auto">
          <a:xfrm>
            <a:off x="-3773" y="5389768"/>
            <a:ext cx="1097280" cy="146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scontent-a.xx.fbcdn.net/hphotos-prn1/734225_10100493820416723_1497312355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72" t="7314" r="38597" b="54755"/>
          <a:stretch>
            <a:fillRect/>
          </a:stretch>
        </p:blipFill>
        <p:spPr bwMode="auto">
          <a:xfrm>
            <a:off x="0" y="2519224"/>
            <a:ext cx="1097280" cy="148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0244" y="1815404"/>
            <a:ext cx="183030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Marc </a:t>
            </a:r>
          </a:p>
          <a:p>
            <a:r>
              <a:rPr lang="en-US" dirty="0" err="1" smtClean="0"/>
              <a:t>Lajoie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Dan </a:t>
            </a:r>
          </a:p>
          <a:p>
            <a:r>
              <a:rPr lang="en-US" dirty="0" err="1" smtClean="0"/>
              <a:t>Mandell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Ryo </a:t>
            </a:r>
          </a:p>
          <a:p>
            <a:r>
              <a:rPr lang="en-US" dirty="0" smtClean="0"/>
              <a:t>Takeuchi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Barry </a:t>
            </a:r>
            <a:endParaRPr lang="en-US" dirty="0" smtClean="0"/>
          </a:p>
          <a:p>
            <a:r>
              <a:rPr lang="en-US" dirty="0" smtClean="0"/>
              <a:t>Stoddard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0170" y="183482"/>
            <a:ext cx="15252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"/>
                <a:cs typeface="Times"/>
              </a:rPr>
              <a:t>T</a:t>
            </a:r>
            <a:r>
              <a:rPr lang="en-US" sz="2800" b="1" dirty="0" err="1" smtClean="0">
                <a:latin typeface="Times"/>
                <a:cs typeface="Times"/>
              </a:rPr>
              <a:t>yrS</a:t>
            </a:r>
            <a:r>
              <a:rPr lang="en-US" sz="2800" b="1" baseline="0" dirty="0" smtClean="0">
                <a:latin typeface="Times"/>
                <a:cs typeface="Times"/>
              </a:rPr>
              <a:t> </a:t>
            </a:r>
          </a:p>
          <a:p>
            <a:r>
              <a:rPr lang="en-US" sz="2800" b="1" dirty="0" smtClean="0">
                <a:latin typeface="Times"/>
                <a:cs typeface="Times"/>
              </a:rPr>
              <a:t>WT</a:t>
            </a:r>
            <a:r>
              <a:rPr lang="en-US" sz="2800" b="1" baseline="0" dirty="0" smtClean="0">
                <a:latin typeface="Times"/>
                <a:cs typeface="Times"/>
              </a:rPr>
              <a:t> only</a:t>
            </a:r>
          </a:p>
        </p:txBody>
      </p:sp>
      <p:pic>
        <p:nvPicPr>
          <p:cNvPr id="8" name="Shape 289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29684"/>
            <a:ext cx="1097280" cy="1456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807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_and_desig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895" y="0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635" y="1164493"/>
            <a:ext cx="23078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"/>
                <a:cs typeface="Times"/>
              </a:rPr>
              <a:t>T</a:t>
            </a:r>
            <a:r>
              <a:rPr lang="en-US" sz="2800" b="1" baseline="0" dirty="0" err="1" smtClean="0">
                <a:latin typeface="Times"/>
                <a:cs typeface="Times"/>
              </a:rPr>
              <a:t>yrS</a:t>
            </a:r>
            <a:r>
              <a:rPr lang="en-US" sz="2800" b="1" baseline="0" dirty="0" smtClean="0">
                <a:latin typeface="Times"/>
                <a:cs typeface="Times"/>
              </a:rPr>
              <a:t> WT + TyrS-des7 design </a:t>
            </a:r>
          </a:p>
          <a:p>
            <a:r>
              <a:rPr lang="en-US" sz="2800" b="1" baseline="0" dirty="0" smtClean="0">
                <a:latin typeface="Times"/>
                <a:cs typeface="Times"/>
              </a:rPr>
              <a:t>(cyan)</a:t>
            </a:r>
          </a:p>
        </p:txBody>
      </p:sp>
    </p:spTree>
    <p:extLst>
      <p:ext uri="{BB962C8B-B14F-4D97-AF65-F5344CB8AC3E}">
        <p14:creationId xmlns:p14="http://schemas.microsoft.com/office/powerpoint/2010/main" xmlns="" val="8932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sign_on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895" y="0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34" y="2412398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0" dirty="0" smtClean="0">
                <a:latin typeface="Adobe Caslon Pro Bold"/>
                <a:cs typeface="Adobe Caslon Pro Bold"/>
              </a:rPr>
              <a:t>Design </a:t>
            </a:r>
            <a:r>
              <a:rPr lang="en-US" sz="2800" b="1" baseline="0" dirty="0" smtClean="0">
                <a:latin typeface="Times"/>
                <a:cs typeface="Times"/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xmlns="" val="15476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ray_onl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818" y="1668033"/>
            <a:ext cx="24979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0" dirty="0" smtClean="0">
                <a:latin typeface="Times"/>
                <a:cs typeface="Times"/>
              </a:rPr>
              <a:t>X-ray with electron density contoured </a:t>
            </a:r>
          </a:p>
          <a:p>
            <a:r>
              <a:rPr lang="en-US" sz="2800" b="1" baseline="0" dirty="0" smtClean="0">
                <a:latin typeface="Times"/>
                <a:cs typeface="Times"/>
              </a:rPr>
              <a:t>at 1.0</a:t>
            </a:r>
            <a:r>
              <a:rPr lang="el-GR" sz="2800" b="1" dirty="0" smtClean="0">
                <a:latin typeface="Times"/>
                <a:cs typeface="Times"/>
              </a:rPr>
              <a:t>σ</a:t>
            </a:r>
            <a:endParaRPr lang="en-US" sz="28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8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59309" y="218648"/>
            <a:ext cx="6109496" cy="156461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How To Make Radically New </a:t>
            </a:r>
            <a:r>
              <a:rPr lang="en-US" sz="3600" b="1" dirty="0" smtClean="0">
                <a:solidFill>
                  <a:srgbClr val="0000FF"/>
                </a:solidFill>
                <a:latin typeface="Times"/>
                <a:cs typeface="Times"/>
              </a:rPr>
              <a:t>Genomes    </a:t>
            </a:r>
            <a:r>
              <a:rPr lang="en-US" sz="36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D</a:t>
            </a: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</a:t>
            </a:r>
            <a:r>
              <a:rPr lang="en-US" sz="3600" b="1" dirty="0" smtClean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BAD </a:t>
            </a: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  <a:sym typeface="Wingdings"/>
              </a:rPr>
              <a:t>…</a:t>
            </a:r>
            <a:endParaRPr lang="en-US" sz="3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644" y="1917151"/>
            <a:ext cx="7019870" cy="3402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Chip Synthesis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Genome CAD: new functions &amp; codes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en-US" sz="2800" b="1" dirty="0">
                <a:latin typeface="Times"/>
                <a:cs typeface="Times"/>
              </a:rPr>
              <a:t>Genetic Isolation &amp; Multi-virus resistance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baseline="0" dirty="0" smtClean="0">
                <a:latin typeface="Times"/>
                <a:cs typeface="Times"/>
              </a:rPr>
              <a:t>Novel</a:t>
            </a:r>
            <a:r>
              <a:rPr lang="en-US" sz="2800" b="1" dirty="0" smtClean="0">
                <a:latin typeface="Times"/>
                <a:cs typeface="Times"/>
              </a:rPr>
              <a:t> AAs &amp; </a:t>
            </a:r>
            <a:r>
              <a:rPr lang="en-US" sz="2800" b="1" baseline="0" dirty="0" smtClean="0">
                <a:latin typeface="Times"/>
                <a:cs typeface="Times"/>
              </a:rPr>
              <a:t>Metabolic Isolation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latin typeface="Times"/>
                <a:cs typeface="Times"/>
              </a:rPr>
              <a:t>5</a:t>
            </a:r>
            <a:r>
              <a:rPr lang="en-US" sz="2800" b="1" baseline="0" dirty="0" smtClean="0">
                <a:latin typeface="Times"/>
                <a:cs typeface="Times"/>
              </a:rPr>
              <a:t>. Sensor</a:t>
            </a:r>
            <a:r>
              <a:rPr lang="en-US" sz="2800" b="1" dirty="0" smtClean="0">
                <a:latin typeface="Times"/>
                <a:cs typeface="Times"/>
              </a:rPr>
              <a:t> selectors</a:t>
            </a:r>
          </a:p>
          <a:p>
            <a:pPr>
              <a:lnSpc>
                <a:spcPct val="110000"/>
              </a:lnSpc>
            </a:pPr>
            <a:r>
              <a:rPr lang="en-US" sz="2800" b="1" baseline="0" dirty="0" smtClean="0">
                <a:latin typeface="Times"/>
                <a:cs typeface="Times"/>
              </a:rPr>
              <a:t>6.</a:t>
            </a:r>
            <a:r>
              <a:rPr lang="en-US" sz="2800" b="1" dirty="0" smtClean="0">
                <a:latin typeface="Times"/>
                <a:cs typeface="Times"/>
              </a:rPr>
              <a:t> Human Genome Editing</a:t>
            </a:r>
            <a:endParaRPr lang="en-US" sz="2800" b="1" baseline="0" dirty="0" smtClean="0">
              <a:latin typeface="Times"/>
              <a:cs typeface="Times"/>
            </a:endParaRPr>
          </a:p>
          <a:p>
            <a:pPr>
              <a:lnSpc>
                <a:spcPct val="110000"/>
              </a:lnSpc>
            </a:pPr>
            <a:endParaRPr lang="en-US" sz="2800" baseline="0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55" y="29882"/>
            <a:ext cx="2589502" cy="25234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3792" y="3770773"/>
            <a:ext cx="4157472" cy="2895971"/>
            <a:chOff x="2569454" y="933139"/>
            <a:chExt cx="4157472" cy="2895971"/>
          </a:xfrm>
        </p:grpSpPr>
        <p:sp>
          <p:nvSpPr>
            <p:cNvPr id="11" name="Bent Arrow 10"/>
            <p:cNvSpPr/>
            <p:nvPr/>
          </p:nvSpPr>
          <p:spPr>
            <a:xfrm>
              <a:off x="3115237" y="1045511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5576038" y="272489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5543168" y="100988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>
            <a:xfrm rot="16200000">
              <a:off x="3160060" y="2712945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9454" y="2077056"/>
              <a:ext cx="130476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Design</a:t>
              </a:r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0038" y="933139"/>
              <a:ext cx="102744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Build</a:t>
              </a:r>
              <a:endParaRPr lang="en-US" sz="3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0145" y="1953850"/>
              <a:ext cx="88678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Test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5215" y="3244334"/>
              <a:ext cx="14804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Analyze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67" y="1658649"/>
              <a:ext cx="1027445" cy="10197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011" y="2661832"/>
              <a:ext cx="2002991" cy="58250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59309" y="2026210"/>
            <a:ext cx="6500470" cy="90101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2" name="Picture 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590" y="5920183"/>
            <a:ext cx="10985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lanl.gov/news/albums/logos/DOE_logo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59" y="5910869"/>
            <a:ext cx="1014642" cy="10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68660"/>
            <a:ext cx="12620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03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xray_and_desig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268" y="2171574"/>
            <a:ext cx="17488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0" dirty="0" smtClean="0">
                <a:latin typeface="Times"/>
                <a:cs typeface="Times"/>
              </a:rPr>
              <a:t>X-ray with design</a:t>
            </a:r>
          </a:p>
          <a:p>
            <a:r>
              <a:rPr lang="en-US" sz="2800" b="1" dirty="0" smtClean="0">
                <a:latin typeface="Times"/>
                <a:cs typeface="Times"/>
              </a:rPr>
              <a:t>(cyan)</a:t>
            </a:r>
            <a:endParaRPr lang="en-US" sz="28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7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59309" y="218648"/>
            <a:ext cx="6109496" cy="156461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How To Make Radically New Genomes</a:t>
            </a:r>
            <a:b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</a:br>
            <a:endParaRPr lang="en-US" sz="3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644" y="1917151"/>
            <a:ext cx="7019870" cy="3402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Chip Synthesis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Genome CAD: new functions &amp; codes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en-US" sz="2800" b="1" dirty="0">
                <a:latin typeface="Times"/>
                <a:cs typeface="Times"/>
              </a:rPr>
              <a:t>Genetic Isolation &amp; Multi-virus resistance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baseline="0" dirty="0" smtClean="0">
                <a:latin typeface="Times"/>
                <a:cs typeface="Times"/>
              </a:rPr>
              <a:t>Novel</a:t>
            </a:r>
            <a:r>
              <a:rPr lang="en-US" sz="2800" b="1" dirty="0" smtClean="0">
                <a:latin typeface="Times"/>
                <a:cs typeface="Times"/>
              </a:rPr>
              <a:t> AAs &amp; </a:t>
            </a:r>
            <a:r>
              <a:rPr lang="en-US" sz="2800" b="1" baseline="0" dirty="0" smtClean="0">
                <a:latin typeface="Times"/>
                <a:cs typeface="Times"/>
              </a:rPr>
              <a:t>Metabolic Isolation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latin typeface="Times"/>
                <a:cs typeface="Times"/>
              </a:rPr>
              <a:t>5</a:t>
            </a:r>
            <a:r>
              <a:rPr lang="en-US" sz="2800" b="1" baseline="0" dirty="0" smtClean="0">
                <a:latin typeface="Times"/>
                <a:cs typeface="Times"/>
              </a:rPr>
              <a:t>. Sensor</a:t>
            </a:r>
            <a:r>
              <a:rPr lang="en-US" sz="2800" b="1" dirty="0" smtClean="0">
                <a:latin typeface="Times"/>
                <a:cs typeface="Times"/>
              </a:rPr>
              <a:t> selectors</a:t>
            </a:r>
          </a:p>
          <a:p>
            <a:pPr>
              <a:lnSpc>
                <a:spcPct val="110000"/>
              </a:lnSpc>
            </a:pPr>
            <a:r>
              <a:rPr lang="en-US" sz="2800" b="1" baseline="0" dirty="0" smtClean="0">
                <a:latin typeface="Times"/>
                <a:cs typeface="Times"/>
              </a:rPr>
              <a:t>6.</a:t>
            </a:r>
            <a:r>
              <a:rPr lang="en-US" sz="2800" b="1" dirty="0" smtClean="0">
                <a:latin typeface="Times"/>
                <a:cs typeface="Times"/>
              </a:rPr>
              <a:t> Human Genome Editing</a:t>
            </a:r>
            <a:endParaRPr lang="en-US" sz="2800" b="1" baseline="0" dirty="0" smtClean="0">
              <a:latin typeface="Times"/>
              <a:cs typeface="Times"/>
            </a:endParaRPr>
          </a:p>
          <a:p>
            <a:pPr>
              <a:lnSpc>
                <a:spcPct val="110000"/>
              </a:lnSpc>
            </a:pPr>
            <a:endParaRPr lang="en-US" sz="2800" baseline="0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55" y="29882"/>
            <a:ext cx="2589502" cy="25234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3792" y="3770773"/>
            <a:ext cx="4157472" cy="2895971"/>
            <a:chOff x="2569454" y="933139"/>
            <a:chExt cx="4157472" cy="2895971"/>
          </a:xfrm>
        </p:grpSpPr>
        <p:sp>
          <p:nvSpPr>
            <p:cNvPr id="11" name="Bent Arrow 10"/>
            <p:cNvSpPr/>
            <p:nvPr/>
          </p:nvSpPr>
          <p:spPr>
            <a:xfrm>
              <a:off x="3115237" y="1045511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5576038" y="272489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5543168" y="100988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>
            <a:xfrm rot="16200000">
              <a:off x="3160060" y="2712945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9454" y="2077056"/>
              <a:ext cx="130476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Design</a:t>
              </a:r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0038" y="933139"/>
              <a:ext cx="102744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Build</a:t>
              </a:r>
              <a:endParaRPr lang="en-US" sz="3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0145" y="1953850"/>
              <a:ext cx="88678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Test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5215" y="3244334"/>
              <a:ext cx="14804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Analyze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67" y="1658649"/>
              <a:ext cx="1027445" cy="10197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011" y="2661832"/>
              <a:ext cx="2002991" cy="58250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31422" y="4315891"/>
            <a:ext cx="4397089" cy="59879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2" name="Picture 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590" y="5920183"/>
            <a:ext cx="10985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lanl.gov/news/albums/logos/DOE_logo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59" y="5910869"/>
            <a:ext cx="1014642" cy="10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68660"/>
            <a:ext cx="12620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28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 idx="4294967295"/>
          </p:nvPr>
        </p:nvSpPr>
        <p:spPr>
          <a:xfrm>
            <a:off x="85237" y="0"/>
            <a:ext cx="5831359" cy="1255059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0000FF"/>
                </a:solidFill>
                <a:latin typeface="Times New Roman" charset="0"/>
              </a:rPr>
              <a:t>CRISPR </a:t>
            </a:r>
            <a:r>
              <a:rPr lang="en-US" sz="2800" b="1" dirty="0" smtClean="0">
                <a:solidFill>
                  <a:srgbClr val="0000FF"/>
                </a:solidFill>
                <a:latin typeface="Times New Roman" charset="0"/>
              </a:rPr>
              <a:t>1987: Junk </a:t>
            </a:r>
            <a:r>
              <a:rPr lang="en-US" sz="2800" b="1" dirty="0">
                <a:solidFill>
                  <a:srgbClr val="0000FF"/>
                </a:solidFill>
                <a:latin typeface="Times New Roman" charset="0"/>
              </a:rPr>
              <a:t>DNA </a:t>
            </a:r>
            <a:r>
              <a:rPr lang="en-US" sz="2800" b="1" dirty="0" smtClean="0">
                <a:solidFill>
                  <a:srgbClr val="0000FF"/>
                </a:solidFill>
                <a:latin typeface="Times New Roman" charset="0"/>
                <a:sym typeface="Wingdings" charset="0"/>
              </a:rPr>
              <a:t> </a:t>
            </a:r>
            <a:br>
              <a:rPr lang="en-US" sz="2800" b="1" dirty="0" smtClean="0">
                <a:solidFill>
                  <a:srgbClr val="0000FF"/>
                </a:solidFill>
                <a:latin typeface="Times New Roman" charset="0"/>
                <a:sym typeface="Wingdings" charset="0"/>
              </a:rPr>
            </a:br>
            <a:r>
              <a:rPr lang="en-US" sz="2800" b="1" dirty="0" smtClean="0">
                <a:solidFill>
                  <a:srgbClr val="0000FF"/>
                </a:solidFill>
                <a:latin typeface="Times New Roman" charset="0"/>
                <a:sym typeface="Wingdings" charset="0"/>
              </a:rPr>
              <a:t>2013 Technology </a:t>
            </a:r>
            <a:r>
              <a:rPr lang="en-US" sz="2800" b="1" dirty="0">
                <a:solidFill>
                  <a:srgbClr val="0000FF"/>
                </a:solidFill>
                <a:latin typeface="Times New Roman" charset="0"/>
                <a:sym typeface="Wingdings" charset="0"/>
              </a:rPr>
              <a:t>&gt;</a:t>
            </a:r>
            <a:r>
              <a:rPr lang="en-US" sz="2800" b="1" dirty="0" smtClean="0">
                <a:solidFill>
                  <a:srgbClr val="0000FF"/>
                </a:solidFill>
                <a:latin typeface="Times New Roman" charset="0"/>
              </a:rPr>
              <a:t>20 organisms today </a:t>
            </a:r>
            <a:endParaRPr lang="en-US" sz="2800" b="1" dirty="0">
              <a:solidFill>
                <a:srgbClr val="0000FF"/>
              </a:solidFill>
              <a:latin typeface="Times New Roman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9257518"/>
              </p:ext>
            </p:extLst>
          </p:nvPr>
        </p:nvGraphicFramePr>
        <p:xfrm>
          <a:off x="5916596" y="154900"/>
          <a:ext cx="3059277" cy="635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06135"/>
                <a:gridCol w="135314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Times"/>
                          <a:cs typeface="Times"/>
                        </a:rPr>
                        <a:t>Human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3-Jan-13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Zebrafish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29-Jan-13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Times"/>
                          <a:cs typeface="Times"/>
                        </a:rPr>
                        <a:t>Yeast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4-Mar-13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Times"/>
                          <a:cs typeface="Times"/>
                        </a:rPr>
                        <a:t>C. elegans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30-Jun-13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Drosophila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5-Jul-13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Mouse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8-Aug-13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Rat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8-Aug-13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Wheat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8-Aug-13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Times"/>
                          <a:cs typeface="Times"/>
                        </a:rPr>
                        <a:t>Arabidopsis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20-Aug-13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Rice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20-Aug-13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Sorghum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2-Sep-13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"/>
                          <a:cs typeface="Times"/>
                        </a:rPr>
                        <a:t>Nicotiana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2-Sep-13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Pig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6-Sep-13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E. coli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29-Sep-13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Silkworm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29-Oct-13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Hamster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7-Jan-14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Rabbit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8-Jan-14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  <a:latin typeface="Times"/>
                          <a:cs typeface="Times"/>
                        </a:rPr>
                        <a:t>Xenopus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Times"/>
                          <a:cs typeface="Times"/>
                        </a:rPr>
                        <a:t>8-Jan-14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Monkey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30-Jan-14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Times"/>
                          <a:cs typeface="Times"/>
                        </a:rPr>
                        <a:t>Elephant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Times"/>
                          <a:cs typeface="Times"/>
                        </a:rPr>
                        <a:t>4-Feb-14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"/>
                        <a:cs typeface="Times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9759" y="4379544"/>
            <a:ext cx="5574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u="none" dirty="0" smtClean="0">
                <a:solidFill>
                  <a:srgbClr val="000000"/>
                </a:solidFill>
              </a:rPr>
              <a:t>Mali</a:t>
            </a:r>
            <a:r>
              <a:rPr lang="en-US" sz="2400" u="none" dirty="0">
                <a:solidFill>
                  <a:srgbClr val="000000"/>
                </a:solidFill>
              </a:rPr>
              <a:t>, </a:t>
            </a:r>
            <a:r>
              <a:rPr lang="en-US" sz="2400" u="none" dirty="0" smtClean="0">
                <a:solidFill>
                  <a:srgbClr val="000000"/>
                </a:solidFill>
              </a:rPr>
              <a:t>Yang</a:t>
            </a:r>
            <a:r>
              <a:rPr lang="en-US" sz="2400" u="none" dirty="0">
                <a:solidFill>
                  <a:srgbClr val="000000"/>
                </a:solidFill>
              </a:rPr>
              <a:t>, </a:t>
            </a:r>
            <a:r>
              <a:rPr lang="en-US" sz="2400" b="0" u="none" dirty="0">
                <a:solidFill>
                  <a:srgbClr val="000000"/>
                </a:solidFill>
              </a:rPr>
              <a:t>et al. </a:t>
            </a:r>
            <a:endParaRPr lang="en-US" sz="2400" b="0" u="none" dirty="0" smtClean="0">
              <a:solidFill>
                <a:srgbClr val="000000"/>
              </a:solidFill>
            </a:endParaRPr>
          </a:p>
          <a:p>
            <a:r>
              <a:rPr lang="en-US" sz="2400" b="0" u="none" dirty="0" smtClean="0">
                <a:solidFill>
                  <a:srgbClr val="000000"/>
                </a:solidFill>
              </a:rPr>
              <a:t>&amp; Cong, et al., Zhang     Science 3-Jan-2013</a:t>
            </a:r>
            <a:endParaRPr lang="en-US" sz="2400" b="0" dirty="0">
              <a:solidFill>
                <a:srgbClr val="000000"/>
              </a:solidFill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077" y="5535059"/>
            <a:ext cx="9842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404" y="5535059"/>
            <a:ext cx="1082009" cy="130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495" y="5470081"/>
            <a:ext cx="1034643" cy="1373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138" y="5490209"/>
            <a:ext cx="925702" cy="1352949"/>
          </a:xfrm>
          <a:prstGeom prst="rect">
            <a:avLst/>
          </a:prstGeom>
        </p:spPr>
      </p:pic>
      <p:pic>
        <p:nvPicPr>
          <p:cNvPr id="11" name="Picture 10" descr="Cas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31" y="1255059"/>
            <a:ext cx="3294716" cy="294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86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50813" y="158750"/>
            <a:ext cx="8756650" cy="9017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00FF"/>
                </a:solidFill>
                <a:latin typeface="Times New Roman" charset="0"/>
              </a:rPr>
              <a:t>Improved Cas9 </a:t>
            </a:r>
            <a:r>
              <a:rPr lang="en-US" sz="3200" b="1" dirty="0">
                <a:solidFill>
                  <a:srgbClr val="0000FF"/>
                </a:solidFill>
                <a:latin typeface="Times New Roman" charset="0"/>
              </a:rPr>
              <a:t>Specificity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231" y="1191703"/>
            <a:ext cx="853623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Times"/>
                <a:cs typeface="Times"/>
              </a:rPr>
              <a:t>100-fold: </a:t>
            </a:r>
            <a:r>
              <a:rPr lang="en-US" sz="2400" b="1" dirty="0">
                <a:latin typeface="Times"/>
                <a:cs typeface="Times"/>
              </a:rPr>
              <a:t>Theoretical </a:t>
            </a:r>
            <a:r>
              <a:rPr lang="en-US" sz="2400" b="1" dirty="0" smtClean="0">
                <a:latin typeface="Times"/>
                <a:cs typeface="Times"/>
              </a:rPr>
              <a:t>&amp; empirical searches 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/>
                <a:cs typeface="Times"/>
              </a:rPr>
              <a:t>Mali et al. (Church lab) Science 3-Jan-2013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/>
                <a:cs typeface="Times"/>
              </a:rPr>
              <a:t>1000-fold: </a:t>
            </a:r>
            <a:r>
              <a:rPr lang="en-US" sz="2400" b="1" dirty="0">
                <a:latin typeface="Times"/>
                <a:cs typeface="Times"/>
              </a:rPr>
              <a:t>P</a:t>
            </a:r>
            <a:r>
              <a:rPr lang="en-US" sz="2400" b="1" dirty="0" smtClean="0">
                <a:latin typeface="Times"/>
                <a:cs typeface="Times"/>
              </a:rPr>
              <a:t>aired </a:t>
            </a:r>
            <a:r>
              <a:rPr lang="en-US" sz="2400" b="1" dirty="0" err="1" smtClean="0">
                <a:latin typeface="Times"/>
                <a:cs typeface="Times"/>
              </a:rPr>
              <a:t>nickases</a:t>
            </a:r>
            <a:r>
              <a:rPr lang="en-US" sz="2400" dirty="0" smtClean="0">
                <a:latin typeface="Times"/>
                <a:cs typeface="Times"/>
              </a:rPr>
              <a:t>.  </a:t>
            </a:r>
            <a:r>
              <a:rPr lang="en-US" sz="2400" dirty="0">
                <a:latin typeface="Times"/>
                <a:cs typeface="Times"/>
              </a:rPr>
              <a:t>Mali, </a:t>
            </a:r>
            <a:r>
              <a:rPr lang="en-US" sz="2400" dirty="0" smtClean="0">
                <a:latin typeface="Times"/>
                <a:cs typeface="Times"/>
              </a:rPr>
              <a:t>et al. (Church lab).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/>
                <a:cs typeface="Times"/>
              </a:rPr>
              <a:t> Nat </a:t>
            </a:r>
            <a:r>
              <a:rPr lang="en-US" sz="2400" dirty="0" err="1" smtClean="0">
                <a:latin typeface="Times"/>
                <a:cs typeface="Times"/>
              </a:rPr>
              <a:t>Biotechnol</a:t>
            </a:r>
            <a:r>
              <a:rPr lang="en-US" sz="2400" dirty="0" smtClean="0">
                <a:latin typeface="Times"/>
                <a:cs typeface="Times"/>
              </a:rPr>
              <a:t>. 1</a:t>
            </a:r>
            <a:r>
              <a:rPr lang="en-US" sz="2400" dirty="0">
                <a:latin typeface="Times"/>
                <a:cs typeface="Times"/>
              </a:rPr>
              <a:t>-Aug-2013</a:t>
            </a:r>
            <a:r>
              <a:rPr lang="en-US" sz="2400" dirty="0" smtClean="0">
                <a:latin typeface="Times"/>
                <a:cs typeface="Times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/>
                <a:cs typeface="Times"/>
              </a:rPr>
              <a:t>5,000-fold: </a:t>
            </a:r>
            <a:r>
              <a:rPr lang="en-US" sz="2400" b="1" dirty="0" smtClean="0">
                <a:latin typeface="Times"/>
                <a:cs typeface="Times"/>
              </a:rPr>
              <a:t>Truncated </a:t>
            </a:r>
            <a:r>
              <a:rPr lang="en-US" sz="2400" b="1" dirty="0">
                <a:latin typeface="Times"/>
                <a:cs typeface="Times"/>
              </a:rPr>
              <a:t>guide RNAs</a:t>
            </a:r>
            <a:r>
              <a:rPr lang="en-US" sz="2400" dirty="0">
                <a:latin typeface="Times"/>
                <a:cs typeface="Times"/>
              </a:rPr>
              <a:t>.  Fu, et al.  (Joung lab).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/>
                <a:cs typeface="Times"/>
              </a:rPr>
              <a:t>Nat </a:t>
            </a:r>
            <a:r>
              <a:rPr lang="en-US" sz="2400" dirty="0" err="1">
                <a:latin typeface="Times"/>
                <a:cs typeface="Times"/>
              </a:rPr>
              <a:t>Biotechnol</a:t>
            </a:r>
            <a:r>
              <a:rPr lang="en-US" sz="2400" dirty="0">
                <a:latin typeface="Times"/>
                <a:cs typeface="Times"/>
              </a:rPr>
              <a:t>. 26-Jan-2014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/>
                <a:cs typeface="Times"/>
              </a:rPr>
              <a:t>?-fold:  </a:t>
            </a:r>
            <a:r>
              <a:rPr lang="en-US" sz="2400" b="1" dirty="0" smtClean="0">
                <a:latin typeface="Times"/>
                <a:cs typeface="Times"/>
              </a:rPr>
              <a:t>RNA-guided </a:t>
            </a:r>
            <a:r>
              <a:rPr lang="en-US" sz="2400" b="1" dirty="0" err="1" smtClean="0">
                <a:latin typeface="Times"/>
                <a:cs typeface="Times"/>
              </a:rPr>
              <a:t>FokI</a:t>
            </a:r>
            <a:r>
              <a:rPr lang="en-US" sz="2400" b="1" dirty="0" smtClean="0">
                <a:latin typeface="Times"/>
                <a:cs typeface="Times"/>
              </a:rPr>
              <a:t> nucleases </a:t>
            </a:r>
            <a:r>
              <a:rPr lang="en-US" sz="2400" dirty="0" smtClean="0">
                <a:latin typeface="Times"/>
                <a:cs typeface="Times"/>
              </a:rPr>
              <a:t>(Joung &amp; Liu labs)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/>
                <a:cs typeface="Times"/>
              </a:rPr>
              <a:t>Nat </a:t>
            </a:r>
            <a:r>
              <a:rPr lang="en-US" sz="2400" dirty="0" err="1" smtClean="0">
                <a:latin typeface="Times"/>
                <a:cs typeface="Times"/>
              </a:rPr>
              <a:t>Biotechnol</a:t>
            </a:r>
            <a:r>
              <a:rPr lang="en-US" sz="2400" dirty="0" smtClean="0">
                <a:latin typeface="Times"/>
                <a:cs typeface="Times"/>
              </a:rPr>
              <a:t>.  25-Apr-2014</a:t>
            </a:r>
            <a:endParaRPr lang="en-US" sz="2400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0" y="153378"/>
            <a:ext cx="3975100" cy="115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6086436"/>
            <a:ext cx="2236418" cy="771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480" y="5904995"/>
            <a:ext cx="2238908" cy="99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05991"/>
            <a:ext cx="2281964" cy="641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388" y="6105991"/>
            <a:ext cx="2254611" cy="79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92" y="5391547"/>
            <a:ext cx="2513389" cy="721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454" y="5394791"/>
            <a:ext cx="3873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92" y="64573"/>
            <a:ext cx="4211906" cy="11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231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497559" y="99121"/>
            <a:ext cx="6173656" cy="46864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D05E3"/>
                </a:solidFill>
                <a:latin typeface="Times"/>
                <a:cs typeface="Times"/>
              </a:rPr>
              <a:t>Non-Profit Genome Editing</a:t>
            </a:r>
            <a:endParaRPr lang="en-US" sz="3200" b="1" dirty="0">
              <a:solidFill>
                <a:srgbClr val="0D05E3"/>
              </a:solidFill>
              <a:latin typeface="Times"/>
              <a:cs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2611"/>
            <a:ext cx="9144000" cy="60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58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59309" y="218648"/>
            <a:ext cx="6109496" cy="156461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How To Make Radically New Genomes</a:t>
            </a:r>
            <a:b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</a:br>
            <a:endParaRPr lang="en-US" sz="3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644" y="1917151"/>
            <a:ext cx="7019870" cy="3402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Chip Synthesis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Genome CAD: new functions &amp; codes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en-US" sz="2800" b="1" dirty="0">
                <a:latin typeface="Times"/>
                <a:cs typeface="Times"/>
              </a:rPr>
              <a:t>Genetic Isolation &amp; Multi-virus resistance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baseline="0" dirty="0" smtClean="0">
                <a:latin typeface="Times"/>
                <a:cs typeface="Times"/>
              </a:rPr>
              <a:t>Novel</a:t>
            </a:r>
            <a:r>
              <a:rPr lang="en-US" sz="2800" b="1" dirty="0" smtClean="0">
                <a:latin typeface="Times"/>
                <a:cs typeface="Times"/>
              </a:rPr>
              <a:t> AAs &amp; </a:t>
            </a:r>
            <a:r>
              <a:rPr lang="en-US" sz="2800" b="1" baseline="0" dirty="0" smtClean="0">
                <a:latin typeface="Times"/>
                <a:cs typeface="Times"/>
              </a:rPr>
              <a:t>Metabolic Isolation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latin typeface="Times"/>
                <a:cs typeface="Times"/>
              </a:rPr>
              <a:t>5</a:t>
            </a:r>
            <a:r>
              <a:rPr lang="en-US" sz="2800" b="1" baseline="0" dirty="0" smtClean="0">
                <a:latin typeface="Times"/>
                <a:cs typeface="Times"/>
              </a:rPr>
              <a:t>. Sensor</a:t>
            </a:r>
            <a:r>
              <a:rPr lang="en-US" sz="2800" b="1" dirty="0" smtClean="0">
                <a:latin typeface="Times"/>
                <a:cs typeface="Times"/>
              </a:rPr>
              <a:t> selectors</a:t>
            </a:r>
          </a:p>
          <a:p>
            <a:pPr>
              <a:lnSpc>
                <a:spcPct val="110000"/>
              </a:lnSpc>
            </a:pPr>
            <a:r>
              <a:rPr lang="en-US" sz="2800" b="1" baseline="0" dirty="0" smtClean="0">
                <a:latin typeface="Times"/>
                <a:cs typeface="Times"/>
              </a:rPr>
              <a:t>6.</a:t>
            </a:r>
            <a:r>
              <a:rPr lang="en-US" sz="2800" b="1" dirty="0" smtClean="0">
                <a:latin typeface="Times"/>
                <a:cs typeface="Times"/>
              </a:rPr>
              <a:t> Human Genome Editing</a:t>
            </a:r>
            <a:endParaRPr lang="en-US" sz="2800" b="1" baseline="0" dirty="0" smtClean="0">
              <a:latin typeface="Times"/>
              <a:cs typeface="Times"/>
            </a:endParaRPr>
          </a:p>
          <a:p>
            <a:pPr>
              <a:lnSpc>
                <a:spcPct val="110000"/>
              </a:lnSpc>
            </a:pPr>
            <a:endParaRPr lang="en-US" sz="2800" baseline="0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55" y="29882"/>
            <a:ext cx="2589502" cy="25234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3792" y="3770773"/>
            <a:ext cx="4157472" cy="2895971"/>
            <a:chOff x="2569454" y="933139"/>
            <a:chExt cx="4157472" cy="2895971"/>
          </a:xfrm>
        </p:grpSpPr>
        <p:sp>
          <p:nvSpPr>
            <p:cNvPr id="11" name="Bent Arrow 10"/>
            <p:cNvSpPr/>
            <p:nvPr/>
          </p:nvSpPr>
          <p:spPr>
            <a:xfrm>
              <a:off x="3115237" y="1045511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5576038" y="272489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5543168" y="100988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>
            <a:xfrm rot="16200000">
              <a:off x="3160060" y="2712945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9454" y="2077056"/>
              <a:ext cx="130476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Design</a:t>
              </a:r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0038" y="933139"/>
              <a:ext cx="102744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Build</a:t>
              </a:r>
              <a:endParaRPr lang="en-US" sz="3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0145" y="1953850"/>
              <a:ext cx="88678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Test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5215" y="3244334"/>
              <a:ext cx="14804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Analyze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67" y="1658649"/>
              <a:ext cx="1027445" cy="10197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011" y="2661832"/>
              <a:ext cx="2002991" cy="582502"/>
            </a:xfrm>
            <a:prstGeom prst="rect">
              <a:avLst/>
            </a:prstGeom>
          </p:spPr>
        </p:pic>
      </p:grpSp>
      <p:pic>
        <p:nvPicPr>
          <p:cNvPr id="22" name="Picture 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590" y="5920183"/>
            <a:ext cx="10985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lanl.gov/news/albums/logos/DOE_logo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59" y="5910869"/>
            <a:ext cx="1014642" cy="10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68660"/>
            <a:ext cx="12620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28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83113" y="114300"/>
          <a:ext cx="4864100" cy="3533775"/>
        </p:xfrm>
        <a:graphic>
          <a:graphicData uri="http://schemas.openxmlformats.org/presentationml/2006/ole">
            <p:oleObj spid="_x0000_s1038" name="Image" r:id="rId4" imgW="8076190" imgH="5866667" progId="">
              <p:embed/>
            </p:oleObj>
          </a:graphicData>
        </a:graphic>
      </p:graphicFrame>
      <p:sp>
        <p:nvSpPr>
          <p:cNvPr id="31746" name="Content Placeholder 12"/>
          <p:cNvSpPr>
            <a:spLocks noGrp="1"/>
          </p:cNvSpPr>
          <p:nvPr>
            <p:ph sz="quarter" idx="3"/>
          </p:nvPr>
        </p:nvSpPr>
        <p:spPr>
          <a:xfrm>
            <a:off x="0" y="3218656"/>
            <a:ext cx="5865813" cy="93503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</a:rPr>
              <a:t>Amplify pools with flanking universal primers</a:t>
            </a:r>
          </a:p>
          <a:p>
            <a:pPr>
              <a:buFontTx/>
              <a:buNone/>
            </a:pPr>
            <a:endParaRPr lang="en-US" sz="24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0" y="6197600"/>
            <a:ext cx="1841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 u="none"/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211138" y="3979517"/>
            <a:ext cx="5737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 u="none" dirty="0"/>
              <a:t>Paths to error correction</a:t>
            </a:r>
          </a:p>
          <a:p>
            <a:r>
              <a:rPr lang="en-US" altLang="zh-CN" sz="2000" u="none" dirty="0"/>
              <a:t>1.Hyb-Select: </a:t>
            </a:r>
            <a:r>
              <a:rPr lang="en-US" altLang="zh-CN" sz="2000" u="none" dirty="0" err="1"/>
              <a:t>Tian</a:t>
            </a:r>
            <a:r>
              <a:rPr lang="en-US" altLang="zh-CN" sz="2000" u="none" dirty="0"/>
              <a:t> et al. 2004 Nature </a:t>
            </a:r>
          </a:p>
          <a:p>
            <a:r>
              <a:rPr lang="en-US" sz="2000" u="none" dirty="0"/>
              <a:t>2. </a:t>
            </a:r>
            <a:r>
              <a:rPr lang="en-US" sz="2000" u="none" dirty="0" err="1"/>
              <a:t>MutS</a:t>
            </a:r>
            <a:r>
              <a:rPr lang="en-US" sz="2000" u="none" dirty="0"/>
              <a:t>: Carr &amp; Jacobson 2004 NAR </a:t>
            </a:r>
          </a:p>
          <a:p>
            <a:r>
              <a:rPr lang="en-US" sz="2000" u="none" dirty="0"/>
              <a:t>3. </a:t>
            </a:r>
            <a:r>
              <a:rPr lang="en-US" sz="2000" u="none" dirty="0" err="1"/>
              <a:t>MutHLS</a:t>
            </a:r>
            <a:r>
              <a:rPr lang="en-US" sz="2000" u="none" dirty="0"/>
              <a:t>: Smith &amp; </a:t>
            </a:r>
            <a:r>
              <a:rPr lang="en-US" sz="2000" u="none" dirty="0" err="1"/>
              <a:t>Modrich</a:t>
            </a:r>
            <a:r>
              <a:rPr lang="en-US" sz="2000" u="none" dirty="0"/>
              <a:t> 1997 PNAS</a:t>
            </a:r>
          </a:p>
          <a:p>
            <a:r>
              <a:rPr lang="en-US" sz="2000" u="none" dirty="0"/>
              <a:t>4. Endo/</a:t>
            </a:r>
            <a:r>
              <a:rPr lang="en-US" sz="2000" u="none" dirty="0" err="1"/>
              <a:t>Exonuclease</a:t>
            </a:r>
            <a:r>
              <a:rPr lang="en-US" sz="2000" u="none" dirty="0"/>
              <a:t> : Bang Nat Meth. 2008</a:t>
            </a:r>
          </a:p>
          <a:p>
            <a:r>
              <a:rPr lang="en-US" sz="2000" u="none" dirty="0"/>
              <a:t>5. </a:t>
            </a:r>
            <a:r>
              <a:rPr lang="en-US" sz="2000" u="none" dirty="0" err="1"/>
              <a:t>Errase</a:t>
            </a:r>
            <a:r>
              <a:rPr lang="en-US" sz="2000" u="none" dirty="0"/>
              <a:t> </a:t>
            </a:r>
          </a:p>
          <a:p>
            <a:r>
              <a:rPr lang="en-US" sz="2000" u="none" dirty="0"/>
              <a:t>6. Sequencing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-12700" y="-330200"/>
            <a:ext cx="7772400" cy="11430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rgbClr val="0000FF"/>
                </a:solidFill>
                <a:latin typeface="Times New Roman" charset="0"/>
              </a:rPr>
              <a:t>Next-Gen </a:t>
            </a:r>
            <a:r>
              <a:rPr lang="en-US" sz="3600" b="1" dirty="0" smtClean="0">
                <a:solidFill>
                  <a:srgbClr val="0000FF"/>
                </a:solidFill>
                <a:latin typeface="Times New Roman" charset="0"/>
              </a:rPr>
              <a:t>DNA Synthesis: 10kb/$</a:t>
            </a:r>
            <a:endParaRPr lang="en-US" sz="40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661988"/>
            <a:ext cx="6499225" cy="19177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b="1" dirty="0" smtClean="0">
                <a:latin typeface="Times New Roman" charset="0"/>
              </a:rPr>
              <a:t>8*90K   </a:t>
            </a:r>
            <a:r>
              <a:rPr lang="en-US" sz="2400" b="1" dirty="0">
                <a:latin typeface="Times New Roman" charset="0"/>
              </a:rPr>
              <a:t>CustomArray  </a:t>
            </a:r>
            <a:r>
              <a:rPr lang="en-US" sz="2400" dirty="0">
                <a:latin typeface="Times New Roman" charset="0"/>
              </a:rPr>
              <a:t>Electrolytic</a:t>
            </a:r>
            <a:endParaRPr lang="en-US" sz="2400" b="1" dirty="0">
              <a:latin typeface="Times New Roman" charset="0"/>
            </a:endParaRPr>
          </a:p>
          <a:p>
            <a:pPr>
              <a:buNone/>
            </a:pPr>
            <a:r>
              <a:rPr lang="en-US" sz="2400" b="1" dirty="0">
                <a:latin typeface="Times New Roman" charset="0"/>
              </a:rPr>
              <a:t>80K  </a:t>
            </a:r>
            <a:r>
              <a:rPr lang="en-US" sz="2400" b="1" dirty="0" err="1">
                <a:latin typeface="Times New Roman" charset="0"/>
              </a:rPr>
              <a:t>LCSci</a:t>
            </a:r>
            <a:r>
              <a:rPr lang="en-US" sz="2400" b="1" dirty="0">
                <a:latin typeface="Times New Roman" charset="0"/>
              </a:rPr>
              <a:t>/</a:t>
            </a:r>
            <a:r>
              <a:rPr lang="en-US" sz="2400" b="1" dirty="0" err="1">
                <a:latin typeface="Times New Roman" charset="0"/>
              </a:rPr>
              <a:t>Mycroarray</a:t>
            </a:r>
            <a:r>
              <a:rPr lang="en-US" sz="2400" b="1" dirty="0">
                <a:latin typeface="Times New Roman" charset="0"/>
              </a:rPr>
              <a:t>  </a:t>
            </a:r>
            <a:r>
              <a:rPr lang="en-US" sz="2400" dirty="0">
                <a:latin typeface="Times New Roman" charset="0"/>
              </a:rPr>
              <a:t>Photo-Acid</a:t>
            </a:r>
          </a:p>
          <a:p>
            <a:pPr>
              <a:buFontTx/>
              <a:buNone/>
            </a:pPr>
            <a:r>
              <a:rPr lang="en-US" sz="2400" b="1" dirty="0" smtClean="0">
                <a:latin typeface="Times New Roman" charset="0"/>
              </a:rPr>
              <a:t>55K  </a:t>
            </a:r>
            <a:r>
              <a:rPr lang="en-US" sz="2400" b="1" dirty="0">
                <a:latin typeface="Times New Roman" charset="0"/>
              </a:rPr>
              <a:t>Agilent   </a:t>
            </a:r>
            <a:r>
              <a:rPr lang="en-US" sz="2400" dirty="0">
                <a:latin typeface="Times New Roman" charset="0"/>
              </a:rPr>
              <a:t>Ink-jet </a:t>
            </a:r>
          </a:p>
          <a:p>
            <a:pPr>
              <a:buFontTx/>
              <a:buNone/>
            </a:pPr>
            <a:r>
              <a:rPr lang="en-US" sz="2400" b="1" dirty="0" smtClean="0">
                <a:latin typeface="Times New Roman" charset="0"/>
              </a:rPr>
              <a:t>4M  </a:t>
            </a:r>
            <a:r>
              <a:rPr lang="en-US" sz="2400" b="1" dirty="0">
                <a:latin typeface="Times New Roman" charset="0"/>
              </a:rPr>
              <a:t>Roche </a:t>
            </a:r>
            <a:r>
              <a:rPr lang="en-US" sz="2400" dirty="0">
                <a:latin typeface="Times New Roman" charset="0"/>
              </a:rPr>
              <a:t>Photo 5’ protection</a:t>
            </a:r>
          </a:p>
          <a:p>
            <a:pPr>
              <a:buFontTx/>
              <a:buNone/>
            </a:pPr>
            <a:endParaRPr lang="en-US" sz="2800" dirty="0">
              <a:latin typeface="Times New Roman" charset="0"/>
            </a:endParaRPr>
          </a:p>
        </p:txBody>
      </p:sp>
      <p:sp>
        <p:nvSpPr>
          <p:cNvPr id="3175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7713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D776E1C-5EE6-6E4F-B311-27F541E39635}" type="slidenum">
              <a:rPr lang="en-US" sz="1400" b="0" u="none"/>
              <a:pPr/>
              <a:t>4</a:t>
            </a:fld>
            <a:endParaRPr lang="en-US" sz="1400" b="0" u="none"/>
          </a:p>
        </p:txBody>
      </p:sp>
      <p:pic>
        <p:nvPicPr>
          <p:cNvPr id="3175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686175"/>
            <a:ext cx="3395663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351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38" y="827088"/>
            <a:ext cx="9028112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026" y="0"/>
            <a:ext cx="3778250" cy="93821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charset="0"/>
              </a:rPr>
              <a:t>Chip DNA accuracy</a:t>
            </a:r>
            <a:endParaRPr lang="en-US" sz="36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33795" name="Rectangle 12"/>
          <p:cNvSpPr>
            <a:spLocks noChangeArrowheads="1"/>
          </p:cNvSpPr>
          <p:nvPr/>
        </p:nvSpPr>
        <p:spPr bwMode="auto">
          <a:xfrm>
            <a:off x="3994150" y="144463"/>
            <a:ext cx="45958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u="none"/>
              <a:t>Kosuri et al </a:t>
            </a:r>
          </a:p>
          <a:p>
            <a:r>
              <a:rPr lang="en-US" sz="2800" u="none"/>
              <a:t>Nature Biotech </a:t>
            </a: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4972050" y="1336675"/>
            <a:ext cx="4572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u="none" dirty="0">
                <a:solidFill>
                  <a:srgbClr val="FF0000"/>
                </a:solidFill>
                <a:latin typeface="Times"/>
                <a:cs typeface="Times"/>
              </a:rPr>
              <a:t>200-mer          250 </a:t>
            </a:r>
            <a:r>
              <a:rPr lang="en-US" sz="2400" u="none" dirty="0">
                <a:latin typeface="Times"/>
                <a:cs typeface="Times"/>
              </a:rPr>
              <a:t> </a:t>
            </a:r>
          </a:p>
          <a:p>
            <a:r>
              <a:rPr lang="en-US" sz="2400" u="none" dirty="0">
                <a:solidFill>
                  <a:srgbClr val="4949FD"/>
                </a:solidFill>
                <a:latin typeface="Times"/>
                <a:cs typeface="Times"/>
              </a:rPr>
              <a:t>130-mer  </a:t>
            </a:r>
            <a:r>
              <a:rPr lang="en-US" sz="2400" u="none" dirty="0">
                <a:solidFill>
                  <a:srgbClr val="008000"/>
                </a:solidFill>
                <a:latin typeface="Times"/>
                <a:cs typeface="Times"/>
              </a:rPr>
              <a:t>      </a:t>
            </a:r>
            <a:r>
              <a:rPr lang="en-US" sz="2400" u="none" dirty="0">
                <a:solidFill>
                  <a:srgbClr val="4949FD"/>
                </a:solidFill>
                <a:latin typeface="Times"/>
                <a:cs typeface="Times"/>
              </a:rPr>
              <a:t>1300 </a:t>
            </a:r>
          </a:p>
          <a:p>
            <a:r>
              <a:rPr lang="en-US" sz="2400" u="none" dirty="0">
                <a:solidFill>
                  <a:srgbClr val="008000"/>
                </a:solidFill>
                <a:latin typeface="Times"/>
                <a:cs typeface="Times"/>
              </a:rPr>
              <a:t>130+Errase  </a:t>
            </a:r>
            <a:r>
              <a:rPr lang="en-US" sz="2400" u="none" dirty="0" smtClean="0">
                <a:solidFill>
                  <a:srgbClr val="008000"/>
                </a:solidFill>
                <a:latin typeface="Times"/>
                <a:cs typeface="Times"/>
              </a:rPr>
              <a:t> 5940 </a:t>
            </a:r>
            <a:endParaRPr lang="en-US" sz="2400" u="none" dirty="0">
              <a:solidFill>
                <a:srgbClr val="008000"/>
              </a:solidFill>
              <a:latin typeface="Times"/>
              <a:cs typeface="Times"/>
            </a:endParaRPr>
          </a:p>
        </p:txBody>
      </p:sp>
      <p:sp>
        <p:nvSpPr>
          <p:cNvPr id="33797" name="Slide Number Placeholder 6"/>
          <p:cNvSpPr txBox="1">
            <a:spLocks/>
          </p:cNvSpPr>
          <p:nvPr/>
        </p:nvSpPr>
        <p:spPr bwMode="auto">
          <a:xfrm>
            <a:off x="7097713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55F0FFF9-BBBF-4E45-B397-270B73BAB7C0}" type="slidenum">
              <a:rPr lang="en-US" u="none"/>
              <a:pPr algn="r"/>
              <a:t>5</a:t>
            </a:fld>
            <a:endParaRPr lang="en-US" u="none"/>
          </a:p>
        </p:txBody>
      </p:sp>
      <p:pic>
        <p:nvPicPr>
          <p:cNvPr id="337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6400" y="0"/>
            <a:ext cx="11176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4418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2"/>
          <p:cNvSpPr>
            <a:spLocks noGrp="1"/>
          </p:cNvSpPr>
          <p:nvPr>
            <p:ph type="title"/>
          </p:nvPr>
        </p:nvSpPr>
        <p:spPr>
          <a:xfrm>
            <a:off x="649288" y="0"/>
            <a:ext cx="7772400" cy="1143000"/>
          </a:xfrm>
        </p:spPr>
        <p:txBody>
          <a:bodyPr/>
          <a:lstStyle/>
          <a:p>
            <a:r>
              <a:rPr lang="en-US" sz="4000">
                <a:solidFill>
                  <a:srgbClr val="3333CC"/>
                </a:solidFill>
                <a:latin typeface="Times New Roman" charset="0"/>
              </a:rPr>
              <a:t>Cis Regulatory Interactions</a:t>
            </a:r>
          </a:p>
        </p:txBody>
      </p:sp>
      <p:pic>
        <p:nvPicPr>
          <p:cNvPr id="440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8" y="946150"/>
            <a:ext cx="8447087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477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2488"/>
          </a:xfrm>
        </p:spPr>
        <p:txBody>
          <a:bodyPr/>
          <a:lstStyle/>
          <a:p>
            <a:r>
              <a:rPr lang="en-US" sz="3600">
                <a:solidFill>
                  <a:srgbClr val="3333CC"/>
                </a:solidFill>
                <a:latin typeface="Times New Roman" charset="0"/>
              </a:rPr>
              <a:t>Kosuri, Goodman, et al.</a:t>
            </a: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25" y="1071563"/>
            <a:ext cx="9045575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71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"/>
                <a:cs typeface="Times"/>
              </a:rPr>
              <a:t>Causes &amp; </a:t>
            </a:r>
            <a:r>
              <a:rPr lang="en-US" b="1" dirty="0">
                <a:solidFill>
                  <a:srgbClr val="0000FF"/>
                </a:solidFill>
                <a:latin typeface="Times"/>
                <a:cs typeface="Times"/>
              </a:rPr>
              <a:t>Effects of N-Terminal Codon Bias in Bacterial Genes 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44126" y="6352137"/>
            <a:ext cx="6412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Times"/>
                <a:cs typeface="Times"/>
              </a:rPr>
              <a:t>Goodman, </a:t>
            </a:r>
            <a:r>
              <a:rPr lang="en-US" sz="2800" b="1" dirty="0" smtClean="0">
                <a:latin typeface="Times"/>
                <a:cs typeface="Times"/>
              </a:rPr>
              <a:t>Church, </a:t>
            </a:r>
            <a:r>
              <a:rPr lang="en-US" sz="2800" b="1" dirty="0" err="1" smtClean="0">
                <a:latin typeface="Times"/>
                <a:cs typeface="Times"/>
              </a:rPr>
              <a:t>Kosuri</a:t>
            </a:r>
            <a:r>
              <a:rPr lang="en-US" sz="2800" b="1" dirty="0">
                <a:latin typeface="Times"/>
                <a:cs typeface="Times"/>
              </a:rPr>
              <a:t>.</a:t>
            </a:r>
            <a:r>
              <a:rPr lang="en-US" sz="2800" b="1" dirty="0" smtClean="0">
                <a:latin typeface="Times"/>
                <a:cs typeface="Times"/>
              </a:rPr>
              <a:t> </a:t>
            </a:r>
            <a:r>
              <a:rPr lang="en-US" sz="2800" b="1" i="1" dirty="0" smtClean="0">
                <a:latin typeface="Times"/>
                <a:cs typeface="Times"/>
              </a:rPr>
              <a:t>Science 2013</a:t>
            </a:r>
            <a:r>
              <a:rPr lang="en-US" sz="2800" b="1" dirty="0" smtClean="0">
                <a:latin typeface="Times"/>
                <a:cs typeface="Times"/>
              </a:rPr>
              <a:t> </a:t>
            </a:r>
            <a:endParaRPr lang="en-US" sz="2800" b="1" dirty="0">
              <a:latin typeface="Times"/>
              <a:cs typeface="Times"/>
            </a:endParaRPr>
          </a:p>
        </p:txBody>
      </p:sp>
      <p:pic>
        <p:nvPicPr>
          <p:cNvPr id="12292" name="Picture 2" descr="http://www.dbgoodman.com/wp/wp-content/uploads/2013/08/gravatar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60" r="21095" b="13841"/>
          <a:stretch>
            <a:fillRect/>
          </a:stretch>
        </p:blipFill>
        <p:spPr bwMode="auto">
          <a:xfrm>
            <a:off x="0" y="1889125"/>
            <a:ext cx="14351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http://wyss.harvard.edu/fileasset/headshots/sri_kosuri-250x3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87" t="3296" r="4860" b="32895"/>
          <a:stretch>
            <a:fillRect/>
          </a:stretch>
        </p:blipFill>
        <p:spPr bwMode="auto">
          <a:xfrm>
            <a:off x="0" y="3852863"/>
            <a:ext cx="1435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1444625" y="1592263"/>
            <a:ext cx="7694613" cy="4603750"/>
            <a:chOff x="1444625" y="1592263"/>
            <a:chExt cx="7694127" cy="4603750"/>
          </a:xfrm>
        </p:grpSpPr>
        <p:pic>
          <p:nvPicPr>
            <p:cNvPr id="12297" name="Picture 3" descr="C:\Users\Marc\Documents\0Harvard\Church Rotation\Presentations\Images for Presentations\2013.09.23.DBG.codon.expression.strength_MJL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302"/>
            <a:stretch>
              <a:fillRect/>
            </a:stretch>
          </p:blipFill>
          <p:spPr bwMode="auto">
            <a:xfrm>
              <a:off x="1444625" y="1592263"/>
              <a:ext cx="7175500" cy="460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9965" y="3916010"/>
              <a:ext cx="638787" cy="204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5" name="TextBox 4"/>
          <p:cNvSpPr txBox="1">
            <a:spLocks noChangeArrowheads="1"/>
          </p:cNvSpPr>
          <p:nvPr/>
        </p:nvSpPr>
        <p:spPr bwMode="auto">
          <a:xfrm>
            <a:off x="7002463" y="1573213"/>
            <a:ext cx="166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Freq. in genome</a:t>
            </a: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7002463" y="3906838"/>
            <a:ext cx="1662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F</a:t>
            </a:r>
            <a:r>
              <a:rPr lang="en-US" sz="1600" dirty="0" smtClean="0"/>
              <a:t>req</a:t>
            </a:r>
            <a:r>
              <a:rPr lang="en-US" sz="1600" dirty="0"/>
              <a:t>. at N-term</a:t>
            </a:r>
          </a:p>
        </p:txBody>
      </p:sp>
    </p:spTree>
    <p:extLst>
      <p:ext uri="{BB962C8B-B14F-4D97-AF65-F5344CB8AC3E}">
        <p14:creationId xmlns:p14="http://schemas.microsoft.com/office/powerpoint/2010/main" xmlns="" val="5411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644" y="542611"/>
            <a:ext cx="8531051" cy="5828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59309" y="218648"/>
            <a:ext cx="6109496" cy="156461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  <a:t>How To Make Radically New Genomes</a:t>
            </a:r>
            <a:br>
              <a:rPr lang="en-US" sz="3600" b="1" dirty="0">
                <a:solidFill>
                  <a:srgbClr val="0000FF"/>
                </a:solidFill>
                <a:latin typeface="Times"/>
                <a:cs typeface="Times"/>
              </a:rPr>
            </a:br>
            <a:endParaRPr lang="en-US" sz="3600" b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644" y="1917151"/>
            <a:ext cx="7019870" cy="3402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Chip Synthesis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dirty="0" smtClean="0">
                <a:latin typeface="Times"/>
                <a:cs typeface="Times"/>
              </a:rPr>
              <a:t>Genome CAD: new functions &amp; codes</a:t>
            </a:r>
          </a:p>
          <a:p>
            <a:pPr marL="457200" indent="-457200">
              <a:lnSpc>
                <a:spcPct val="110000"/>
              </a:lnSpc>
              <a:buFontTx/>
              <a:buAutoNum type="arabicPeriod"/>
            </a:pPr>
            <a:r>
              <a:rPr lang="en-US" sz="2800" b="1" dirty="0">
                <a:latin typeface="Times"/>
                <a:cs typeface="Times"/>
              </a:rPr>
              <a:t>Genetic Isolation &amp; Multi-virus resistance</a:t>
            </a:r>
          </a:p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800" b="1" baseline="0" dirty="0" smtClean="0">
                <a:latin typeface="Times"/>
                <a:cs typeface="Times"/>
              </a:rPr>
              <a:t>Novel</a:t>
            </a:r>
            <a:r>
              <a:rPr lang="en-US" sz="2800" b="1" dirty="0" smtClean="0">
                <a:latin typeface="Times"/>
                <a:cs typeface="Times"/>
              </a:rPr>
              <a:t> AAs &amp; </a:t>
            </a:r>
            <a:r>
              <a:rPr lang="en-US" sz="2800" b="1" baseline="0" dirty="0" smtClean="0">
                <a:latin typeface="Times"/>
                <a:cs typeface="Times"/>
              </a:rPr>
              <a:t>Metabolic Isolation</a:t>
            </a:r>
          </a:p>
          <a:p>
            <a:pPr>
              <a:lnSpc>
                <a:spcPct val="110000"/>
              </a:lnSpc>
            </a:pPr>
            <a:r>
              <a:rPr lang="en-US" sz="2800" b="1" dirty="0" smtClean="0">
                <a:latin typeface="Times"/>
                <a:cs typeface="Times"/>
              </a:rPr>
              <a:t>5</a:t>
            </a:r>
            <a:r>
              <a:rPr lang="en-US" sz="2800" b="1" baseline="0" dirty="0" smtClean="0">
                <a:latin typeface="Times"/>
                <a:cs typeface="Times"/>
              </a:rPr>
              <a:t>. Sensor</a:t>
            </a:r>
            <a:r>
              <a:rPr lang="en-US" sz="2800" b="1" dirty="0" smtClean="0">
                <a:latin typeface="Times"/>
                <a:cs typeface="Times"/>
              </a:rPr>
              <a:t> selectors</a:t>
            </a:r>
          </a:p>
          <a:p>
            <a:pPr>
              <a:lnSpc>
                <a:spcPct val="110000"/>
              </a:lnSpc>
            </a:pPr>
            <a:r>
              <a:rPr lang="en-US" sz="2800" b="1" baseline="0" dirty="0" smtClean="0">
                <a:latin typeface="Times"/>
                <a:cs typeface="Times"/>
              </a:rPr>
              <a:t>6.</a:t>
            </a:r>
            <a:r>
              <a:rPr lang="en-US" sz="2800" b="1" dirty="0" smtClean="0">
                <a:latin typeface="Times"/>
                <a:cs typeface="Times"/>
              </a:rPr>
              <a:t> Human Genome Editing</a:t>
            </a:r>
            <a:endParaRPr lang="en-US" sz="2800" b="1" baseline="0" dirty="0" smtClean="0">
              <a:latin typeface="Times"/>
              <a:cs typeface="Times"/>
            </a:endParaRPr>
          </a:p>
          <a:p>
            <a:pPr>
              <a:lnSpc>
                <a:spcPct val="110000"/>
              </a:lnSpc>
            </a:pPr>
            <a:endParaRPr lang="en-US" sz="2800" baseline="0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55" y="29882"/>
            <a:ext cx="2589502" cy="25234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23792" y="3770773"/>
            <a:ext cx="4157472" cy="2895971"/>
            <a:chOff x="2569454" y="933139"/>
            <a:chExt cx="4157472" cy="2895971"/>
          </a:xfrm>
        </p:grpSpPr>
        <p:sp>
          <p:nvSpPr>
            <p:cNvPr id="11" name="Bent Arrow 10"/>
            <p:cNvSpPr/>
            <p:nvPr/>
          </p:nvSpPr>
          <p:spPr>
            <a:xfrm>
              <a:off x="3115237" y="1045511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2" name="Bent Arrow 11"/>
            <p:cNvSpPr/>
            <p:nvPr/>
          </p:nvSpPr>
          <p:spPr>
            <a:xfrm rot="10800000">
              <a:off x="5576038" y="272489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3" name="Bent Arrow 12"/>
            <p:cNvSpPr/>
            <p:nvPr/>
          </p:nvSpPr>
          <p:spPr>
            <a:xfrm rot="5400000">
              <a:off x="5543168" y="1009886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4" name="Bent Arrow 13"/>
            <p:cNvSpPr/>
            <p:nvPr/>
          </p:nvSpPr>
          <p:spPr>
            <a:xfrm rot="16200000">
              <a:off x="3160060" y="2712945"/>
              <a:ext cx="791882" cy="1045877"/>
            </a:xfrm>
            <a:prstGeom prst="ben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69454" y="2077056"/>
              <a:ext cx="1304764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Design</a:t>
              </a:r>
              <a:endParaRPr lang="en-US" sz="3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0038" y="933139"/>
              <a:ext cx="102744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Build</a:t>
              </a:r>
              <a:endParaRPr lang="en-US" sz="32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40145" y="1953850"/>
              <a:ext cx="886781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Test</a:t>
              </a:r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5215" y="3244334"/>
              <a:ext cx="1480493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Calibri" charset="0"/>
                </a:rPr>
                <a:t>Analyze</a:t>
              </a:r>
              <a:endParaRPr lang="en-US" sz="32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67" y="1658649"/>
              <a:ext cx="1027445" cy="10197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9011" y="2661832"/>
              <a:ext cx="2002991" cy="582502"/>
            </a:xfrm>
            <a:prstGeom prst="rect">
              <a:avLst/>
            </a:prstGeom>
          </p:spPr>
        </p:pic>
      </p:grp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07600" y="2856226"/>
            <a:ext cx="6961516" cy="54863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22" name="Picture 4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590" y="5920183"/>
            <a:ext cx="1098550" cy="109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9" descr="http://www.lanl.gov/news/albums/logos/DOE_logo_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1359" y="5910869"/>
            <a:ext cx="1014642" cy="10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068660"/>
            <a:ext cx="12620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96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35154</TotalTime>
  <Words>1834</Words>
  <Application>Microsoft Macintosh PowerPoint</Application>
  <PresentationFormat>On-screen Show (4:3)</PresentationFormat>
  <Paragraphs>361</Paragraphs>
  <Slides>35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Image</vt:lpstr>
      <vt:lpstr>How To Make Radically New Genomes DBAD …1015-1030 AM 1-May-2014 CBA Cambridge MA </vt:lpstr>
      <vt:lpstr>Why Radical Genome Recoding?  4 New functions</vt:lpstr>
      <vt:lpstr>How To Make Radically New Genomes    DBAD …</vt:lpstr>
      <vt:lpstr>Next-Gen DNA Synthesis: 10kb/$</vt:lpstr>
      <vt:lpstr>Chip DNA accuracy</vt:lpstr>
      <vt:lpstr>Cis Regulatory Interactions</vt:lpstr>
      <vt:lpstr>Kosuri, Goodman, et al.</vt:lpstr>
      <vt:lpstr>Causes &amp; Effects of N-Terminal Codon Bias in Bacterial Genes </vt:lpstr>
      <vt:lpstr>How To Make Radically New Genomes </vt:lpstr>
      <vt:lpstr>Generalizable strategy to     reassign codon function</vt:lpstr>
      <vt:lpstr>Combinatorial de-risking of whole genome design</vt:lpstr>
      <vt:lpstr>Non-functional UAG attenuates   lvir  infection</vt:lpstr>
      <vt:lpstr>Non-functional UAG attenuates  T7 infection</vt:lpstr>
      <vt:lpstr>How To Make Radically New Genomes </vt:lpstr>
      <vt:lpstr>BipA</vt:lpstr>
      <vt:lpstr>Computational “adjacent AA suppressor” strategy to  rebuild essential protein cores for NSAAs</vt:lpstr>
      <vt:lpstr>BipA (nsAA) vs asd &amp; thy auxotrophs  growth on cell lysates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How To Make Radically New Genomes </vt:lpstr>
      <vt:lpstr>CRISPR 1987: Junk DNA   2013 Technology &gt;20 organisms today </vt:lpstr>
      <vt:lpstr>Improved Cas9 Specificity</vt:lpstr>
      <vt:lpstr>Non-Profit Genome Editing</vt:lpstr>
      <vt:lpstr>How To Make Radically New Genomes </vt:lpstr>
    </vt:vector>
  </TitlesOfParts>
  <Company>Harvard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Genomically Recoded Organisms  (Harvard Amazingly Tiny Foundry)</dc:title>
  <dc:creator>george church</dc:creator>
  <cp:lastModifiedBy>Neil Gershenfeld</cp:lastModifiedBy>
  <cp:revision>291</cp:revision>
  <dcterms:created xsi:type="dcterms:W3CDTF">2014-01-14T02:02:03Z</dcterms:created>
  <dcterms:modified xsi:type="dcterms:W3CDTF">2014-06-02T03:08:05Z</dcterms:modified>
</cp:coreProperties>
</file>