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768" r:id="rId2"/>
    <p:sldId id="786" r:id="rId3"/>
    <p:sldId id="797" r:id="rId4"/>
    <p:sldId id="781" r:id="rId5"/>
    <p:sldId id="787" r:id="rId6"/>
    <p:sldId id="798" r:id="rId7"/>
    <p:sldId id="799" r:id="rId8"/>
    <p:sldId id="788" r:id="rId9"/>
    <p:sldId id="789" r:id="rId10"/>
    <p:sldId id="792" r:id="rId11"/>
    <p:sldId id="790" r:id="rId12"/>
    <p:sldId id="793" r:id="rId13"/>
    <p:sldId id="777" r:id="rId14"/>
    <p:sldId id="791" r:id="rId15"/>
    <p:sldId id="794" r:id="rId16"/>
    <p:sldId id="795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33CC"/>
    <a:srgbClr val="23327F"/>
    <a:srgbClr val="990000"/>
    <a:srgbClr val="FF9966"/>
    <a:srgbClr val="25367F"/>
    <a:srgbClr val="1D3357"/>
    <a:srgbClr val="A1B9DF"/>
    <a:srgbClr val="23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62129" autoAdjust="0"/>
  </p:normalViewPr>
  <p:slideViewPr>
    <p:cSldViewPr>
      <p:cViewPr varScale="1">
        <p:scale>
          <a:sx n="54" d="100"/>
          <a:sy n="54" d="100"/>
        </p:scale>
        <p:origin x="-2467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88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CA970F0-A432-4941-8D7B-4A36CAFF0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838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A2937-D62C-40EA-9BC0-6367F452C07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Both appearance and mechanical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A970F0-A432-4941-8D7B-4A36CAFF07F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process allows us to interpolate between</a:t>
            </a:r>
            <a:r>
              <a:rPr lang="en-US" baseline="0" dirty="0" smtClean="0"/>
              <a:t> different material properties. </a:t>
            </a:r>
          </a:p>
          <a:p>
            <a:r>
              <a:rPr lang="en-US" baseline="0" dirty="0" smtClean="0"/>
              <a:t>For example we can print a material that smoothly varies between a diffuse and </a:t>
            </a:r>
            <a:r>
              <a:rPr lang="en-US" baseline="0" dirty="0" err="1" smtClean="0"/>
              <a:t>specular</a:t>
            </a:r>
            <a:r>
              <a:rPr lang="en-US" baseline="0" dirty="0" smtClean="0"/>
              <a:t> surface.</a:t>
            </a:r>
          </a:p>
          <a:p>
            <a:r>
              <a:rPr lang="en-US" baseline="0" dirty="0" smtClean="0"/>
              <a:t>When you zoom up on the surface you can see that we obtain this effect by varying the ratio of specular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diffuse surface elements.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A970F0-A432-4941-8D7B-4A36CAFF07F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this</a:t>
            </a:r>
            <a:r>
              <a:rPr lang="en-US" baseline="0" dirty="0" smtClean="0"/>
              <a:t> is another example, a reproduction of rusty wheel.</a:t>
            </a:r>
          </a:p>
          <a:p>
            <a:r>
              <a:rPr lang="en-US" baseline="0" dirty="0" smtClean="0"/>
              <a:t>The top row shows photographs of the real wheel.</a:t>
            </a:r>
          </a:p>
          <a:p>
            <a:r>
              <a:rPr lang="en-US" baseline="0" dirty="0" smtClean="0"/>
              <a:t>The bottom row shows the reproduction.</a:t>
            </a:r>
          </a:p>
          <a:p>
            <a:r>
              <a:rPr lang="en-US" baseline="0" dirty="0" smtClean="0"/>
              <a:t>You can see its appearance is very different depending on the illumination direction.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A970F0-A432-4941-8D7B-4A36CAFF07F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many applications,  material similarity metrics based on user studies are desired.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A970F0-A432-4941-8D7B-4A36CAFF07F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46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101600"/>
            <a:ext cx="2133600" cy="665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-101600"/>
            <a:ext cx="6248400" cy="665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016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529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1529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24300"/>
            <a:ext cx="41529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016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41529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1529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-101600"/>
            <a:ext cx="8534400" cy="665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-1016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41529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1529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924300"/>
            <a:ext cx="41529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924300"/>
            <a:ext cx="41529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016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41529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1529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04800" y="3924300"/>
            <a:ext cx="84582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529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1529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A1B9D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01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458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D335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3357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3357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3357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3357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1D3357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1D3357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1D3357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1D3357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avi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 lIns="92075" tIns="46038" rIns="92075" bIns="46038"/>
          <a:lstStyle/>
          <a:p>
            <a:pPr algn="ctr" eaLnBrk="1" hangingPunct="1"/>
            <a:r>
              <a:rPr lang="en-US" sz="3200" dirty="0"/>
              <a:t>Simulation and </a:t>
            </a:r>
            <a:r>
              <a:rPr lang="en-US" sz="3200" dirty="0" smtClean="0"/>
              <a:t>Optimization              for Digital Fabrication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 sz="2400" dirty="0" smtClean="0"/>
              <a:t>Wojciech Matusik</a:t>
            </a:r>
          </a:p>
          <a:p>
            <a:pPr eaLnBrk="1" hangingPunct="1"/>
            <a:r>
              <a:rPr lang="en-US" sz="2400" dirty="0"/>
              <a:t>CSAIL &amp; EECS MIT</a:t>
            </a:r>
          </a:p>
        </p:txBody>
      </p:sp>
      <p:pic>
        <p:nvPicPr>
          <p:cNvPr id="4" name="Picture 1" descr="C:\Users\wojciech\AppData\Local\Temp\MIT-CSA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3577" y="4958398"/>
            <a:ext cx="2151823" cy="1594802"/>
          </a:xfrm>
          <a:prstGeom prst="rect">
            <a:avLst/>
          </a:prstGeom>
          <a:noFill/>
        </p:spPr>
      </p:pic>
      <p:pic>
        <p:nvPicPr>
          <p:cNvPr id="1026" name="Picture 2" descr="http://www.eecs.mit.edu/sites/all/themes/adaptivetheme/miteecs_adaptive/images/structure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7" y="5638800"/>
            <a:ext cx="2321275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4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Fabricating Articulated Characters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34200" y="838200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Baecher et al. 2012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8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Fabricating </a:t>
            </a:r>
            <a:r>
              <a:rPr lang="en-US" dirty="0" smtClean="0"/>
              <a:t>Articulated Characters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34200" y="838200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Baecher et al. 2012</a:t>
            </a:r>
            <a:endParaRPr lang="en-US" dirty="0"/>
          </a:p>
        </p:txBody>
      </p:sp>
      <p:pic>
        <p:nvPicPr>
          <p:cNvPr id="4" name="Bacher20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Face Cloning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086600" y="838200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Bickel et al. 2012</a:t>
            </a:r>
            <a:endParaRPr lang="en-US" dirty="0"/>
          </a:p>
        </p:txBody>
      </p:sp>
      <p:pic>
        <p:nvPicPr>
          <p:cNvPr id="4" name="Bickel201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1" y="1283732"/>
            <a:ext cx="7432357" cy="55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0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Assemblies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91400" y="838200"/>
            <a:ext cx="1743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Zhu et al. 2012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8200" y="3733800"/>
            <a:ext cx="106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76600" y="4495800"/>
            <a:ext cx="2428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Mechanical Assembly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6260068"/>
            <a:ext cx="3076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Manufactured Assembly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5" r="37697"/>
          <a:stretch/>
        </p:blipFill>
        <p:spPr bwMode="auto">
          <a:xfrm>
            <a:off x="3133730" y="2057400"/>
            <a:ext cx="265747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87"/>
          <a:stretch/>
        </p:blipFill>
        <p:spPr bwMode="auto">
          <a:xfrm>
            <a:off x="381000" y="1371600"/>
            <a:ext cx="23939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4" b="6250"/>
          <a:stretch/>
        </p:blipFill>
        <p:spPr bwMode="auto">
          <a:xfrm>
            <a:off x="5934070" y="3974068"/>
            <a:ext cx="3162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5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Assemblies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391400" y="838200"/>
            <a:ext cx="1743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Zhu et al. 2012</a:t>
            </a:r>
            <a:endParaRPr lang="en-US" dirty="0"/>
          </a:p>
        </p:txBody>
      </p:sp>
      <p:pic>
        <p:nvPicPr>
          <p:cNvPr id="6" name="toy_final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597.9008" end="131855.1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457200" y="1233384"/>
            <a:ext cx="8436924" cy="562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9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Furniture Design</a:t>
            </a:r>
            <a:endParaRPr lang="en-US" dirty="0"/>
          </a:p>
        </p:txBody>
      </p:sp>
      <p:pic>
        <p:nvPicPr>
          <p:cNvPr id="4" name="2012_siggraph_GuidedExplor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95400"/>
            <a:ext cx="8343900" cy="5562600"/>
          </a:xfrm>
        </p:spPr>
      </p:pic>
      <p:sp>
        <p:nvSpPr>
          <p:cNvPr id="5" name="Rectangle 4"/>
          <p:cNvSpPr/>
          <p:nvPr/>
        </p:nvSpPr>
        <p:spPr>
          <a:xfrm>
            <a:off x="6858000" y="838200"/>
            <a:ext cx="2276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Umetani</a:t>
            </a:r>
            <a:r>
              <a:rPr lang="en-US" dirty="0" smtClean="0"/>
              <a:t>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Combinatorial explosion of material and structure optimization</a:t>
            </a:r>
          </a:p>
          <a:p>
            <a:r>
              <a:rPr lang="en-US" sz="2400" dirty="0" smtClean="0"/>
              <a:t>Fast and accurate simulation methods</a:t>
            </a:r>
          </a:p>
          <a:p>
            <a:r>
              <a:rPr lang="en-US" sz="2400" dirty="0" smtClean="0"/>
              <a:t>Perceptually-based material metrics</a:t>
            </a:r>
          </a:p>
          <a:p>
            <a:r>
              <a:rPr lang="en-US" sz="2400" dirty="0" smtClean="0"/>
              <a:t>Fabrication-aware content creation tools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06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Digital Fabrication at ACM SIGGRAPH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334000"/>
          </a:xfrm>
        </p:spPr>
        <p:txBody>
          <a:bodyPr/>
          <a:lstStyle/>
          <a:p>
            <a:r>
              <a:rPr lang="en-US" sz="2200" dirty="0" smtClean="0"/>
              <a:t>Traditional research in computer graphics</a:t>
            </a:r>
          </a:p>
          <a:p>
            <a:pPr lvl="1"/>
            <a:r>
              <a:rPr lang="en-US" sz="2000" dirty="0" smtClean="0"/>
              <a:t>Physically-based simulation</a:t>
            </a:r>
          </a:p>
          <a:p>
            <a:pPr lvl="1"/>
            <a:r>
              <a:rPr lang="en-US" sz="2000" dirty="0" smtClean="0"/>
              <a:t>Geometry acquisition and modeling</a:t>
            </a:r>
          </a:p>
          <a:p>
            <a:pPr lvl="1"/>
            <a:r>
              <a:rPr lang="en-US" sz="2000" dirty="0" smtClean="0"/>
              <a:t>Interactive content creation tools</a:t>
            </a:r>
          </a:p>
          <a:p>
            <a:pPr lvl="1"/>
            <a:r>
              <a:rPr lang="en-US" sz="2000" dirty="0" smtClean="0"/>
              <a:t>Material modeling</a:t>
            </a:r>
          </a:p>
          <a:p>
            <a:r>
              <a:rPr lang="en-US" sz="2200" dirty="0" smtClean="0"/>
              <a:t>SIGGRAPH community is also </a:t>
            </a:r>
            <a:r>
              <a:rPr lang="en-US" sz="2200" b="1" dirty="0" smtClean="0"/>
              <a:t>excited</a:t>
            </a:r>
            <a:r>
              <a:rPr lang="en-US" sz="2200" dirty="0" smtClean="0"/>
              <a:t> about digital fabrication</a:t>
            </a:r>
          </a:p>
          <a:p>
            <a:endParaRPr lang="en-US" sz="2600" dirty="0" smtClean="0"/>
          </a:p>
          <a:p>
            <a:pPr lvl="1"/>
            <a:endParaRPr lang="en-US" sz="2200" dirty="0" smtClean="0"/>
          </a:p>
          <a:p>
            <a:pPr lvl="1"/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83820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Special Interest Group on Computer Graphics and Interactive Techniques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1" y="5454892"/>
            <a:ext cx="3722432" cy="117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433930" y="5181600"/>
            <a:ext cx="132907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6068733" y="5181601"/>
            <a:ext cx="1322667" cy="162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677269"/>
            <a:ext cx="33718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5105400" y="3750291"/>
            <a:ext cx="2628900" cy="1518445"/>
            <a:chOff x="228600" y="1753556"/>
            <a:chExt cx="3965222" cy="2056444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1753556"/>
              <a:ext cx="1524000" cy="2056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6782" t="3448" r="5046" b="3448"/>
            <a:stretch>
              <a:fillRect/>
            </a:stretch>
          </p:blipFill>
          <p:spPr bwMode="auto">
            <a:xfrm>
              <a:off x="2286000" y="1803134"/>
              <a:ext cx="1907822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1828800" y="2565134"/>
              <a:ext cx="533400" cy="304800"/>
            </a:xfrm>
            <a:prstGeom prst="rightArrow">
              <a:avLst>
                <a:gd name="adj1" fmla="val 50000"/>
                <a:gd name="adj2" fmla="val 7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03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Processing Pipeline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9800" y="3309345"/>
            <a:ext cx="2895600" cy="228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17642" y="330504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Fabrication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2299" y="4329508"/>
            <a:ext cx="2857501" cy="1918892"/>
            <a:chOff x="443982" y="2724150"/>
            <a:chExt cx="2857501" cy="1918892"/>
          </a:xfrm>
        </p:grpSpPr>
        <p:grpSp>
          <p:nvGrpSpPr>
            <p:cNvPr id="7" name="Group 6"/>
            <p:cNvGrpSpPr/>
            <p:nvPr/>
          </p:nvGrpSpPr>
          <p:grpSpPr>
            <a:xfrm>
              <a:off x="443982" y="2724150"/>
              <a:ext cx="2857501" cy="1905000"/>
              <a:chOff x="449092" y="2724150"/>
              <a:chExt cx="2694215" cy="19050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33400" y="2724150"/>
                <a:ext cx="2514600" cy="190500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49092" y="2724150"/>
                <a:ext cx="2694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Material Modeling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983343" y="4181377"/>
              <a:ext cx="1200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Material Parameters</a:t>
              </a:r>
              <a:endParaRPr lang="en-US" sz="12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149461" y="3234463"/>
              <a:ext cx="812814" cy="988256"/>
              <a:chOff x="1930386" y="3248474"/>
              <a:chExt cx="812814" cy="988256"/>
            </a:xfrm>
          </p:grpSpPr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30386" y="3248474"/>
                <a:ext cx="812814" cy="988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 flipV="1">
                <a:off x="1930386" y="3289816"/>
                <a:ext cx="0" cy="9469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930386" y="4236730"/>
                <a:ext cx="8128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>
              <a:off x="1872734" y="3790950"/>
              <a:ext cx="22121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4" descr="D:\skourasm\BalloonFabrication\Presentations\MaterialFitting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3298825"/>
              <a:ext cx="1017588" cy="1023938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421716" y="2670015"/>
            <a:ext cx="2650093" cy="1659493"/>
            <a:chOff x="295274" y="1047750"/>
            <a:chExt cx="2650093" cy="1659493"/>
          </a:xfrm>
        </p:grpSpPr>
        <p:sp>
          <p:nvSpPr>
            <p:cNvPr id="18" name="Rectangle 17"/>
            <p:cNvSpPr/>
            <p:nvPr/>
          </p:nvSpPr>
          <p:spPr>
            <a:xfrm>
              <a:off x="295274" y="1047750"/>
              <a:ext cx="2650093" cy="150426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5275" y="1047750"/>
              <a:ext cx="265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  <p:pic>
          <p:nvPicPr>
            <p:cNvPr id="20" name="Picture 5" descr="D:\skourasm\BalloonFabrication\Presentations\Bunny_Targe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209" y="1335643"/>
              <a:ext cx="1828800" cy="1371600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3279218" y="2670015"/>
            <a:ext cx="2535348" cy="3564493"/>
            <a:chOff x="3429000" y="1022318"/>
            <a:chExt cx="2535348" cy="3564493"/>
          </a:xfrm>
        </p:grpSpPr>
        <p:sp>
          <p:nvSpPr>
            <p:cNvPr id="22" name="Rectangle 21"/>
            <p:cNvSpPr/>
            <p:nvPr/>
          </p:nvSpPr>
          <p:spPr>
            <a:xfrm>
              <a:off x="3429000" y="1022318"/>
              <a:ext cx="2535348" cy="356449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29000" y="1022318"/>
              <a:ext cx="253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Optimization</a:t>
              </a:r>
              <a:endParaRPr lang="en-US" dirty="0"/>
            </a:p>
          </p:txBody>
        </p:sp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36403" y="2704621"/>
              <a:ext cx="1252138" cy="78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25672" y="3173489"/>
              <a:ext cx="1264314" cy="78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50803" y="3686500"/>
              <a:ext cx="1247776" cy="782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6146242" y="3925285"/>
            <a:ext cx="2559439" cy="1070955"/>
            <a:chOff x="6019800" y="2471976"/>
            <a:chExt cx="2559439" cy="1070955"/>
          </a:xfrm>
        </p:grpSpPr>
        <p:pic>
          <p:nvPicPr>
            <p:cNvPr id="28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19800" y="2471976"/>
              <a:ext cx="1114425" cy="1070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7210425" y="2999036"/>
              <a:ext cx="22121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13" descr="D:\skourasm\BalloonFabrication\Presentations\BunnyGreen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09391" y="2473083"/>
              <a:ext cx="1069848" cy="1069848"/>
            </a:xfrm>
            <a:prstGeom prst="rect">
              <a:avLst/>
            </a:prstGeom>
            <a:noFill/>
          </p:spPr>
        </p:pic>
      </p:grpSp>
      <p:sp>
        <p:nvSpPr>
          <p:cNvPr id="31" name="Right Arrow 30"/>
          <p:cNvSpPr/>
          <p:nvPr/>
        </p:nvSpPr>
        <p:spPr>
          <a:xfrm>
            <a:off x="2936317" y="3240463"/>
            <a:ext cx="426006" cy="46886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5676718" y="4229972"/>
            <a:ext cx="426006" cy="46886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136717" y="4996240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Mold </a:t>
            </a:r>
          </a:p>
          <a:p>
            <a:pPr algn="ctr"/>
            <a:r>
              <a:rPr lang="en-US" sz="1200" dirty="0" smtClean="0"/>
              <a:t>3D-printing</a:t>
            </a:r>
            <a:endParaRPr lang="en-US" sz="1200" dirty="0"/>
          </a:p>
        </p:txBody>
      </p:sp>
      <p:sp>
        <p:nvSpPr>
          <p:cNvPr id="34" name="Right Arrow 33"/>
          <p:cNvSpPr/>
          <p:nvPr/>
        </p:nvSpPr>
        <p:spPr>
          <a:xfrm>
            <a:off x="2956094" y="5019239"/>
            <a:ext cx="426006" cy="46886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396717" y="3124323"/>
            <a:ext cx="2111423" cy="1073618"/>
            <a:chOff x="3270275" y="1432256"/>
            <a:chExt cx="2111423" cy="1073618"/>
          </a:xfrm>
        </p:grpSpPr>
        <p:grpSp>
          <p:nvGrpSpPr>
            <p:cNvPr id="36" name="Group 35"/>
            <p:cNvGrpSpPr/>
            <p:nvPr/>
          </p:nvGrpSpPr>
          <p:grpSpPr>
            <a:xfrm>
              <a:off x="3270275" y="1432256"/>
              <a:ext cx="2111423" cy="900439"/>
              <a:chOff x="5923276" y="446730"/>
              <a:chExt cx="2111423" cy="90043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923276" y="446730"/>
                <a:ext cx="2110881" cy="900439"/>
                <a:chOff x="3452302" y="383909"/>
                <a:chExt cx="2110881" cy="900439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3601759" y="383909"/>
                  <a:ext cx="1961424" cy="90043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1" name="Picture 1" descr="D:\skourasm\BalloonFabrication\Presentations\Bunny_Inflation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452302" y="413584"/>
                  <a:ext cx="1992216" cy="64940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9" name="TextBox 38"/>
              <p:cNvSpPr txBox="1"/>
              <p:nvPr/>
            </p:nvSpPr>
            <p:spPr>
              <a:xfrm>
                <a:off x="6080256" y="1047023"/>
                <a:ext cx="19544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Simulation</a:t>
                </a:r>
                <a:endParaRPr lang="en-US" sz="1200" dirty="0"/>
              </a:p>
            </p:txBody>
          </p:sp>
        </p:grpSp>
        <p:sp>
          <p:nvSpPr>
            <p:cNvPr id="37" name="Right Arrow 36"/>
            <p:cNvSpPr/>
            <p:nvPr/>
          </p:nvSpPr>
          <p:spPr>
            <a:xfrm rot="5400000">
              <a:off x="4265039" y="2233814"/>
              <a:ext cx="218253" cy="325867"/>
            </a:xfrm>
            <a:prstGeom prst="rightArrow">
              <a:avLst>
                <a:gd name="adj1" fmla="val 52977"/>
                <a:gd name="adj2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51" y="1544857"/>
            <a:ext cx="922890" cy="92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Curved Left Arrow 43"/>
          <p:cNvSpPr/>
          <p:nvPr/>
        </p:nvSpPr>
        <p:spPr>
          <a:xfrm rot="16200000">
            <a:off x="4301355" y="1980811"/>
            <a:ext cx="398504" cy="973873"/>
          </a:xfrm>
          <a:prstGeom prst="curvedLeftArrow">
            <a:avLst>
              <a:gd name="adj1" fmla="val 11991"/>
              <a:gd name="adj2" fmla="val 39022"/>
              <a:gd name="adj3" fmla="val 211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9681" y="1999565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Editing and </a:t>
            </a:r>
            <a:r>
              <a:rPr lang="en-US" dirty="0">
                <a:latin typeface="Arial" pitchFamily="34" charset="0"/>
                <a:cs typeface="Arial" pitchFamily="34" charset="0"/>
              </a:rPr>
              <a:t>User Input</a:t>
            </a:r>
          </a:p>
        </p:txBody>
      </p:sp>
    </p:spTree>
    <p:extLst>
      <p:ext uri="{BB962C8B-B14F-4D97-AF65-F5344CB8AC3E}">
        <p14:creationId xmlns:p14="http://schemas.microsoft.com/office/powerpoint/2010/main" val="25285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Design of Rubber Balloons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34200" y="838200"/>
            <a:ext cx="220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Skouras et al. 2012</a:t>
            </a:r>
            <a:endParaRPr lang="en-US" dirty="0"/>
          </a:p>
        </p:txBody>
      </p:sp>
      <p:pic>
        <p:nvPicPr>
          <p:cNvPr id="5" name="Skouras201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62.384" end="6331.72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3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Reflectance Capture, Modeling, and Fabrication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9800" y="3309345"/>
            <a:ext cx="2895600" cy="228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17642" y="330504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Fabrication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2299" y="4329508"/>
            <a:ext cx="2857501" cy="1905000"/>
            <a:chOff x="443982" y="2724150"/>
            <a:chExt cx="2857501" cy="1905000"/>
          </a:xfrm>
        </p:grpSpPr>
        <p:grpSp>
          <p:nvGrpSpPr>
            <p:cNvPr id="7" name="Group 6"/>
            <p:cNvGrpSpPr/>
            <p:nvPr/>
          </p:nvGrpSpPr>
          <p:grpSpPr>
            <a:xfrm>
              <a:off x="443982" y="2724150"/>
              <a:ext cx="2857501" cy="1905000"/>
              <a:chOff x="449092" y="2724150"/>
              <a:chExt cx="2694215" cy="19050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33400" y="2724150"/>
                <a:ext cx="2514600" cy="190500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49092" y="2724150"/>
                <a:ext cx="2694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Material Modeling</a:t>
                </a:r>
                <a:endParaRPr lang="en-US" dirty="0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1788083" y="3790950"/>
              <a:ext cx="22121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21716" y="2670015"/>
            <a:ext cx="2650093" cy="1504266"/>
            <a:chOff x="295274" y="1047750"/>
            <a:chExt cx="2650093" cy="1504266"/>
          </a:xfrm>
        </p:grpSpPr>
        <p:sp>
          <p:nvSpPr>
            <p:cNvPr id="18" name="Rectangle 17"/>
            <p:cNvSpPr/>
            <p:nvPr/>
          </p:nvSpPr>
          <p:spPr>
            <a:xfrm>
              <a:off x="295274" y="1047750"/>
              <a:ext cx="2650093" cy="150426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5275" y="1047750"/>
              <a:ext cx="265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79218" y="2670015"/>
            <a:ext cx="2535348" cy="3564493"/>
            <a:chOff x="3429000" y="1022318"/>
            <a:chExt cx="2535348" cy="3564493"/>
          </a:xfrm>
        </p:grpSpPr>
        <p:sp>
          <p:nvSpPr>
            <p:cNvPr id="22" name="Rectangle 21"/>
            <p:cNvSpPr/>
            <p:nvPr/>
          </p:nvSpPr>
          <p:spPr>
            <a:xfrm>
              <a:off x="3429000" y="1022318"/>
              <a:ext cx="2535348" cy="356449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29000" y="1022318"/>
              <a:ext cx="253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Optimization</a:t>
              </a:r>
              <a:endParaRPr lang="en-US" dirty="0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7336867" y="4452345"/>
            <a:ext cx="22121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2936317" y="3240463"/>
            <a:ext cx="426006" cy="46886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5676718" y="4229972"/>
            <a:ext cx="426006" cy="46886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136717" y="4996240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Mold </a:t>
            </a:r>
          </a:p>
          <a:p>
            <a:pPr algn="ctr"/>
            <a:r>
              <a:rPr lang="en-US" sz="1200" dirty="0" smtClean="0"/>
              <a:t>3D-printing</a:t>
            </a:r>
            <a:endParaRPr lang="en-US" sz="1200" dirty="0"/>
          </a:p>
        </p:txBody>
      </p:sp>
      <p:sp>
        <p:nvSpPr>
          <p:cNvPr id="34" name="Right Arrow 33"/>
          <p:cNvSpPr/>
          <p:nvPr/>
        </p:nvSpPr>
        <p:spPr>
          <a:xfrm>
            <a:off x="2956094" y="5019239"/>
            <a:ext cx="426006" cy="46886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546174" y="3124323"/>
            <a:ext cx="1961966" cy="1073618"/>
            <a:chOff x="3419732" y="1432256"/>
            <a:chExt cx="1961966" cy="1073618"/>
          </a:xfrm>
        </p:grpSpPr>
        <p:grpSp>
          <p:nvGrpSpPr>
            <p:cNvPr id="36" name="Group 35"/>
            <p:cNvGrpSpPr/>
            <p:nvPr/>
          </p:nvGrpSpPr>
          <p:grpSpPr>
            <a:xfrm>
              <a:off x="3419732" y="1432256"/>
              <a:ext cx="1961966" cy="900439"/>
              <a:chOff x="6072733" y="446730"/>
              <a:chExt cx="1961966" cy="90043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6072733" y="446730"/>
                <a:ext cx="1961424" cy="900439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080256" y="1047023"/>
                <a:ext cx="19544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Simulation</a:t>
                </a:r>
                <a:endParaRPr lang="en-US" sz="1200" dirty="0"/>
              </a:p>
            </p:txBody>
          </p:sp>
        </p:grpSp>
        <p:sp>
          <p:nvSpPr>
            <p:cNvPr id="37" name="Right Arrow 36"/>
            <p:cNvSpPr/>
            <p:nvPr/>
          </p:nvSpPr>
          <p:spPr>
            <a:xfrm rot="5400000">
              <a:off x="4265039" y="2233814"/>
              <a:ext cx="218253" cy="325867"/>
            </a:xfrm>
            <a:prstGeom prst="rightArrow">
              <a:avLst>
                <a:gd name="adj1" fmla="val 52977"/>
                <a:gd name="adj2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51" y="1544857"/>
            <a:ext cx="922890" cy="92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Curved Left Arrow 43"/>
          <p:cNvSpPr/>
          <p:nvPr/>
        </p:nvSpPr>
        <p:spPr>
          <a:xfrm rot="16200000">
            <a:off x="4301355" y="1980811"/>
            <a:ext cx="398504" cy="973873"/>
          </a:xfrm>
          <a:prstGeom prst="curvedLeftArrow">
            <a:avLst>
              <a:gd name="adj1" fmla="val 11991"/>
              <a:gd name="adj2" fmla="val 39022"/>
              <a:gd name="adj3" fmla="val 211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9681" y="1999565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Editing and </a:t>
            </a:r>
            <a:r>
              <a:rPr lang="en-US" dirty="0">
                <a:latin typeface="Arial" pitchFamily="34" charset="0"/>
                <a:cs typeface="Arial" pitchFamily="34" charset="0"/>
              </a:rPr>
              <a:t>User Input</a:t>
            </a:r>
          </a:p>
        </p:txBody>
      </p:sp>
      <p:pic>
        <p:nvPicPr>
          <p:cNvPr id="4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9270" y="3084461"/>
            <a:ext cx="914984" cy="90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091706"/>
            <a:ext cx="914400" cy="60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9" b="10329"/>
          <a:stretch/>
        </p:blipFill>
        <p:spPr bwMode="auto">
          <a:xfrm>
            <a:off x="1981200" y="4648200"/>
            <a:ext cx="819336" cy="146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5416" y="4136635"/>
            <a:ext cx="9144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3950011"/>
            <a:ext cx="964642" cy="95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3634" r="48999" b="52020"/>
          <a:stretch/>
        </p:blipFill>
        <p:spPr bwMode="auto">
          <a:xfrm>
            <a:off x="3676156" y="3216759"/>
            <a:ext cx="1648901" cy="54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3634" r="48999" b="52020"/>
          <a:stretch/>
        </p:blipFill>
        <p:spPr bwMode="auto">
          <a:xfrm>
            <a:off x="3546174" y="4440454"/>
            <a:ext cx="1648901" cy="54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34" t="2629" r="49411" b="52020"/>
          <a:stretch/>
        </p:blipFill>
        <p:spPr bwMode="auto">
          <a:xfrm>
            <a:off x="3787081" y="4758689"/>
            <a:ext cx="1634550" cy="51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633" t="2941" r="49409" b="52020"/>
          <a:stretch/>
        </p:blipFill>
        <p:spPr bwMode="auto">
          <a:xfrm>
            <a:off x="3983200" y="5202554"/>
            <a:ext cx="1634645" cy="51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6934200" y="838200"/>
            <a:ext cx="220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Matusik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6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Printed Gradient Reflectance</a:t>
            </a:r>
            <a:endParaRPr lang="en-US" dirty="0"/>
          </a:p>
        </p:txBody>
      </p:sp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6553200" cy="35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5206409"/>
            <a:ext cx="2057400" cy="149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8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5206409"/>
            <a:ext cx="2057400" cy="149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Straight Arrow Connector 30"/>
          <p:cNvCxnSpPr/>
          <p:nvPr/>
        </p:nvCxnSpPr>
        <p:spPr>
          <a:xfrm rot="5400000" flipH="1" flipV="1">
            <a:off x="6172994" y="4876006"/>
            <a:ext cx="609600" cy="1588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1677194" y="4876006"/>
            <a:ext cx="609600" cy="1588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43800" y="3572470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Printed</a:t>
            </a:r>
          </a:p>
          <a:p>
            <a:pPr algn="ctr"/>
            <a:r>
              <a:rPr lang="en-US" dirty="0" smtClean="0"/>
              <a:t>Gradient</a:t>
            </a:r>
          </a:p>
          <a:p>
            <a:pPr algn="ctr"/>
            <a:r>
              <a:rPr lang="en-US" dirty="0" smtClean="0"/>
              <a:t>BRDF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43800" y="19166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43800" y="5678269"/>
            <a:ext cx="137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Surface</a:t>
            </a:r>
          </a:p>
          <a:p>
            <a:pPr algn="ctr"/>
            <a:r>
              <a:rPr lang="en-US" dirty="0" smtClean="0"/>
              <a:t>Close-ups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34200" y="838200"/>
            <a:ext cx="220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Matusik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92448"/>
            <a:ext cx="9144000" cy="337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Printed Rusty Flange </a:t>
            </a:r>
            <a:endParaRPr lang="en-US" dirty="0"/>
          </a:p>
        </p:txBody>
      </p:sp>
      <p:pic>
        <p:nvPicPr>
          <p:cNvPr id="711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90800"/>
            <a:ext cx="9144000" cy="298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934200" y="838200"/>
            <a:ext cx="220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Matusik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Fabricating Refractive Materials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6" y="2362200"/>
            <a:ext cx="304605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Caustics</a:t>
            </a:r>
            <a:endParaRPr lang="en-US" sz="2400" dirty="0"/>
          </a:p>
        </p:txBody>
      </p:sp>
      <p:pic>
        <p:nvPicPr>
          <p:cNvPr id="7" name="gb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2933700"/>
            <a:ext cx="5238044" cy="294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16970" y="838200"/>
            <a:ext cx="2027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Papas et al. 2011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Fabricating Articulated Characters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34200" y="838200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Baecher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ORDWRAP" val="0"/>
  <p:tag name="DEFAULTWIDTH" val="348"/>
  <p:tag name="DEFAULTHEIGHT" val="250"/>
  <p:tag name="MMPROD_NEXTUNIQUEID" val="10009"/>
  <p:tag name="MMPROD_UIDATA" val="&lt;database version=&quot;6.0&quot;&gt;&lt;object type=&quot;1&quot; unique_id=&quot;10001&quot;&gt;&lt;object type=&quot;8&quot; unique_id=&quot;16505&quot;&gt;&lt;/object&gt;&lt;object type=&quot;2&quot; unique_id=&quot;16506&quot;&gt;&lt;object type=&quot;3&quot; unique_id=&quot;16573&quot;&gt;&lt;property id=&quot;20148&quot; value=&quot;5&quot;/&gt;&lt;property id=&quot;20300&quot; value=&quot;Slide 1 - &amp;quot;Bridging the Gap to the Real&amp;quot;&quot;/&gt;&lt;property id=&quot;20307&quot; value=&quot;316&quot;/&gt;&lt;/object&gt;&lt;object type=&quot;3&quot; unique_id=&quot;17131&quot;&gt;&lt;property id=&quot;20148&quot; value=&quot;5&quot;/&gt;&lt;property id=&quot;20300&quot; value=&quot;Slide 34 - &amp;quot;My Vision Statement&amp;quot;&quot;/&gt;&lt;property id=&quot;20307&quot; value=&quot;325&quot;/&gt;&lt;/object&gt;&lt;object type=&quot;3&quot; unique_id=&quot;29876&quot;&gt;&lt;property id=&quot;20148&quot; value=&quot;5&quot;/&gt;&lt;property id=&quot;20300&quot; value=&quot;Slide 24 - &amp;quot;Shape Capture, Modeling, and Fabrication&amp;quot;&quot;/&gt;&lt;property id=&quot;20307&quot; value=&quot;497&quot;/&gt;&lt;/object&gt;&lt;object type=&quot;3&quot; unique_id=&quot;29906&quot;&gt;&lt;property id=&quot;20148&quot; value=&quot;5&quot;/&gt;&lt;property id=&quot;20300&quot; value=&quot;Slide 30 - &amp;quot;Generalized Output Mapping Algorithms&amp;quot;&quot;/&gt;&lt;property id=&quot;20307&quot; value=&quot;531&quot;/&gt;&lt;/object&gt;&lt;object type=&quot;3&quot; unique_id=&quot;56588&quot;&gt;&lt;property id=&quot;20148&quot; value=&quot;5&quot;/&gt;&lt;property id=&quot;20300&quot; value=&quot;Slide 4 - &amp;quot;A Simulation to Generate Images or Videos&amp;quot;&quot;/&gt;&lt;property id=&quot;20307&quot; value=&quot;618&quot;/&gt;&lt;/object&gt;&lt;object type=&quot;3&quot; unique_id=&quot;58167&quot;&gt;&lt;property id=&quot;20148&quot; value=&quot;5&quot;/&gt;&lt;property id=&quot;20300&quot; value=&quot;Slide 22 - &amp;quot;Data-driven Computer Graphics: 90s - now&amp;quot;&quot;/&gt;&lt;property id=&quot;20307&quot; value=&quot;622&quot;/&gt;&lt;/object&gt;&lt;object type=&quot;3&quot; unique_id=&quot;58168&quot;&gt;&lt;property id=&quot;20148&quot; value=&quot;5&quot;/&gt;&lt;property id=&quot;20300&quot; value=&quot;Slide 23 - &amp;quot;Computer Graphics: Future&amp;quot;&quot;/&gt;&lt;property id=&quot;20307&quot; value=&quot;623&quot;/&gt;&lt;/object&gt;&lt;object type=&quot;3&quot; unique_id=&quot;59248&quot;&gt;&lt;property id=&quot;20148&quot; value=&quot;5&quot;/&gt;&lt;property id=&quot;20300&quot; value=&quot;Slide 28 - &amp;quot;Challenges: Output Mapping&amp;quot;&quot;/&gt;&lt;property id=&quot;20307&quot; value=&quot;628&quot;/&gt;&lt;/object&gt;&lt;object type=&quot;3&quot; unique_id=&quot;59249&quot;&gt;&lt;property id=&quot;20148&quot; value=&quot;5&quot;/&gt;&lt;property id=&quot;20300&quot; value=&quot;Slide 29 - &amp;quot;Output Mapping Examples&amp;quot;&quot;/&gt;&lt;property id=&quot;20307&quot; value=&quot;632&quot;/&gt;&lt;/object&gt;&lt;object type=&quot;3&quot; unique_id=&quot;59251&quot;&gt;&lt;property id=&quot;20148&quot; value=&quot;5&quot;/&gt;&lt;property id=&quot;20300&quot; value=&quot;Slide 32 - &amp;quot;Future Printers, Displays, and Output Devices&amp;quot;&quot;/&gt;&lt;property id=&quot;20307&quot; value=&quot;631&quot;/&gt;&lt;/object&gt;&lt;object type=&quot;3&quot; unique_id=&quot;61298&quot;&gt;&lt;property id=&quot;20148&quot; value=&quot;5&quot;/&gt;&lt;property id=&quot;20300&quot; value=&quot;Slide 13 - &amp;quot;Data-driven Computer Graphics: Lights&amp;quot;&quot;/&gt;&lt;property id=&quot;20307&quot; value=&quot;638&quot;/&gt;&lt;/object&gt;&lt;object type=&quot;3&quot; unique_id=&quot;61299&quot;&gt;&lt;property id=&quot;20148&quot; value=&quot;5&quot;/&gt;&lt;property id=&quot;20300&quot; value=&quot;Slide 14 - &amp;quot;Data-driven Computer Graphics: Shading&amp;quot;&quot;/&gt;&lt;property id=&quot;20307&quot; value=&quot;640&quot;/&gt;&lt;/object&gt;&lt;object type=&quot;3&quot; unique_id=&quot;61300&quot;&gt;&lt;property id=&quot;20148&quot; value=&quot;5&quot;/&gt;&lt;property id=&quot;20300&quot; value=&quot;Slide 15 - &amp;quot;Data-driven Computer Graphics: Animation&amp;quot;&quot;/&gt;&lt;property id=&quot;20307&quot; value=&quot;641&quot;/&gt;&lt;/object&gt;&lt;object type=&quot;3&quot; unique_id=&quot;61302&quot;&gt;&lt;property id=&quot;20148&quot; value=&quot;5&quot;/&gt;&lt;property id=&quot;20300&quot; value=&quot;Slide 19 - &amp;quot;Data-driven Modeling and Editing: Lights&amp;quot;&quot;/&gt;&lt;property id=&quot;20307&quot; value=&quot;643&quot;/&gt;&lt;/object&gt;&lt;object type=&quot;3&quot; unique_id=&quot;61303&quot;&gt;&lt;property id=&quot;20148&quot; value=&quot;5&quot;/&gt;&lt;property id=&quot;20300&quot; value=&quot;Slide 20 - &amp;quot;Data-driven Modeling and Editing: Shading&amp;quot;&quot;/&gt;&lt;property id=&quot;20307&quot; value=&quot;644&quot;/&gt;&lt;/object&gt;&lt;object type=&quot;3&quot; unique_id=&quot;62551&quot;&gt;&lt;property id=&quot;20148&quot; value=&quot;5&quot;/&gt;&lt;property id=&quot;20300&quot; value=&quot;Slide 6 - &amp;quot;Traditional Computer Graphics: Geometry&amp;quot;&quot;/&gt;&lt;property id=&quot;20307&quot; value=&quot;646&quot;/&gt;&lt;/object&gt;&lt;object type=&quot;3&quot; unique_id=&quot;62552&quot;&gt;&lt;property id=&quot;20148&quot; value=&quot;5&quot;/&gt;&lt;property id=&quot;20300&quot; value=&quot;Slide 7 - &amp;quot;Traditional Computer Graphics: Lights&amp;quot;&quot;/&gt;&lt;property id=&quot;20307&quot; value=&quot;647&quot;/&gt;&lt;/object&gt;&lt;object type=&quot;3&quot; unique_id=&quot;62553&quot;&gt;&lt;property id=&quot;20148&quot; value=&quot;5&quot;/&gt;&lt;property id=&quot;20300&quot; value=&quot;Slide 8 - &amp;quot;Traditional Computer Graphics: Shading&amp;quot;&quot;/&gt;&lt;property id=&quot;20307&quot; value=&quot;648&quot;/&gt;&lt;/object&gt;&lt;object type=&quot;3&quot; unique_id=&quot;62554&quot;&gt;&lt;property id=&quot;20148&quot; value=&quot;5&quot;/&gt;&lt;property id=&quot;20300&quot; value=&quot;Slide 9 - &amp;quot;Traditional Computer Graphics: Animation&amp;quot;&quot;/&gt;&lt;property id=&quot;20307&quot; value=&quot;649&quot;/&gt;&lt;/object&gt;&lt;object type=&quot;3&quot; unique_id=&quot;62556&quot;&gt;&lt;property id=&quot;20148&quot; value=&quot;5&quot;/&gt;&lt;property id=&quot;20300&quot; value=&quot;Slide 21 - &amp;quot;Data-driven Modeling and Editing: Animation&amp;quot;&quot;/&gt;&lt;property id=&quot;20307&quot; value=&quot;645&quot;/&gt;&lt;/object&gt;&lt;object type=&quot;3&quot; unique_id=&quot;63565&quot;&gt;&lt;property id=&quot;20148&quot; value=&quot;5&quot;/&gt;&lt;property id=&quot;20300&quot; value=&quot;Slide 25 - &amp;quot;Motion Capture, Modeling, and Robotics&amp;quot;&quot;/&gt;&lt;property id=&quot;20307&quot; value=&quot;656&quot;/&gt;&lt;/object&gt;&lt;object type=&quot;3&quot; unique_id=&quot;63566&quot;&gt;&lt;property id=&quot;20148&quot; value=&quot;5&quot;/&gt;&lt;property id=&quot;20300&quot; value=&quot;Slide 26 - &amp;quot;Light Field Capture, Modeling, and Display&amp;quot;&quot;/&gt;&lt;property id=&quot;20307&quot; value=&quot;657&quot;/&gt;&lt;/object&gt;&lt;object type=&quot;3&quot; unique_id=&quot;63567&quot;&gt;&lt;property id=&quot;20148&quot; value=&quot;5&quot;/&gt;&lt;property id=&quot;20300&quot; value=&quot;Slide 27 - &amp;quot;Appearance Capture, Modeling, and Fabrication&amp;quot;&quot;/&gt;&lt;property id=&quot;20307&quot; value=&quot;655&quot;/&gt;&lt;/object&gt;&lt;object type=&quot;3&quot; unique_id=&quot;64243&quot;&gt;&lt;property id=&quot;20148&quot; value=&quot;5&quot;/&gt;&lt;property id=&quot;20300&quot; value=&quot;Slide 2 - &amp;quot;Computer Graphics: Past, Present, Future&amp;quot;&quot;/&gt;&lt;property id=&quot;20307&quot; value=&quot;658&quot;/&gt;&lt;/object&gt;&lt;object type=&quot;3&quot; unique_id=&quot;64244&quot;&gt;&lt;property id=&quot;20148&quot; value=&quot;5&quot;/&gt;&lt;property id=&quot;20300&quot; value=&quot;Slide 3 - &amp;quot;Computer Graphics: Past, Present, Future&amp;quot;&quot;/&gt;&lt;property id=&quot;20307&quot; value=&quot;659&quot;/&gt;&lt;/object&gt;&lt;object type=&quot;3&quot; unique_id=&quot;64358&quot;&gt;&lt;property id=&quot;20148&quot; value=&quot;5&quot;/&gt;&lt;property id=&quot;20300&quot; value=&quot;Slide 18 - &amp;quot;Data-driven Modeling and Editing: Geometry&amp;quot;&quot;/&gt;&lt;property id=&quot;20307&quot; value=&quot;665&quot;/&gt;&lt;/object&gt;&lt;object type=&quot;3&quot; unique_id=&quot;65010&quot;&gt;&lt;property id=&quot;20148&quot; value=&quot;5&quot;/&gt;&lt;property id=&quot;20300&quot; value=&quot;Slide 5 - &amp;quot;Traditional Computer Graphics&amp;quot;&quot;/&gt;&lt;property id=&quot;20307&quot; value=&quot;666&quot;/&gt;&lt;/object&gt;&lt;object type=&quot;3&quot; unique_id=&quot;65308&quot;&gt;&lt;property id=&quot;20148&quot; value=&quot;5&quot;/&gt;&lt;property id=&quot;20300&quot; value=&quot;Slide 12 - &amp;quot;Data-driven Computer Graphics: Geometry&amp;quot;&quot;/&gt;&lt;property id=&quot;20307&quot; value=&quot;667&quot;/&gt;&lt;/object&gt;&lt;object type=&quot;3&quot; unique_id=&quot;65649&quot;&gt;&lt;property id=&quot;20148&quot; value=&quot;5&quot;/&gt;&lt;property id=&quot;20300&quot; value=&quot;Slide 31 - &amp;quot;Future Printers, Displays, and Output Devices&amp;quot;&quot;/&gt;&lt;property id=&quot;20307&quot; value=&quot;668&quot;/&gt;&lt;/object&gt;&lt;object type=&quot;3&quot; unique_id=&quot;65888&quot;&gt;&lt;property id=&quot;20148&quot; value=&quot;5&quot;/&gt;&lt;property id=&quot;20300&quot; value=&quot;Slide 33 - &amp;quot;Computer Graphics: Closing the Loop&amp;quot;&quot;/&gt;&lt;property id=&quot;20307&quot; value=&quot;669&quot;/&gt;&lt;/object&gt;&lt;object type=&quot;3&quot; unique_id=&quot;67436&quot;&gt;&lt;property id=&quot;20148&quot; value=&quot;5&quot;/&gt;&lt;property id=&quot;20300&quot; value=&quot;Slide 10 - &amp;quot;Traditional Computer Graphics&amp;quot;&quot;/&gt;&lt;property id=&quot;20307&quot; value=&quot;681&quot;/&gt;&lt;/object&gt;&lt;object type=&quot;3&quot; unique_id=&quot;67437&quot;&gt;&lt;property id=&quot;20148&quot; value=&quot;5&quot;/&gt;&lt;property id=&quot;20300&quot; value=&quot;Slide 11 - &amp;quot;Data-driven Computer Graphics: 90s - now&amp;quot;&quot;/&gt;&lt;property id=&quot;20307&quot; value=&quot;682&quot;/&gt;&lt;/object&gt;&lt;object type=&quot;3&quot; unique_id=&quot;67438&quot;&gt;&lt;property id=&quot;20148&quot; value=&quot;5&quot;/&gt;&lt;property id=&quot;20300&quot; value=&quot;Slide 16 - &amp;quot;Data-driven Computer Graphics&amp;quot;&quot;/&gt;&lt;property id=&quot;20307&quot; value=&quot;683&quot;/&gt;&lt;/object&gt;&lt;object type=&quot;3&quot; unique_id=&quot;67439&quot;&gt;&lt;property id=&quot;20148&quot; value=&quot;5&quot;/&gt;&lt;property id=&quot;20300&quot; value=&quot;Slide 17 - &amp;quot;Data-driven Modeling and Editing&amp;quot;&quot;/&gt;&lt;property id=&quot;20307&quot; value=&quot;684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79114</TotalTime>
  <Words>333</Words>
  <Application>Microsoft Office PowerPoint</Application>
  <PresentationFormat>On-screen Show (4:3)</PresentationFormat>
  <Paragraphs>84</Paragraphs>
  <Slides>16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Simulation and Optimization              for Digital Fabrication</vt:lpstr>
      <vt:lpstr>Digital Fabrication at ACM SIGGRAPH</vt:lpstr>
      <vt:lpstr>Typical Processing Pipeline</vt:lpstr>
      <vt:lpstr>Computational Design of Rubber Balloons</vt:lpstr>
      <vt:lpstr>Reflectance Capture, Modeling, and Fabrication</vt:lpstr>
      <vt:lpstr>Printed Gradient Reflectance</vt:lpstr>
      <vt:lpstr>Printed Rusty Flange </vt:lpstr>
      <vt:lpstr>Fabricating Refractive Materials</vt:lpstr>
      <vt:lpstr>Fabricating Articulated Characters</vt:lpstr>
      <vt:lpstr>Fabricating Articulated Characters</vt:lpstr>
      <vt:lpstr>Fabricating Articulated Characters</vt:lpstr>
      <vt:lpstr>Physical Face Cloning</vt:lpstr>
      <vt:lpstr>Mechanical Assemblies</vt:lpstr>
      <vt:lpstr>Mechanical Assemblies</vt:lpstr>
      <vt:lpstr>Interactive Furniture Design</vt:lpstr>
      <vt:lpstr>Challenges</vt:lpstr>
    </vt:vector>
  </TitlesOfParts>
  <Company>UCSD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Wojciech</cp:lastModifiedBy>
  <cp:revision>1078</cp:revision>
  <dcterms:created xsi:type="dcterms:W3CDTF">2006-06-18T00:17:02Z</dcterms:created>
  <dcterms:modified xsi:type="dcterms:W3CDTF">2013-03-07T02:11:49Z</dcterms:modified>
</cp:coreProperties>
</file>