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6"/>
  </p:notesMasterIdLst>
  <p:sldIdLst>
    <p:sldId id="273" r:id="rId2"/>
    <p:sldId id="318" r:id="rId3"/>
    <p:sldId id="275" r:id="rId4"/>
    <p:sldId id="276" r:id="rId5"/>
    <p:sldId id="319" r:id="rId6"/>
    <p:sldId id="287" r:id="rId7"/>
    <p:sldId id="279" r:id="rId8"/>
    <p:sldId id="280" r:id="rId9"/>
    <p:sldId id="281" r:id="rId10"/>
    <p:sldId id="277" r:id="rId11"/>
    <p:sldId id="282" r:id="rId12"/>
    <p:sldId id="260" r:id="rId13"/>
    <p:sldId id="256" r:id="rId14"/>
    <p:sldId id="321" r:id="rId15"/>
    <p:sldId id="304" r:id="rId16"/>
    <p:sldId id="305" r:id="rId17"/>
    <p:sldId id="311" r:id="rId18"/>
    <p:sldId id="257" r:id="rId19"/>
    <p:sldId id="267" r:id="rId20"/>
    <p:sldId id="320" r:id="rId21"/>
    <p:sldId id="314" r:id="rId22"/>
    <p:sldId id="274" r:id="rId23"/>
    <p:sldId id="312" r:id="rId24"/>
    <p:sldId id="313" r:id="rId25"/>
    <p:sldId id="315" r:id="rId26"/>
    <p:sldId id="286" r:id="rId27"/>
    <p:sldId id="316" r:id="rId28"/>
    <p:sldId id="317" r:id="rId29"/>
    <p:sldId id="283" r:id="rId30"/>
    <p:sldId id="306" r:id="rId31"/>
    <p:sldId id="308" r:id="rId32"/>
    <p:sldId id="289" r:id="rId33"/>
    <p:sldId id="290" r:id="rId34"/>
    <p:sldId id="270" r:id="rId35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25069-4ED8-448D-9193-E2FE4FC21AD2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9133B-8193-4251-BA10-ED903968FFF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86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Contenidor d'imatge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Contenidor de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smtClean="0"/>
              <a:t>BANISM</a:t>
            </a:r>
          </a:p>
        </p:txBody>
      </p:sp>
      <p:sp>
        <p:nvSpPr>
          <p:cNvPr id="156676" name="Conteni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58DD656-75FB-4B33-B56E-285070806E6D}" type="slidenum">
              <a:rPr lang="ca-ES" smtClean="0"/>
              <a:pPr eaLnBrk="1" hangingPunct="1"/>
              <a:t>22</a:t>
            </a:fld>
            <a:endParaRPr lang="ca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913"/>
            <a:ext cx="5486727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913"/>
            <a:ext cx="5486727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 smtClean="0"/>
              <a:t>Feu clic aquí per editar l'estil de subtítols del patró.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19492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5744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4598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ació personalit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F0050-7303-4C23-8921-0F4C78F0F85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21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7834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309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6795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889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8808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7453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4078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646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288CF-B423-4E56-80EC-0E00581EAA34}" type="datetimeFigureOut">
              <a:rPr lang="ca-ES" smtClean="0"/>
              <a:t>07/03/2013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6D8F3-5D71-4FA7-BEB6-CED74AE32C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4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://mobileworldcapital.com/" TargetMode="Externa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QuadreDeText 4"/>
          <p:cNvSpPr txBox="1">
            <a:spLocks noChangeArrowheads="1"/>
          </p:cNvSpPr>
          <p:nvPr/>
        </p:nvSpPr>
        <p:spPr bwMode="auto">
          <a:xfrm>
            <a:off x="1071563" y="714375"/>
            <a:ext cx="7072312" cy="70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1" dirty="0" smtClean="0">
                <a:effectLst/>
              </a:rPr>
              <a:t>The Science of Digital Fabrication</a:t>
            </a:r>
          </a:p>
          <a:p>
            <a:pPr eaLnBrk="1" fontAlgn="ctr" hangingPunct="1"/>
            <a:r>
              <a:rPr lang="ca-ES" sz="2400" i="1" dirty="0"/>
              <a:t>March 7, 2013</a:t>
            </a:r>
            <a:endParaRPr lang="ca-ES" sz="2400" dirty="0"/>
          </a:p>
          <a:p>
            <a:pPr eaLnBrk="1" fontAlgn="ctr" hangingPunct="1"/>
            <a:r>
              <a:rPr lang="ca-ES" sz="2400" dirty="0"/>
              <a:t>MIT</a:t>
            </a:r>
          </a:p>
          <a:p>
            <a:endParaRPr lang="en-US" sz="4400" b="1" dirty="0" smtClean="0">
              <a:effectLst/>
            </a:endParaRPr>
          </a:p>
          <a:p>
            <a:pPr eaLnBrk="1" hangingPunct="1"/>
            <a:endParaRPr lang="ca-ES" sz="4400" b="1" dirty="0">
              <a:cs typeface="Arial" pitchFamily="34" charset="0"/>
            </a:endParaRPr>
          </a:p>
          <a:p>
            <a:pPr eaLnBrk="1" hangingPunct="1"/>
            <a:endParaRPr lang="ca-ES" sz="2800" b="1" dirty="0" smtClean="0">
              <a:cs typeface="Arial" pitchFamily="34" charset="0"/>
            </a:endParaRPr>
          </a:p>
          <a:p>
            <a:pPr eaLnBrk="1" hangingPunct="1"/>
            <a:r>
              <a:rPr lang="ca-ES" sz="2800" b="1" dirty="0" err="1" smtClean="0">
                <a:cs typeface="Arial" pitchFamily="34" charset="0"/>
              </a:rPr>
              <a:t>From</a:t>
            </a:r>
            <a:r>
              <a:rPr lang="ca-ES" sz="2800" b="1" dirty="0" smtClean="0">
                <a:cs typeface="Arial" pitchFamily="34" charset="0"/>
              </a:rPr>
              <a:t> </a:t>
            </a:r>
            <a:r>
              <a:rPr lang="ca-ES" sz="2800" b="1" dirty="0" err="1" smtClean="0">
                <a:cs typeface="Arial" pitchFamily="34" charset="0"/>
              </a:rPr>
              <a:t>Fab</a:t>
            </a:r>
            <a:r>
              <a:rPr lang="ca-ES" sz="2800" b="1" dirty="0" smtClean="0">
                <a:cs typeface="Arial" pitchFamily="34" charset="0"/>
              </a:rPr>
              <a:t> </a:t>
            </a:r>
            <a:r>
              <a:rPr lang="ca-ES" sz="2800" b="1" dirty="0" err="1" smtClean="0">
                <a:cs typeface="Arial" pitchFamily="34" charset="0"/>
              </a:rPr>
              <a:t>Labs</a:t>
            </a:r>
            <a:r>
              <a:rPr lang="ca-ES" sz="2800" b="1" dirty="0" smtClean="0">
                <a:cs typeface="Arial" pitchFamily="34" charset="0"/>
              </a:rPr>
              <a:t> to </a:t>
            </a:r>
            <a:r>
              <a:rPr lang="ca-ES" sz="2800" b="1" dirty="0" err="1" smtClean="0">
                <a:cs typeface="Arial" pitchFamily="34" charset="0"/>
              </a:rPr>
              <a:t>Fab</a:t>
            </a:r>
            <a:r>
              <a:rPr lang="ca-ES" sz="2800" b="1" dirty="0" smtClean="0">
                <a:cs typeface="Arial" pitchFamily="34" charset="0"/>
              </a:rPr>
              <a:t> City</a:t>
            </a:r>
          </a:p>
          <a:p>
            <a:pPr eaLnBrk="1" hangingPunct="1"/>
            <a:endParaRPr lang="ca-ES" sz="2000" b="1" dirty="0">
              <a:cs typeface="Arial" pitchFamily="34" charset="0"/>
            </a:endParaRPr>
          </a:p>
          <a:p>
            <a:pPr eaLnBrk="1" hangingPunct="1"/>
            <a:r>
              <a:rPr lang="ca-ES" sz="2000" b="1" dirty="0" smtClean="0">
                <a:cs typeface="Arial" pitchFamily="34" charset="0"/>
              </a:rPr>
              <a:t>Vicente </a:t>
            </a:r>
            <a:r>
              <a:rPr lang="ca-ES" sz="2000" b="1" dirty="0" err="1">
                <a:cs typeface="Arial" pitchFamily="34" charset="0"/>
              </a:rPr>
              <a:t>Guallart</a:t>
            </a:r>
            <a:endParaRPr lang="ca-ES" sz="2000" b="1" dirty="0">
              <a:cs typeface="Arial" pitchFamily="34" charset="0"/>
            </a:endParaRPr>
          </a:p>
          <a:p>
            <a:pPr eaLnBrk="1" hangingPunct="1"/>
            <a:r>
              <a:rPr lang="ca-ES" sz="2000" b="1" dirty="0" err="1">
                <a:cs typeface="Arial" pitchFamily="34" charset="0"/>
              </a:rPr>
              <a:t>Chief</a:t>
            </a:r>
            <a:r>
              <a:rPr lang="ca-ES" sz="2000" b="1" dirty="0">
                <a:cs typeface="Arial" pitchFamily="34" charset="0"/>
              </a:rPr>
              <a:t> </a:t>
            </a:r>
            <a:r>
              <a:rPr lang="ca-ES" sz="2000" b="1" dirty="0" err="1">
                <a:cs typeface="Arial" pitchFamily="34" charset="0"/>
              </a:rPr>
              <a:t>Architect</a:t>
            </a:r>
            <a:endParaRPr lang="ca-ES" sz="2000" b="1" dirty="0">
              <a:cs typeface="Arial" pitchFamily="34" charset="0"/>
            </a:endParaRPr>
          </a:p>
          <a:p>
            <a:pPr eaLnBrk="1" hangingPunct="1"/>
            <a:r>
              <a:rPr lang="ca-ES" sz="2000" b="1" dirty="0" smtClean="0">
                <a:cs typeface="Arial" pitchFamily="34" charset="0"/>
              </a:rPr>
              <a:t>Barcelona City </a:t>
            </a:r>
            <a:r>
              <a:rPr lang="ca-ES" sz="2000" b="1" dirty="0" err="1" smtClean="0">
                <a:cs typeface="Arial" pitchFamily="34" charset="0"/>
              </a:rPr>
              <a:t>Council</a:t>
            </a:r>
            <a:endParaRPr lang="ca-ES" b="1" dirty="0">
              <a:cs typeface="Arial" pitchFamily="34" charset="0"/>
            </a:endParaRPr>
          </a:p>
          <a:p>
            <a:pPr eaLnBrk="1" hangingPunct="1"/>
            <a:endParaRPr lang="ca-ES" b="1" dirty="0">
              <a:cs typeface="Arial" pitchFamily="34" charset="0"/>
            </a:endParaRPr>
          </a:p>
          <a:p>
            <a:pPr eaLnBrk="1" hangingPunct="1"/>
            <a:endParaRPr lang="ca-ES" b="1" dirty="0">
              <a:cs typeface="Arial" pitchFamily="34" charset="0"/>
            </a:endParaRPr>
          </a:p>
          <a:p>
            <a:pPr eaLnBrk="1" hangingPunct="1"/>
            <a:endParaRPr lang="ca-ES" b="1" dirty="0">
              <a:cs typeface="Arial" pitchFamily="34" charset="0"/>
            </a:endParaRPr>
          </a:p>
          <a:p>
            <a:pPr eaLnBrk="1" hangingPunct="1"/>
            <a:endParaRPr lang="ca-ES" b="1" dirty="0">
              <a:cs typeface="Arial" pitchFamily="34" charset="0"/>
            </a:endParaRPr>
          </a:p>
          <a:p>
            <a:pPr eaLnBrk="1" hangingPunct="1"/>
            <a:endParaRPr lang="ca-ES" b="1" dirty="0">
              <a:cs typeface="Arial" pitchFamily="34" charset="0"/>
            </a:endParaRPr>
          </a:p>
        </p:txBody>
      </p:sp>
      <p:sp>
        <p:nvSpPr>
          <p:cNvPr id="2051" name="QuadreDeText 8"/>
          <p:cNvSpPr txBox="1">
            <a:spLocks noChangeArrowheads="1"/>
          </p:cNvSpPr>
          <p:nvPr/>
        </p:nvSpPr>
        <p:spPr bwMode="auto">
          <a:xfrm>
            <a:off x="7000875" y="5214938"/>
            <a:ext cx="7635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a-ES" sz="800">
                <a:solidFill>
                  <a:schemeClr val="bg1"/>
                </a:solidFill>
                <a:cs typeface="Arial" pitchFamily="34" charset="0"/>
              </a:rPr>
              <a:t>Hàbitat Urbà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t="3282" r="4382" b="11378"/>
          <a:stretch>
            <a:fillRect/>
          </a:stretch>
        </p:blipFill>
        <p:spPr bwMode="auto">
          <a:xfrm>
            <a:off x="4906963" y="5688037"/>
            <a:ext cx="2857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http://cba.mit.edu/events/13.03.scifab/OST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58" y="206084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cba.mit.edu/events/13.03.scifab/CB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1" y="2367243"/>
            <a:ext cx="2101205" cy="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44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tge 1" descr="imatge 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0" y="836712"/>
            <a:ext cx="8520112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QuadreDeText 3"/>
          <p:cNvSpPr txBox="1">
            <a:spLocks noChangeArrowheads="1"/>
          </p:cNvSpPr>
          <p:nvPr/>
        </p:nvSpPr>
        <p:spPr bwMode="auto">
          <a:xfrm>
            <a:off x="309960" y="192750"/>
            <a:ext cx="88340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cs typeface="Arial" pitchFamily="34" charset="0"/>
              </a:rPr>
              <a:t>2013 Barcelona a healthy </a:t>
            </a:r>
            <a:r>
              <a:rPr lang="en-US" sz="2400" dirty="0" smtClean="0">
                <a:cs typeface="Arial" pitchFamily="34" charset="0"/>
              </a:rPr>
              <a:t>city</a:t>
            </a:r>
            <a:endParaRPr lang="en-US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8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196" y="1628800"/>
            <a:ext cx="4463813" cy="297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www.ciberperfil.com/wp-content/themes/arras-theme/library/timthumb.php?src=http://www.ciberperfil.com/wp-content/uploads/2011/11/smart-city-expo-logo.jpg&amp;w=630&amp;h=250&amp;z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56554"/>
            <a:ext cx="2759798" cy="109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aventia.com/sitios/web/ES/news/PublishingImages/BarcelonaMobileWorldCongress_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"/>
          <a:stretch/>
        </p:blipFill>
        <p:spPr bwMode="auto">
          <a:xfrm>
            <a:off x="35496" y="1628800"/>
            <a:ext cx="4385495" cy="297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QuadreDeText 5"/>
          <p:cNvSpPr txBox="1">
            <a:spLocks noChangeArrowheads="1"/>
          </p:cNvSpPr>
          <p:nvPr/>
        </p:nvSpPr>
        <p:spPr bwMode="auto">
          <a:xfrm>
            <a:off x="352870" y="181933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 smtClean="0">
                <a:cs typeface="Arial" pitchFamily="34" charset="0"/>
              </a:rPr>
              <a:t>Barcelona host World Wide IT events</a:t>
            </a:r>
            <a:endParaRPr lang="en-US" sz="2800" dirty="0">
              <a:cs typeface="Arial" pitchFamily="34" charset="0"/>
            </a:endParaRPr>
          </a:p>
        </p:txBody>
      </p:sp>
      <p:pic>
        <p:nvPicPr>
          <p:cNvPr id="1026" name="Picture 2" descr="Mobile World Capital Barcelon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5213717"/>
            <a:ext cx="2208035" cy="51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8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adreDeText 4"/>
          <p:cNvSpPr txBox="1">
            <a:spLocks noChangeArrowheads="1"/>
          </p:cNvSpPr>
          <p:nvPr/>
        </p:nvSpPr>
        <p:spPr bwMode="auto">
          <a:xfrm>
            <a:off x="352870" y="181933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 smtClean="0">
                <a:cs typeface="Arial" pitchFamily="34" charset="0"/>
              </a:rPr>
              <a:t>Gaudi: How information produces form</a:t>
            </a:r>
            <a:endParaRPr lang="en-US" sz="2800" dirty="0">
              <a:cs typeface="Arial" pitchFamily="34" charset="0"/>
            </a:endParaRPr>
          </a:p>
        </p:txBody>
      </p:sp>
      <p:pic>
        <p:nvPicPr>
          <p:cNvPr id="1026" name="Picture 2" descr="http://www.gaudidesigner.com/data/file/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454342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QUCqfuazdOrfleixdw2bc9WxHDHxKf0_GuttFMbckhBuR8nSdG0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40300"/>
            <a:ext cx="1944216" cy="24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0.gstatic.com/images?q=tbn:ANd9GcRjTHVOHdrpT0tC94n2wRt4XWTPQKF0OMGPH6SGYJ5V3KSIIfy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906" y="4221088"/>
            <a:ext cx="1856477" cy="148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uallart.com/files/projects/media-house/_08presentac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81" y="2584436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guallart.com/files/projects/media-house/7bsubstitu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97" y="835255"/>
            <a:ext cx="4399053" cy="55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QuadreDeText 7"/>
          <p:cNvSpPr txBox="1">
            <a:spLocks noChangeArrowheads="1"/>
          </p:cNvSpPr>
          <p:nvPr/>
        </p:nvSpPr>
        <p:spPr bwMode="auto">
          <a:xfrm>
            <a:off x="107504" y="146764"/>
            <a:ext cx="88569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 dirty="0" smtClean="0">
                <a:cs typeface="Arial" pitchFamily="34" charset="0"/>
              </a:rPr>
              <a:t>Media House Project. </a:t>
            </a:r>
            <a:r>
              <a:rPr lang="en-US" sz="2400" dirty="0">
                <a:cs typeface="Arial" pitchFamily="34" charset="0"/>
              </a:rPr>
              <a:t>Information embedded into things</a:t>
            </a:r>
            <a:endParaRPr lang="en-US" sz="2800" dirty="0">
              <a:cs typeface="Arial" pitchFamily="34" charset="0"/>
            </a:endParaRPr>
          </a:p>
        </p:txBody>
      </p:sp>
      <p:pic>
        <p:nvPicPr>
          <p:cNvPr id="10" name="Picture 2" descr="http://www.guallart.com/files/projects/media-house/perf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778" y="2584436"/>
            <a:ext cx="2200726" cy="16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71800" y="6401128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 err="1" smtClean="0"/>
              <a:t>Sept</a:t>
            </a:r>
            <a:r>
              <a:rPr lang="ca-ES" dirty="0" smtClean="0"/>
              <a:t> 2011. </a:t>
            </a:r>
            <a:r>
              <a:rPr lang="ca-ES" dirty="0" err="1" smtClean="0"/>
              <a:t>Defining</a:t>
            </a:r>
            <a:r>
              <a:rPr lang="ca-ES" dirty="0" smtClean="0"/>
              <a:t> Internet 0.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254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/>
          <p:cNvSpPr txBox="1">
            <a:spLocks noChangeArrowheads="1"/>
          </p:cNvSpPr>
          <p:nvPr/>
        </p:nvSpPr>
        <p:spPr bwMode="auto">
          <a:xfrm>
            <a:off x="1115616" y="313492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 smtClean="0">
                <a:cs typeface="Arial" pitchFamily="34" charset="0"/>
              </a:rPr>
              <a:t>Fab Lab </a:t>
            </a:r>
            <a:r>
              <a:rPr lang="en-US" sz="2800" dirty="0" smtClean="0">
                <a:cs typeface="Arial" pitchFamily="34" charset="0"/>
              </a:rPr>
              <a:t>Barcelona</a:t>
            </a:r>
            <a:r>
              <a:rPr lang="en-US" sz="2800" dirty="0" smtClean="0">
                <a:cs typeface="Arial" pitchFamily="34" charset="0"/>
              </a:rPr>
              <a:t>. An open factory</a:t>
            </a:r>
            <a:endParaRPr lang="en-US" sz="2800" dirty="0"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3"/>
          <a:stretch/>
        </p:blipFill>
        <p:spPr bwMode="auto">
          <a:xfrm>
            <a:off x="2411760" y="922077"/>
            <a:ext cx="651876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" y="2204864"/>
            <a:ext cx="1749946" cy="45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iaac.net/archivos/events/fabla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3"/>
          <a:stretch/>
        </p:blipFill>
        <p:spPr bwMode="auto">
          <a:xfrm>
            <a:off x="30728" y="2762063"/>
            <a:ext cx="2275101" cy="164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9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rtnau.com/wp-content/uploads/2012/10/FabCl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0728"/>
            <a:ext cx="6844308" cy="547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artnau.com/wp-content/uploads/2012/10/FabCla_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9" t="8869" r="18941"/>
          <a:stretch/>
        </p:blipFill>
        <p:spPr bwMode="auto">
          <a:xfrm>
            <a:off x="0" y="2792428"/>
            <a:ext cx="1907704" cy="185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uadreDeText 3"/>
          <p:cNvSpPr txBox="1">
            <a:spLocks noChangeArrowheads="1"/>
          </p:cNvSpPr>
          <p:nvPr/>
        </p:nvSpPr>
        <p:spPr bwMode="auto">
          <a:xfrm>
            <a:off x="376316" y="193656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smtClean="0">
                <a:cs typeface="Arial" pitchFamily="34" charset="0"/>
              </a:rPr>
              <a:t>IAAC Barcelona. How information produces form</a:t>
            </a:r>
            <a:endParaRPr lang="en-US" sz="2800"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63688" y="6401128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 err="1"/>
              <a:t>Sasha</a:t>
            </a:r>
            <a:r>
              <a:rPr lang="ca-ES" dirty="0"/>
              <a:t> </a:t>
            </a:r>
            <a:r>
              <a:rPr lang="ca-ES" dirty="0" err="1" smtClean="0"/>
              <a:t>Jokic</a:t>
            </a:r>
            <a:r>
              <a:rPr lang="ca-ES" dirty="0" smtClean="0"/>
              <a:t>, </a:t>
            </a:r>
            <a:r>
              <a:rPr lang="ca-ES" dirty="0" err="1" smtClean="0"/>
              <a:t>Starsk</a:t>
            </a:r>
            <a:r>
              <a:rPr lang="ca-ES" dirty="0" smtClean="0"/>
              <a:t> Lara 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Nasim</a:t>
            </a:r>
            <a:r>
              <a:rPr lang="ca-ES" dirty="0"/>
              <a:t> </a:t>
            </a:r>
            <a:r>
              <a:rPr lang="ca-ES" dirty="0" err="1" smtClean="0"/>
              <a:t>Fashami</a:t>
            </a:r>
            <a:r>
              <a:rPr lang="ca-ES" dirty="0" smtClean="0"/>
              <a:t>. Professor Marta Male-Alemany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9215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htca.us.es/blogs/perezdelama/files/2008/08/3img_3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65" y="1092289"/>
            <a:ext cx="3457678" cy="23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uallart.com/files/projects/hyperhabitat-reprogramming-the-world/HYPERHABITA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t="3731" b="20712"/>
          <a:stretch/>
        </p:blipFill>
        <p:spPr bwMode="auto">
          <a:xfrm>
            <a:off x="826337" y="3554605"/>
            <a:ext cx="3468262" cy="262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uallart.com/files/projects/hyperhabitat-reprogramming-the-world/HYPERHABITAT_high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905" y="1052736"/>
            <a:ext cx="3395511" cy="50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uadreDeText 4"/>
          <p:cNvSpPr txBox="1">
            <a:spLocks noChangeArrowheads="1"/>
          </p:cNvSpPr>
          <p:nvPr/>
        </p:nvSpPr>
        <p:spPr bwMode="auto">
          <a:xfrm>
            <a:off x="358527" y="241484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smtClean="0">
                <a:cs typeface="Arial" pitchFamily="34" charset="0"/>
              </a:rPr>
              <a:t>Hyperhabitat. The Internet of Things</a:t>
            </a:r>
            <a:endParaRPr lang="en-US" sz="2800"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1703" y="6401128"/>
            <a:ext cx="2788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dirty="0" smtClean="0">
                <a:cs typeface="Arial" pitchFamily="34" charset="0"/>
              </a:rPr>
              <a:t>La </a:t>
            </a:r>
            <a:r>
              <a:rPr lang="ca-ES" dirty="0" err="1" smtClean="0">
                <a:cs typeface="Arial" pitchFamily="34" charset="0"/>
              </a:rPr>
              <a:t>Biennale</a:t>
            </a:r>
            <a:r>
              <a:rPr lang="ca-ES" dirty="0" smtClean="0">
                <a:cs typeface="Arial" pitchFamily="34" charset="0"/>
              </a:rPr>
              <a:t> di </a:t>
            </a:r>
            <a:r>
              <a:rPr lang="ca-ES" dirty="0" err="1" smtClean="0">
                <a:cs typeface="Arial" pitchFamily="34" charset="0"/>
              </a:rPr>
              <a:t>Venezia</a:t>
            </a:r>
            <a:r>
              <a:rPr lang="ca-ES" dirty="0" smtClean="0">
                <a:cs typeface="Arial" pitchFamily="34" charset="0"/>
              </a:rPr>
              <a:t> 2008</a:t>
            </a:r>
            <a:endParaRPr lang="ca-E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adreDeText 4"/>
          <p:cNvSpPr txBox="1">
            <a:spLocks noChangeArrowheads="1"/>
          </p:cNvSpPr>
          <p:nvPr/>
        </p:nvSpPr>
        <p:spPr bwMode="auto">
          <a:xfrm>
            <a:off x="200471" y="146764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a-ES" sz="2800" dirty="0" err="1" smtClean="0">
                <a:cs typeface="Arial" pitchFamily="34" charset="0"/>
              </a:rPr>
              <a:t>Fab</a:t>
            </a:r>
            <a:r>
              <a:rPr lang="ca-ES" sz="2800" dirty="0" smtClean="0">
                <a:cs typeface="Arial" pitchFamily="34" charset="0"/>
              </a:rPr>
              <a:t> </a:t>
            </a:r>
            <a:r>
              <a:rPr lang="ca-ES" sz="2800" dirty="0" err="1" smtClean="0">
                <a:cs typeface="Arial" pitchFamily="34" charset="0"/>
              </a:rPr>
              <a:t>Lab</a:t>
            </a:r>
            <a:r>
              <a:rPr lang="ca-ES" sz="2800" dirty="0" smtClean="0">
                <a:cs typeface="Arial" pitchFamily="34" charset="0"/>
              </a:rPr>
              <a:t> </a:t>
            </a:r>
            <a:r>
              <a:rPr lang="ca-ES" sz="2800" dirty="0" err="1" smtClean="0">
                <a:cs typeface="Arial" pitchFamily="34" charset="0"/>
              </a:rPr>
              <a:t>Kids</a:t>
            </a:r>
            <a:endParaRPr lang="ca-ES" sz="2800" dirty="0">
              <a:cs typeface="Arial" pitchFamily="34" charset="0"/>
            </a:endParaRPr>
          </a:p>
        </p:txBody>
      </p:sp>
      <p:pic>
        <p:nvPicPr>
          <p:cNvPr id="24578" name="Picture 2" descr="http://www.iaacblog.com/wp-content/uploads/2010/05/2_FabLabbcn_0705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2" y="4683319"/>
            <a:ext cx="2782855" cy="20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fablabbcn.org/wp-content/uploads/2012/05/IMG_2737-640x2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574068" cy="388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fablabbcn.org/wp-content/uploads/2009/10/in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73"/>
          <a:stretch/>
        </p:blipFill>
        <p:spPr bwMode="auto">
          <a:xfrm>
            <a:off x="7208867" y="4686112"/>
            <a:ext cx="1760737" cy="208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6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16386" name="Picture 2" descr="http://www.technewsdaily.com/images/i/000/007/272/original/fabricated-house-02.jpg?13480729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692696"/>
            <a:ext cx="7641299" cy="573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uadreDeText 4"/>
          <p:cNvSpPr txBox="1">
            <a:spLocks noChangeArrowheads="1"/>
          </p:cNvSpPr>
          <p:nvPr/>
        </p:nvSpPr>
        <p:spPr bwMode="auto">
          <a:xfrm>
            <a:off x="200471" y="146764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smtClean="0">
                <a:cs typeface="Arial" pitchFamily="34" charset="0"/>
              </a:rPr>
              <a:t>Fab Lab House. Form follows Energy</a:t>
            </a:r>
            <a:endParaRPr lang="en-US" sz="2800">
              <a:cs typeface="Arial" pitchFamily="34" charset="0"/>
            </a:endParaRPr>
          </a:p>
        </p:txBody>
      </p:sp>
      <p:pic>
        <p:nvPicPr>
          <p:cNvPr id="19458" name="Picture 2" descr="http://www.onioncomunicacion.com/wp-content/uploads/2010/06/28_FabLab-House_Madri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1" r="12222" b="-9734"/>
          <a:stretch/>
        </p:blipFill>
        <p:spPr bwMode="auto">
          <a:xfrm>
            <a:off x="4696602" y="3601283"/>
            <a:ext cx="3691822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fastcodesign.com/multisite_files/codesign/imagecache/slideshow-large/slides/FabLab-House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69"/>
          <a:stretch/>
        </p:blipFill>
        <p:spPr bwMode="auto">
          <a:xfrm>
            <a:off x="755575" y="3573899"/>
            <a:ext cx="3820650" cy="283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200837" y="6401128"/>
            <a:ext cx="218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dirty="0" smtClean="0">
                <a:cs typeface="Arial" pitchFamily="34" charset="0"/>
              </a:rPr>
              <a:t>Solar </a:t>
            </a:r>
            <a:r>
              <a:rPr lang="ca-ES" dirty="0" err="1" smtClean="0">
                <a:cs typeface="Arial" pitchFamily="34" charset="0"/>
              </a:rPr>
              <a:t>Decathlon</a:t>
            </a:r>
            <a:r>
              <a:rPr lang="ca-ES" dirty="0" smtClean="0">
                <a:cs typeface="Arial" pitchFamily="34" charset="0"/>
              </a:rPr>
              <a:t> 2010</a:t>
            </a:r>
            <a:endParaRPr lang="ca-E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8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8091"/>
          <a:stretch/>
        </p:blipFill>
        <p:spPr bwMode="auto">
          <a:xfrm>
            <a:off x="3968560" y="2134239"/>
            <a:ext cx="4844050" cy="27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QuadreDeText 7"/>
          <p:cNvSpPr txBox="1">
            <a:spLocks noChangeArrowheads="1"/>
          </p:cNvSpPr>
          <p:nvPr/>
        </p:nvSpPr>
        <p:spPr bwMode="auto">
          <a:xfrm>
            <a:off x="200471" y="146764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a-ES" sz="2800" dirty="0" err="1" smtClean="0">
                <a:cs typeface="Arial" pitchFamily="34" charset="0"/>
              </a:rPr>
              <a:t>Fab</a:t>
            </a:r>
            <a:r>
              <a:rPr lang="ca-ES" sz="2800" dirty="0" smtClean="0">
                <a:cs typeface="Arial" pitchFamily="34" charset="0"/>
              </a:rPr>
              <a:t> </a:t>
            </a:r>
            <a:r>
              <a:rPr lang="ca-ES" sz="2800" dirty="0" err="1" smtClean="0">
                <a:cs typeface="Arial" pitchFamily="34" charset="0"/>
              </a:rPr>
              <a:t>Lab</a:t>
            </a:r>
            <a:r>
              <a:rPr lang="ca-ES" sz="2800" dirty="0" smtClean="0">
                <a:cs typeface="Arial" pitchFamily="34" charset="0"/>
              </a:rPr>
              <a:t> Barcelona</a:t>
            </a:r>
            <a:endParaRPr lang="ca-ES" sz="2800" dirty="0">
              <a:cs typeface="Arial" pitchFamily="34" charset="0"/>
            </a:endParaRPr>
          </a:p>
        </p:txBody>
      </p:sp>
      <p:pic>
        <p:nvPicPr>
          <p:cNvPr id="17410" name="Picture 2" descr="http://goteo.org/data/cache/500x285/sck-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43963"/>
            <a:ext cx="363855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uadreDeText 6"/>
          <p:cNvSpPr txBox="1">
            <a:spLocks noChangeArrowheads="1"/>
          </p:cNvSpPr>
          <p:nvPr/>
        </p:nvSpPr>
        <p:spPr bwMode="auto">
          <a:xfrm>
            <a:off x="611560" y="5013176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a-ES" sz="2800" dirty="0" err="1" smtClean="0">
                <a:cs typeface="Arial" pitchFamily="34" charset="0"/>
              </a:rPr>
              <a:t>From</a:t>
            </a:r>
            <a:r>
              <a:rPr lang="ca-ES" sz="2800" dirty="0" smtClean="0">
                <a:cs typeface="Arial" pitchFamily="34" charset="0"/>
              </a:rPr>
              <a:t> a </a:t>
            </a:r>
            <a:r>
              <a:rPr lang="ca-ES" sz="2800" dirty="0" err="1" smtClean="0">
                <a:cs typeface="Arial" pitchFamily="34" charset="0"/>
              </a:rPr>
              <a:t>computer</a:t>
            </a:r>
            <a:r>
              <a:rPr lang="ca-ES" sz="2800" dirty="0" smtClean="0">
                <a:cs typeface="Arial" pitchFamily="34" charset="0"/>
              </a:rPr>
              <a:t>                    to a House</a:t>
            </a:r>
            <a:endParaRPr lang="ca-ES" sz="2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arceleeona.net84.net/img/eixa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5" y="809625"/>
            <a:ext cx="9197833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QuadreDeText 3"/>
          <p:cNvSpPr txBox="1">
            <a:spLocks noChangeArrowheads="1"/>
          </p:cNvSpPr>
          <p:nvPr/>
        </p:nvSpPr>
        <p:spPr bwMode="auto">
          <a:xfrm>
            <a:off x="-396551" y="260648"/>
            <a:ext cx="9649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Cities: the biggest inhabitable structures ever made</a:t>
            </a:r>
            <a:endParaRPr 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7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3753" b="18200"/>
          <a:stretch/>
        </p:blipFill>
        <p:spPr bwMode="auto">
          <a:xfrm>
            <a:off x="1992923" y="836748"/>
            <a:ext cx="7151078" cy="544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4"/>
          <p:cNvSpPr txBox="1">
            <a:spLocks noChangeArrowheads="1"/>
          </p:cNvSpPr>
          <p:nvPr/>
        </p:nvSpPr>
        <p:spPr bwMode="auto">
          <a:xfrm>
            <a:off x="200471" y="146764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a-ES" sz="2800" dirty="0" smtClean="0">
                <a:cs typeface="Arial" pitchFamily="34" charset="0"/>
              </a:rPr>
              <a:t>2011 Project for </a:t>
            </a:r>
            <a:r>
              <a:rPr lang="ca-ES" sz="2800" dirty="0" err="1">
                <a:cs typeface="Arial" pitchFamily="34" charset="0"/>
              </a:rPr>
              <a:t>t</a:t>
            </a:r>
            <a:r>
              <a:rPr lang="ca-ES" sz="2800" dirty="0" err="1" smtClean="0">
                <a:cs typeface="Arial" pitchFamily="34" charset="0"/>
              </a:rPr>
              <a:t>he</a:t>
            </a:r>
            <a:r>
              <a:rPr lang="ca-ES" sz="2800" dirty="0" smtClean="0">
                <a:cs typeface="Arial" pitchFamily="34" charset="0"/>
              </a:rPr>
              <a:t> </a:t>
            </a:r>
            <a:r>
              <a:rPr lang="ca-ES" sz="2800" dirty="0" err="1" smtClean="0">
                <a:cs typeface="Arial" pitchFamily="34" charset="0"/>
              </a:rPr>
              <a:t>Regeneration</a:t>
            </a:r>
            <a:r>
              <a:rPr lang="ca-ES" sz="2800" dirty="0" smtClean="0">
                <a:cs typeface="Arial" pitchFamily="34" charset="0"/>
              </a:rPr>
              <a:t> of Barcelona</a:t>
            </a:r>
            <a:endParaRPr lang="ca-ES" sz="2800" dirty="0">
              <a:cs typeface="Arial" pitchFamily="34" charset="0"/>
            </a:endParaRPr>
          </a:p>
        </p:txBody>
      </p:sp>
      <p:pic>
        <p:nvPicPr>
          <p:cNvPr id="1026" name="Picture 2" descr="C:\Users\user\AppData\Local\Microsoft\Windows\Temporary Internet Files\Low\Content.IE5\IE6HM1VJ\IMG_2597-1024x768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16410" b="-1196"/>
          <a:stretch/>
        </p:blipFill>
        <p:spPr bwMode="auto">
          <a:xfrm>
            <a:off x="22285" y="2516703"/>
            <a:ext cx="1885419" cy="1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28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tge 3" descr="20111017_modeldeciutat_BM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7" y="890009"/>
            <a:ext cx="10044608" cy="59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08520" y="0"/>
            <a:ext cx="9252522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QuadreDeText 6"/>
          <p:cNvSpPr txBox="1">
            <a:spLocks noChangeArrowheads="1"/>
          </p:cNvSpPr>
          <p:nvPr/>
        </p:nvSpPr>
        <p:spPr bwMode="auto">
          <a:xfrm>
            <a:off x="200470" y="192750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smtClean="0">
                <a:solidFill>
                  <a:schemeClr val="bg1"/>
                </a:solidFill>
                <a:cs typeface="Arial" pitchFamily="34" charset="0"/>
              </a:rPr>
              <a:t>Barcelona 2011-2041: Inventing the future of cities</a:t>
            </a:r>
            <a:endParaRPr lang="en-US" sz="280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QuadreDeText 4"/>
          <p:cNvSpPr txBox="1">
            <a:spLocks noChangeArrowheads="1"/>
          </p:cNvSpPr>
          <p:nvPr/>
        </p:nvSpPr>
        <p:spPr bwMode="auto">
          <a:xfrm>
            <a:off x="395536" y="968995"/>
            <a:ext cx="838993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cs typeface="Arial" pitchFamily="34" charset="0"/>
              </a:rPr>
              <a:t>BARCELONA SELF-SUFFICIENT CITY</a:t>
            </a:r>
          </a:p>
          <a:p>
            <a:pPr algn="ctr" eaLnBrk="1" hangingPunct="1"/>
            <a:endParaRPr lang="en-US" sz="2800" b="1" dirty="0" smtClean="0">
              <a:cs typeface="Arial" pitchFamily="34" charset="0"/>
            </a:endParaRPr>
          </a:p>
          <a:p>
            <a:pPr algn="ctr" eaLnBrk="1" hangingPunct="1"/>
            <a:r>
              <a:rPr lang="en-US" sz="2800" b="1" dirty="0" smtClean="0">
                <a:cs typeface="Arial" pitchFamily="34" charset="0"/>
              </a:rPr>
              <a:t>“Productive neighborhoods at human speed, inside a </a:t>
            </a:r>
            <a:r>
              <a:rPr lang="en-US" sz="2800" b="1" dirty="0" err="1" smtClean="0">
                <a:cs typeface="Arial" pitchFamily="34" charset="0"/>
              </a:rPr>
              <a:t>hyperconnected</a:t>
            </a:r>
            <a:r>
              <a:rPr lang="en-US" sz="2800" b="1" dirty="0" smtClean="0">
                <a:cs typeface="Arial" pitchFamily="34" charset="0"/>
              </a:rPr>
              <a:t> zero emissions metropolis”</a:t>
            </a:r>
          </a:p>
          <a:p>
            <a:pPr algn="ctr" eaLnBrk="1" hangingPunct="1"/>
            <a:endParaRPr lang="en-US" sz="2800" b="1" dirty="0" smtClean="0">
              <a:cs typeface="Arial" pitchFamily="34" charset="0"/>
            </a:endParaRPr>
          </a:p>
          <a:p>
            <a:pPr algn="ctr" eaLnBrk="1" hangingPunct="1"/>
            <a:endParaRPr lang="en-US" sz="2800" b="1" dirty="0" smtClean="0">
              <a:cs typeface="Arial" pitchFamily="34" charset="0"/>
            </a:endParaRPr>
          </a:p>
          <a:p>
            <a:pPr algn="ctr" eaLnBrk="1" hangingPunct="1"/>
            <a:r>
              <a:rPr lang="en-US" sz="2800" b="1" dirty="0" smtClean="0">
                <a:cs typeface="Arial" pitchFamily="34" charset="0"/>
              </a:rPr>
              <a:t>“Many slow cities inside a smart city”</a:t>
            </a:r>
            <a:endParaRPr lang="en-US" sz="2800" b="1" dirty="0">
              <a:cs typeface="Arial" pitchFamily="34" charset="0"/>
            </a:endParaRPr>
          </a:p>
        </p:txBody>
      </p:sp>
      <p:sp>
        <p:nvSpPr>
          <p:cNvPr id="13315" name="QuadreDeText 8"/>
          <p:cNvSpPr txBox="1">
            <a:spLocks noChangeArrowheads="1"/>
          </p:cNvSpPr>
          <p:nvPr/>
        </p:nvSpPr>
        <p:spPr bwMode="auto">
          <a:xfrm>
            <a:off x="7000875" y="5214938"/>
            <a:ext cx="7635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a-ES" sz="800">
                <a:solidFill>
                  <a:schemeClr val="bg1"/>
                </a:solidFill>
                <a:cs typeface="Arial" pitchFamily="34" charset="0"/>
              </a:rPr>
              <a:t>Hàbitat Urbà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t="3282" r="4382" b="11378"/>
          <a:stretch>
            <a:fillRect/>
          </a:stretch>
        </p:blipFill>
        <p:spPr bwMode="auto">
          <a:xfrm>
            <a:off x="6000750" y="5597525"/>
            <a:ext cx="2857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86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5" b="16835"/>
          <a:stretch>
            <a:fillRect/>
          </a:stretch>
        </p:blipFill>
        <p:spPr bwMode="auto">
          <a:xfrm>
            <a:off x="179388" y="1851546"/>
            <a:ext cx="7916862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6011863" y="2450033"/>
            <a:ext cx="26638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sz="1400">
                <a:solidFill>
                  <a:srgbClr val="000000"/>
                </a:solidFill>
              </a:rPr>
              <a:t> SOLAR ROOF</a:t>
            </a: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0" y="404813"/>
            <a:ext cx="91440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sz="2400">
                <a:solidFill>
                  <a:srgbClr val="000000"/>
                </a:solidFill>
              </a:rPr>
              <a:t>SELF SUFFICENT BLOCKS</a:t>
            </a:r>
          </a:p>
          <a:p>
            <a:pPr algn="ctr" eaLnBrk="1" hangingPunct="1">
              <a:buClrTx/>
              <a:buFontTx/>
              <a:buNone/>
            </a:pPr>
            <a:r>
              <a:rPr lang="es-ES" sz="2400">
                <a:solidFill>
                  <a:srgbClr val="000000"/>
                </a:solidFill>
              </a:rPr>
              <a:t>ENERGY WISE</a:t>
            </a:r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6011863" y="5782196"/>
            <a:ext cx="26638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sz="1400">
                <a:solidFill>
                  <a:srgbClr val="000000"/>
                </a:solidFill>
              </a:rPr>
              <a:t>ELECTRIC BIKE</a:t>
            </a: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6011863" y="5129733"/>
            <a:ext cx="26638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sz="1400">
                <a:solidFill>
                  <a:srgbClr val="000000"/>
                </a:solidFill>
              </a:rPr>
              <a:t>ELECTRIC CAR</a:t>
            </a:r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6011863" y="3250133"/>
            <a:ext cx="378301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sz="1400">
                <a:solidFill>
                  <a:srgbClr val="000000"/>
                </a:solidFill>
              </a:rPr>
              <a:t>MIXED USES</a:t>
            </a: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6011863" y="4474096"/>
            <a:ext cx="26638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sz="1400">
                <a:solidFill>
                  <a:srgbClr val="000000"/>
                </a:solidFill>
              </a:rPr>
              <a:t>WASTE RECICLING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6011863" y="3858146"/>
            <a:ext cx="26638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sz="1400">
                <a:solidFill>
                  <a:srgbClr val="000000"/>
                </a:solidFill>
              </a:rPr>
              <a:t>DISTRICT HEATING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79613" y="188913"/>
            <a:ext cx="6337300" cy="1152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30731" name="Text Box 2"/>
          <p:cNvSpPr txBox="1">
            <a:spLocks noChangeArrowheads="1"/>
          </p:cNvSpPr>
          <p:nvPr/>
        </p:nvSpPr>
        <p:spPr bwMode="auto">
          <a:xfrm>
            <a:off x="534988" y="240464"/>
            <a:ext cx="7997452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Self-sufficient blocks: producing locally </a:t>
            </a:r>
          </a:p>
          <a:p>
            <a:pPr algn="ctr" eaLnBrk="1" hangingPunct="1">
              <a:buClrTx/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Energy, Food, and Things</a:t>
            </a: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85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-26988"/>
            <a:ext cx="6837363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0" y="404813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sz="2400">
                <a:solidFill>
                  <a:srgbClr val="000000"/>
                </a:solidFill>
              </a:rPr>
              <a:t>THE CITY AS A NETWORK OF NETWORKS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3350" y="188913"/>
            <a:ext cx="6913563" cy="1152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31749" name="Text Box 2"/>
          <p:cNvSpPr txBox="1">
            <a:spLocks noChangeArrowheads="1"/>
          </p:cNvSpPr>
          <p:nvPr/>
        </p:nvSpPr>
        <p:spPr bwMode="auto">
          <a:xfrm>
            <a:off x="2087562" y="439738"/>
            <a:ext cx="554513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city</a:t>
            </a:r>
            <a:r>
              <a:rPr lang="es-E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as a </a:t>
            </a:r>
            <a:r>
              <a:rPr lang="es-E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network</a:t>
            </a:r>
            <a:r>
              <a:rPr lang="es-E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networks</a:t>
            </a:r>
            <a:endParaRPr lang="es-E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88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a_Page_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0" y="787540"/>
            <a:ext cx="8820472" cy="6235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108521" y="0"/>
            <a:ext cx="10082473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>
            <a:spLocks noChangeArrowheads="1"/>
          </p:cNvSpPr>
          <p:nvPr/>
        </p:nvSpPr>
        <p:spPr bwMode="auto">
          <a:xfrm>
            <a:off x="200470" y="192750"/>
            <a:ext cx="83899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smtClean="0">
                <a:cs typeface="Arial" pitchFamily="34" charset="0"/>
              </a:rPr>
              <a:t>City Protocol: defining standards for cities</a:t>
            </a:r>
          </a:p>
          <a:p>
            <a:pPr algn="ctr" eaLnBrk="1" hangingPunct="1"/>
            <a:r>
              <a:rPr lang="en-US" sz="1600" smtClean="0">
                <a:cs typeface="Arial" pitchFamily="34" charset="0"/>
              </a:rPr>
              <a:t>Cities, Universities, Industry and Organizations working togheter</a:t>
            </a:r>
            <a:endParaRPr lang="en-US" sz="16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6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ivesperu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b="9013"/>
          <a:stretch>
            <a:fillRect/>
          </a:stretch>
        </p:blipFill>
        <p:spPr>
          <a:xfrm>
            <a:off x="457200" y="1124744"/>
            <a:ext cx="8229600" cy="4525963"/>
          </a:xfrm>
        </p:spPr>
      </p:pic>
      <p:sp>
        <p:nvSpPr>
          <p:cNvPr id="5" name="QuadreDeText 4"/>
          <p:cNvSpPr txBox="1">
            <a:spLocks noChangeArrowheads="1"/>
          </p:cNvSpPr>
          <p:nvPr/>
        </p:nvSpPr>
        <p:spPr bwMode="auto">
          <a:xfrm>
            <a:off x="377032" y="241484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smtClean="0">
                <a:cs typeface="Arial" pitchFamily="34" charset="0"/>
              </a:rPr>
              <a:t>Launching Fab City</a:t>
            </a:r>
            <a:endParaRPr lang="en-US" sz="2800"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1720" y="5806335"/>
            <a:ext cx="6201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err="1" smtClean="0">
                <a:cs typeface="Arial" pitchFamily="34" charset="0"/>
              </a:rPr>
              <a:t>Mr</a:t>
            </a:r>
            <a:r>
              <a:rPr lang="ca-ES" dirty="0" smtClean="0">
                <a:cs typeface="Arial" pitchFamily="34" charset="0"/>
              </a:rPr>
              <a:t> Antoni Vives. </a:t>
            </a:r>
            <a:r>
              <a:rPr lang="ca-ES" dirty="0" err="1" smtClean="0">
                <a:cs typeface="Arial" pitchFamily="34" charset="0"/>
              </a:rPr>
              <a:t>Deputy</a:t>
            </a:r>
            <a:r>
              <a:rPr lang="ca-ES" dirty="0" smtClean="0">
                <a:cs typeface="Arial" pitchFamily="34" charset="0"/>
              </a:rPr>
              <a:t> Mayor </a:t>
            </a:r>
            <a:r>
              <a:rPr lang="ca-ES" dirty="0" err="1" smtClean="0">
                <a:cs typeface="Arial" pitchFamily="34" charset="0"/>
              </a:rPr>
              <a:t>Urban</a:t>
            </a:r>
            <a:r>
              <a:rPr lang="ca-ES" dirty="0" smtClean="0">
                <a:cs typeface="Arial" pitchFamily="34" charset="0"/>
              </a:rPr>
              <a:t> Habitat. </a:t>
            </a:r>
            <a:r>
              <a:rPr lang="ca-ES" dirty="0" err="1" smtClean="0">
                <a:cs typeface="Arial" pitchFamily="34" charset="0"/>
              </a:rPr>
              <a:t>Fab</a:t>
            </a:r>
            <a:r>
              <a:rPr lang="ca-ES" dirty="0" smtClean="0">
                <a:cs typeface="Arial" pitchFamily="34" charset="0"/>
              </a:rPr>
              <a:t> 7- </a:t>
            </a:r>
            <a:r>
              <a:rPr lang="ca-ES" dirty="0" err="1" smtClean="0">
                <a:cs typeface="Arial" pitchFamily="34" charset="0"/>
              </a:rPr>
              <a:t>Peru</a:t>
            </a:r>
            <a:r>
              <a:rPr lang="ca-ES" dirty="0" smtClean="0">
                <a:cs typeface="Arial" pitchFamily="34" charset="0"/>
              </a:rPr>
              <a:t> 2011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4003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Diagram_FabA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7" name="AutoShape 4" descr="Diagram_FabA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029" name="Picture 5" descr="C:\Users\user\AppData\Local\Temp\Diagram_Fab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8484"/>
            <a:ext cx="6696744" cy="52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uadreDeText 4"/>
          <p:cNvSpPr txBox="1">
            <a:spLocks noChangeArrowheads="1"/>
          </p:cNvSpPr>
          <p:nvPr/>
        </p:nvSpPr>
        <p:spPr bwMode="auto">
          <a:xfrm>
            <a:off x="200471" y="146764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a-ES" sz="2800" dirty="0" err="1" smtClean="0">
                <a:cs typeface="Arial" pitchFamily="34" charset="0"/>
              </a:rPr>
              <a:t>Barcelona’s</a:t>
            </a:r>
            <a:r>
              <a:rPr lang="ca-ES" sz="2800" dirty="0" smtClean="0">
                <a:cs typeface="Arial" pitchFamily="34" charset="0"/>
              </a:rPr>
              <a:t> model for </a:t>
            </a:r>
            <a:r>
              <a:rPr lang="ca-ES" sz="2800" dirty="0" err="1" smtClean="0">
                <a:cs typeface="Arial" pitchFamily="34" charset="0"/>
              </a:rPr>
              <a:t>Fab</a:t>
            </a:r>
            <a:r>
              <a:rPr lang="ca-ES" sz="2800" dirty="0" smtClean="0">
                <a:cs typeface="Arial" pitchFamily="34" charset="0"/>
              </a:rPr>
              <a:t> </a:t>
            </a:r>
            <a:r>
              <a:rPr lang="ca-ES" sz="2800" dirty="0" err="1" smtClean="0">
                <a:cs typeface="Arial" pitchFamily="34" charset="0"/>
              </a:rPr>
              <a:t>Labs</a:t>
            </a:r>
            <a:endParaRPr lang="ca-ES" sz="2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3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46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Characteristics of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latin typeface="Arial" pitchFamily="34" charset="0"/>
                <a:cs typeface="Arial" pitchFamily="34" charset="0"/>
              </a:rPr>
              <a:t>Fab Labs inside the Fab City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0583" y="1600200"/>
            <a:ext cx="4525913" cy="4525963"/>
          </a:xfrm>
        </p:spPr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All Fab Labs have the same machines</a:t>
            </a:r>
          </a:p>
          <a:p>
            <a:r>
              <a:rPr lang="en-US" dirty="0" smtClean="0"/>
              <a:t>Each Fab Lab has a mission that drives an associated cluster with each district</a:t>
            </a:r>
          </a:p>
          <a:p>
            <a:r>
              <a:rPr lang="en-US" dirty="0" smtClean="0"/>
              <a:t>All Fab Labs will be connected by telepresence</a:t>
            </a:r>
          </a:p>
          <a:p>
            <a:r>
              <a:rPr lang="en-US" dirty="0" smtClean="0"/>
              <a:t>All Fab Labs will share a repository of designs and materials</a:t>
            </a:r>
            <a:endParaRPr lang="en-US" dirty="0"/>
          </a:p>
        </p:txBody>
      </p:sp>
      <p:pic>
        <p:nvPicPr>
          <p:cNvPr id="23554" name="Picture 2" descr="http://fablabbcn.org/wp-content/uploads/2011/06/P1120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7" y="2373730"/>
            <a:ext cx="3995936" cy="266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04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AppData\Local\Temp\fabcity_foto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2" y="792480"/>
            <a:ext cx="8098536" cy="52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adreDeText 2"/>
          <p:cNvSpPr txBox="1">
            <a:spLocks noChangeArrowheads="1"/>
          </p:cNvSpPr>
          <p:nvPr/>
        </p:nvSpPr>
        <p:spPr bwMode="auto">
          <a:xfrm>
            <a:off x="370250" y="146764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smtClean="0">
                <a:cs typeface="Arial" pitchFamily="34" charset="0"/>
              </a:rPr>
              <a:t>Today: One Fab Lab in Barcelona</a:t>
            </a:r>
            <a:endParaRPr lang="en-US" sz="2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tge 1" descr="43topografic cerda.jp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23" y="908720"/>
            <a:ext cx="9178679" cy="592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QuadreDeText 3"/>
          <p:cNvSpPr txBox="1">
            <a:spLocks noChangeArrowheads="1"/>
          </p:cNvSpPr>
          <p:nvPr/>
        </p:nvSpPr>
        <p:spPr bwMode="auto">
          <a:xfrm>
            <a:off x="200471" y="260648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1850</a:t>
            </a:r>
            <a:r>
              <a:rPr lang="en-US" sz="2800" dirty="0" smtClean="0">
                <a:cs typeface="Arial" pitchFamily="34" charset="0"/>
              </a:rPr>
              <a:t>. </a:t>
            </a: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Barcelona surrounded by walls....</a:t>
            </a:r>
            <a:endParaRPr 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AppData\Local\Temp\fabcity_foto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2" y="792480"/>
            <a:ext cx="8098536" cy="52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uadreDeText 3"/>
          <p:cNvSpPr txBox="1">
            <a:spLocks noChangeArrowheads="1"/>
          </p:cNvSpPr>
          <p:nvPr/>
        </p:nvSpPr>
        <p:spPr bwMode="auto">
          <a:xfrm>
            <a:off x="388039" y="146764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 smtClean="0">
                <a:cs typeface="Arial" pitchFamily="34" charset="0"/>
              </a:rPr>
              <a:t>Today: Making three new labs</a:t>
            </a:r>
            <a:endParaRPr lang="en-US" sz="2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AppData\Local\Temp\fabcity_foto_a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4" y="792480"/>
            <a:ext cx="8150352" cy="52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uadreDeText 3"/>
          <p:cNvSpPr txBox="1">
            <a:spLocks noChangeArrowheads="1"/>
          </p:cNvSpPr>
          <p:nvPr/>
        </p:nvSpPr>
        <p:spPr bwMode="auto">
          <a:xfrm>
            <a:off x="376316" y="146764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smtClean="0">
                <a:cs typeface="Arial" pitchFamily="34" charset="0"/>
              </a:rPr>
              <a:t>Planning one Lab per District</a:t>
            </a:r>
            <a:endParaRPr lang="en-US" sz="2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Fab Les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Corts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Health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0436" y="1484784"/>
            <a:ext cx="3946364" cy="507992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Fab Lab dedicated to medical issues: prosthesis, mobility devices, implants, etc.</a:t>
            </a:r>
          </a:p>
          <a:p>
            <a:r>
              <a:rPr lang="en-US" sz="2000" dirty="0" smtClean="0"/>
              <a:t>Connected to the neighborhood and support to local initiatives</a:t>
            </a:r>
          </a:p>
          <a:p>
            <a:r>
              <a:rPr lang="en-US" sz="2000" dirty="0" smtClean="0"/>
              <a:t>Partners:  </a:t>
            </a:r>
            <a:r>
              <a:rPr lang="en-US" sz="2000" i="1" dirty="0" smtClean="0"/>
              <a:t>UPC University</a:t>
            </a:r>
            <a:r>
              <a:rPr lang="en-US" sz="2000" dirty="0" smtClean="0"/>
              <a:t>, </a:t>
            </a:r>
            <a:r>
              <a:rPr lang="en-US" sz="2000" i="1" dirty="0" smtClean="0"/>
              <a:t>Esclatec, WikiSpeed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Fabrication of mobility devices: skates, bicycles, electric cars</a:t>
            </a:r>
          </a:p>
          <a:p>
            <a:endParaRPr lang="en-US" sz="2000" dirty="0" smtClean="0"/>
          </a:p>
          <a:p>
            <a:r>
              <a:rPr lang="en-US" sz="2000" dirty="0" smtClean="0"/>
              <a:t>Opening: February 2013</a:t>
            </a:r>
          </a:p>
          <a:p>
            <a:r>
              <a:rPr lang="en-US" sz="2000" dirty="0" smtClean="0"/>
              <a:t>Manager: Barcelona City Council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1" y="1484784"/>
            <a:ext cx="3321808" cy="2491356"/>
          </a:xfrm>
          <a:prstGeom prst="rect">
            <a:avLst/>
          </a:prstGeom>
        </p:spPr>
      </p:pic>
      <p:pic>
        <p:nvPicPr>
          <p:cNvPr id="9" name="Picture 8" descr="HONF_ws2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05" y="4073348"/>
            <a:ext cx="2944865" cy="24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1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1668" y="274638"/>
            <a:ext cx="7951912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Fab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Ciutat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Meridiana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Urban Regeneration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40436" y="1600201"/>
            <a:ext cx="3946364" cy="5011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Fab Lab dedicated to urban renewal and sustainability</a:t>
            </a:r>
          </a:p>
          <a:p>
            <a:r>
              <a:rPr lang="en-US" sz="2000" dirty="0" smtClean="0"/>
              <a:t>Close relationship with the Collserola Natural Park</a:t>
            </a:r>
          </a:p>
          <a:p>
            <a:r>
              <a:rPr lang="en-US" sz="2000" dirty="0" smtClean="0"/>
              <a:t>Energy production and urban farming projects</a:t>
            </a:r>
          </a:p>
          <a:p>
            <a:r>
              <a:rPr lang="en-US" sz="2000" dirty="0" smtClean="0"/>
              <a:t>Special education programs together with the Sant Joan de la Creu School</a:t>
            </a:r>
          </a:p>
          <a:p>
            <a:r>
              <a:rPr lang="en-US" sz="2000" dirty="0" smtClean="0"/>
              <a:t>Social inclusion Fab </a:t>
            </a:r>
            <a:r>
              <a:rPr lang="en-US" sz="2000" dirty="0"/>
              <a:t>Lab </a:t>
            </a:r>
            <a:endParaRPr lang="en-US" sz="2000" dirty="0" smtClean="0"/>
          </a:p>
          <a:p>
            <a:pPr>
              <a:buNone/>
            </a:pPr>
            <a:endParaRPr lang="en-US" sz="2000" dirty="0"/>
          </a:p>
          <a:p>
            <a:r>
              <a:rPr lang="en-US" sz="2000" dirty="0" smtClean="0"/>
              <a:t>Opening: June 2013</a:t>
            </a:r>
          </a:p>
          <a:p>
            <a:r>
              <a:rPr lang="en-US" sz="2000" dirty="0" smtClean="0"/>
              <a:t>Manager: Barcelona City Council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823" y="1600201"/>
            <a:ext cx="3334785" cy="2491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36" y="1600201"/>
            <a:ext cx="3321808" cy="2491356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-28972" r="-28972"/>
          <a:stretch>
            <a:fillRect/>
          </a:stretch>
        </p:blipFill>
        <p:spPr>
          <a:xfrm>
            <a:off x="343396" y="4181948"/>
            <a:ext cx="4542452" cy="2498173"/>
          </a:xfrm>
        </p:spPr>
      </p:pic>
    </p:spTree>
    <p:extLst>
      <p:ext uri="{BB962C8B-B14F-4D97-AF65-F5344CB8AC3E}">
        <p14:creationId xmlns:p14="http://schemas.microsoft.com/office/powerpoint/2010/main" val="35025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AppData\Local\Temp\la f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QuadreDeText 8"/>
          <p:cNvSpPr txBox="1"/>
          <p:nvPr/>
        </p:nvSpPr>
        <p:spPr>
          <a:xfrm>
            <a:off x="1193273" y="332656"/>
            <a:ext cx="6984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0" dirty="0" smtClean="0">
                <a:solidFill>
                  <a:schemeClr val="bg1"/>
                </a:solidFill>
              </a:rPr>
              <a:t>FAB10</a:t>
            </a:r>
            <a:endParaRPr lang="ca-ES" sz="20000" dirty="0">
              <a:solidFill>
                <a:schemeClr val="bg1"/>
              </a:solidFill>
            </a:endParaRPr>
          </a:p>
        </p:txBody>
      </p:sp>
      <p:sp>
        <p:nvSpPr>
          <p:cNvPr id="10" name="QuadreDeText 9"/>
          <p:cNvSpPr txBox="1"/>
          <p:nvPr/>
        </p:nvSpPr>
        <p:spPr>
          <a:xfrm>
            <a:off x="2141837" y="3933056"/>
            <a:ext cx="483799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ca-ES" dirty="0" smtClean="0">
              <a:solidFill>
                <a:schemeClr val="bg1"/>
              </a:solidFill>
            </a:endParaRPr>
          </a:p>
          <a:p>
            <a:pPr algn="ctr"/>
            <a:r>
              <a:rPr lang="ca-ES" sz="3200" dirty="0" smtClean="0">
                <a:solidFill>
                  <a:schemeClr val="bg1"/>
                </a:solidFill>
              </a:rPr>
              <a:t>BARCELONA SUMMER 2014</a:t>
            </a:r>
          </a:p>
          <a:p>
            <a:pPr algn="ctr"/>
            <a:r>
              <a:rPr lang="ca-ES" dirty="0" err="1" smtClean="0">
                <a:solidFill>
                  <a:schemeClr val="bg1"/>
                </a:solidFill>
              </a:rPr>
              <a:t>from</a:t>
            </a:r>
            <a:r>
              <a:rPr lang="ca-ES" dirty="0" smtClean="0">
                <a:solidFill>
                  <a:schemeClr val="bg1"/>
                </a:solidFill>
              </a:rPr>
              <a:t> </a:t>
            </a:r>
            <a:r>
              <a:rPr lang="ca-ES" dirty="0">
                <a:solidFill>
                  <a:schemeClr val="bg1"/>
                </a:solidFill>
              </a:rPr>
              <a:t>FAB </a:t>
            </a:r>
            <a:r>
              <a:rPr lang="ca-ES" dirty="0" smtClean="0">
                <a:solidFill>
                  <a:schemeClr val="bg1"/>
                </a:solidFill>
              </a:rPr>
              <a:t>LAB  </a:t>
            </a:r>
            <a:r>
              <a:rPr lang="ca-ES" dirty="0">
                <a:solidFill>
                  <a:schemeClr val="bg1"/>
                </a:solidFill>
              </a:rPr>
              <a:t>to FAB CITY</a:t>
            </a:r>
          </a:p>
          <a:p>
            <a:endParaRPr lang="ca-ES" sz="3200" dirty="0">
              <a:solidFill>
                <a:schemeClr val="bg1"/>
              </a:solidFill>
            </a:endParaRPr>
          </a:p>
        </p:txBody>
      </p:sp>
      <p:sp>
        <p:nvSpPr>
          <p:cNvPr id="11" name="QuadreDeText 10"/>
          <p:cNvSpPr txBox="1"/>
          <p:nvPr/>
        </p:nvSpPr>
        <p:spPr>
          <a:xfrm>
            <a:off x="3173583" y="-17765"/>
            <a:ext cx="30793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ca-ES" dirty="0" smtClean="0">
              <a:solidFill>
                <a:schemeClr val="bg1"/>
              </a:solidFill>
            </a:endParaRPr>
          </a:p>
          <a:p>
            <a:pPr algn="ctr"/>
            <a:r>
              <a:rPr lang="ca-ES" sz="3200" dirty="0" smtClean="0">
                <a:solidFill>
                  <a:schemeClr val="bg1"/>
                </a:solidFill>
              </a:rPr>
              <a:t>PLEASE COME TO</a:t>
            </a:r>
            <a:endParaRPr lang="ca-E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tge 1" descr="45eixample cer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>
            <a:fillRect/>
          </a:stretch>
        </p:blipFill>
        <p:spPr bwMode="auto">
          <a:xfrm>
            <a:off x="-396552" y="-24408"/>
            <a:ext cx="10370505" cy="688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96551" y="-23446"/>
            <a:ext cx="10370504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>
            <a:spLocks noChangeArrowheads="1"/>
          </p:cNvSpPr>
          <p:nvPr/>
        </p:nvSpPr>
        <p:spPr bwMode="auto">
          <a:xfrm>
            <a:off x="377032" y="213756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1859 Barcelona invented the science of Urbanism</a:t>
            </a:r>
            <a:endParaRPr 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5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5886"/>
          <a:stretch/>
        </p:blipFill>
        <p:spPr bwMode="auto">
          <a:xfrm>
            <a:off x="-31750" y="-39471"/>
            <a:ext cx="9183688" cy="505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ítol 1"/>
          <p:cNvSpPr>
            <a:spLocks noGrp="1"/>
          </p:cNvSpPr>
          <p:nvPr>
            <p:ph type="title"/>
          </p:nvPr>
        </p:nvSpPr>
        <p:spPr>
          <a:xfrm>
            <a:off x="447675" y="4732338"/>
            <a:ext cx="8226425" cy="1433512"/>
          </a:xfrm>
        </p:spPr>
        <p:txBody>
          <a:bodyPr/>
          <a:lstStyle/>
          <a:p>
            <a:pPr eaLnBrk="1" hangingPunct="1"/>
            <a:r>
              <a:rPr lang="es-ES" sz="2400" smtClean="0">
                <a:solidFill>
                  <a:schemeClr val="bg1"/>
                </a:solidFill>
                <a:latin typeface="Helvetica" pitchFamily="-1" charset="0"/>
                <a:cs typeface="Helvetica" pitchFamily="-1" charset="0"/>
              </a:rPr>
              <a:t/>
            </a:r>
            <a:br>
              <a:rPr lang="es-ES" sz="2400" smtClean="0">
                <a:solidFill>
                  <a:schemeClr val="bg1"/>
                </a:solidFill>
                <a:latin typeface="Helvetica" pitchFamily="-1" charset="0"/>
                <a:cs typeface="Helvetica" pitchFamily="-1" charset="0"/>
              </a:rPr>
            </a:br>
            <a:r>
              <a:rPr lang="es-ES" sz="3200" smtClean="0">
                <a:solidFill>
                  <a:schemeClr val="bg1"/>
                </a:solidFill>
                <a:latin typeface="Helvetica" pitchFamily="-1" charset="0"/>
                <a:ea typeface="Verdana" pitchFamily="34" charset="0"/>
                <a:cs typeface="Helvetica" pitchFamily="-1" charset="0"/>
              </a:rPr>
              <a:t>Urbanism is an science devoted to add value to the territory</a:t>
            </a:r>
            <a:endParaRPr lang="ca-ES" sz="3200" smtClean="0">
              <a:solidFill>
                <a:schemeClr val="bg1"/>
              </a:solidFill>
              <a:latin typeface="Helvetica" pitchFamily="-1" charset="0"/>
              <a:ea typeface="Verdana" pitchFamily="34" charset="0"/>
              <a:cs typeface="Helvetica" pitchFamily="-1" charset="0"/>
            </a:endParaRPr>
          </a:p>
        </p:txBody>
      </p:sp>
      <p:pic>
        <p:nvPicPr>
          <p:cNvPr id="4" name="Picture 4" descr="Cerda-avantprojecteEixample-195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0"/>
          <a:stretch/>
        </p:blipFill>
        <p:spPr bwMode="auto">
          <a:xfrm>
            <a:off x="0" y="4220308"/>
            <a:ext cx="9144000" cy="263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cn.cat/historia/pag/capitols/cap_33/img/33tp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8459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80528" y="0"/>
            <a:ext cx="9845983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QuadreDeText 2"/>
          <p:cNvSpPr txBox="1">
            <a:spLocks noChangeArrowheads="1"/>
          </p:cNvSpPr>
          <p:nvPr/>
        </p:nvSpPr>
        <p:spPr bwMode="auto">
          <a:xfrm>
            <a:off x="377032" y="192750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1920</a:t>
            </a:r>
            <a:r>
              <a:rPr lang="en-US" sz="2800" dirty="0" smtClean="0">
                <a:cs typeface="Arial" pitchFamily="34" charset="0"/>
              </a:rPr>
              <a:t>. </a:t>
            </a: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Building the city....</a:t>
            </a:r>
            <a:endParaRPr 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92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ttp://produccionslallacuna.files.wordpress.com/2010/06/1741-el-poblenou-1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554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08521" y="0"/>
            <a:ext cx="10082473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QuadreDeText 7"/>
          <p:cNvSpPr txBox="1">
            <a:spLocks noChangeArrowheads="1"/>
          </p:cNvSpPr>
          <p:nvPr/>
        </p:nvSpPr>
        <p:spPr bwMode="auto">
          <a:xfrm>
            <a:off x="323528" y="161972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smtClean="0">
                <a:solidFill>
                  <a:schemeClr val="bg1"/>
                </a:solidFill>
                <a:cs typeface="Arial" pitchFamily="34" charset="0"/>
              </a:rPr>
              <a:t>Industrialization generates urbanization</a:t>
            </a:r>
            <a:endParaRPr lang="en-US" sz="280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antandreudellavaneres.cat/ARXIUS/ANY2012/CULTURA/fabrica_text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8520" y="0"/>
            <a:ext cx="9293796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QuadreDeText 2"/>
          <p:cNvSpPr txBox="1">
            <a:spLocks noChangeArrowheads="1"/>
          </p:cNvSpPr>
          <p:nvPr/>
        </p:nvSpPr>
        <p:spPr bwMode="auto">
          <a:xfrm>
            <a:off x="200470" y="192750"/>
            <a:ext cx="838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smtClean="0">
                <a:solidFill>
                  <a:schemeClr val="bg1"/>
                </a:solidFill>
                <a:cs typeface="Arial" pitchFamily="34" charset="0"/>
              </a:rPr>
              <a:t>1920 Industry inside the city</a:t>
            </a:r>
            <a:endParaRPr lang="en-US" sz="280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5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imatges-JB\conferencies\master urbanisme\historia BCN\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/>
          <a:stretch>
            <a:fillRect/>
          </a:stretch>
        </p:blipFill>
        <p:spPr bwMode="auto">
          <a:xfrm>
            <a:off x="10006" y="332656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6573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QuadreDeText 2"/>
          <p:cNvSpPr txBox="1">
            <a:spLocks noChangeArrowheads="1"/>
          </p:cNvSpPr>
          <p:nvPr/>
        </p:nvSpPr>
        <p:spPr bwMode="auto">
          <a:xfrm>
            <a:off x="431292" y="192750"/>
            <a:ext cx="8281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smtClean="0">
                <a:solidFill>
                  <a:schemeClr val="bg1"/>
                </a:solidFill>
                <a:cs typeface="Arial" pitchFamily="34" charset="0"/>
              </a:rPr>
              <a:t>1950 Housing and Industry mixed up in the city</a:t>
            </a:r>
            <a:endParaRPr lang="en-US" sz="280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90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470</Words>
  <Application>Microsoft Office PowerPoint</Application>
  <PresentationFormat>Presentació en pantalla (4:3)</PresentationFormat>
  <Paragraphs>98</Paragraphs>
  <Slides>34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34</vt:i4>
      </vt:variant>
    </vt:vector>
  </HeadingPairs>
  <TitlesOfParts>
    <vt:vector size="35" baseType="lpstr"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 Urbanism is an science devoted to add value to the territory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Characteristics of Fab Labs inside the Fab City</vt:lpstr>
      <vt:lpstr>Presentació del PowerPoint</vt:lpstr>
      <vt:lpstr>Presentació del PowerPoint</vt:lpstr>
      <vt:lpstr>Presentació del PowerPoint</vt:lpstr>
      <vt:lpstr>Fab Les Corts. Health</vt:lpstr>
      <vt:lpstr>Fab Ciutat Meridiana. Urban Regeneration</vt:lpstr>
      <vt:lpstr>Presentació del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user</dc:creator>
  <cp:lastModifiedBy>user</cp:lastModifiedBy>
  <cp:revision>58</cp:revision>
  <dcterms:created xsi:type="dcterms:W3CDTF">2013-03-04T21:18:49Z</dcterms:created>
  <dcterms:modified xsi:type="dcterms:W3CDTF">2013-03-07T20:56:00Z</dcterms:modified>
</cp:coreProperties>
</file>