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77" r:id="rId2"/>
    <p:sldId id="256" r:id="rId3"/>
    <p:sldId id="261" r:id="rId4"/>
    <p:sldId id="269" r:id="rId5"/>
    <p:sldId id="263" r:id="rId6"/>
    <p:sldId id="257" r:id="rId7"/>
    <p:sldId id="262" r:id="rId8"/>
    <p:sldId id="265" r:id="rId9"/>
    <p:sldId id="264" r:id="rId10"/>
    <p:sldId id="266" r:id="rId11"/>
    <p:sldId id="260" r:id="rId12"/>
    <p:sldId id="278" r:id="rId13"/>
    <p:sldId id="270" r:id="rId14"/>
    <p:sldId id="267" r:id="rId15"/>
    <p:sldId id="274" r:id="rId16"/>
    <p:sldId id="268" r:id="rId17"/>
    <p:sldId id="275" r:id="rId18"/>
    <p:sldId id="27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5620"/>
    <p:restoredTop sz="32913" autoAdjust="0"/>
  </p:normalViewPr>
  <p:slideViewPr>
    <p:cSldViewPr snapToGrid="0" snapToObjects="1">
      <p:cViewPr varScale="1">
        <p:scale>
          <a:sx n="33" d="100"/>
          <a:sy n="33" d="100"/>
        </p:scale>
        <p:origin x="-288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F5EAB2-4EB6-E047-80E8-0D72852FB086}" type="datetimeFigureOut">
              <a:rPr lang="en-US" smtClean="0"/>
              <a:t>2/27/13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42F604-ED73-1C46-BF5D-9CE59B42E3EF}" type="slidenum">
              <a:rPr lang="en-US" smtClean="0"/>
              <a:t>‹#›</a:t>
            </a:fld>
            <a:endParaRPr lang="en-US"/>
          </a:p>
        </p:txBody>
      </p:sp>
    </p:spTree>
    <p:extLst>
      <p:ext uri="{BB962C8B-B14F-4D97-AF65-F5344CB8AC3E}">
        <p14:creationId xmlns:p14="http://schemas.microsoft.com/office/powerpoint/2010/main" val="17047457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Danny was born in Haifa in 1937.  Israel at the time was a perfect incubator for "Think Different."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was mandate times. The people in charge were the British. They were the people who wouldn't let Holocaust refugees or survivors enter the country, who blocked their entry by land and sea. It was settlers against the British, David against Goliath. They made the rules; the settlers figured out how to break them.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settlers had little in the way of material goods. That situation only got worse after the declaration of the state in 1948 and the ensuing war. People made do with very little and had to improvise. To improvise, you have to figure out how to do it. And then you had to figure out how to do it better.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If people were poor in goods they were rich in each other. Helping was a way of life.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kids were born in Palestine but the parents came from elsewhere. They spoke a cacophony of languages and spoke Hebrew with accents and often not well. They worked hard; being a worker or a farmer had prestige because these built the country and were forbidden to Jews in Europe. The kids grew up on their own, raised themselves.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Danny's father, David, came to Israel at 15 with his parents, and went immediately to work. He turned out to be good at electricity, and that became his profession. Before '48, he was in the </a:t>
            </a:r>
            <a:r>
              <a:rPr lang="en-US" sz="1200" kern="1200" dirty="0" err="1" smtClean="0">
                <a:solidFill>
                  <a:schemeClr val="tx1"/>
                </a:solidFill>
                <a:latin typeface="+mn-lt"/>
                <a:ea typeface="+mn-ea"/>
                <a:cs typeface="+mn-cs"/>
              </a:rPr>
              <a:t>Palmach</a:t>
            </a:r>
            <a:r>
              <a:rPr lang="en-US" sz="1200" kern="1200" dirty="0" smtClean="0">
                <a:solidFill>
                  <a:schemeClr val="tx1"/>
                </a:solidFill>
                <a:latin typeface="+mn-lt"/>
                <a:ea typeface="+mn-ea"/>
                <a:cs typeface="+mn-cs"/>
              </a:rPr>
              <a:t>, the underground movement that fought the British and later became the Israeli Army. He worked with maps, and one of them later was key in one of Danny's more reckless escapades. His mother </a:t>
            </a:r>
            <a:r>
              <a:rPr lang="en-US" sz="1200" kern="1200" dirty="0" err="1" smtClean="0">
                <a:solidFill>
                  <a:schemeClr val="tx1"/>
                </a:solidFill>
                <a:latin typeface="+mn-lt"/>
                <a:ea typeface="+mn-ea"/>
                <a:cs typeface="+mn-cs"/>
              </a:rPr>
              <a:t>Dorit</a:t>
            </a:r>
            <a:r>
              <a:rPr lang="en-US" sz="1200" kern="1200" dirty="0" smtClean="0">
                <a:solidFill>
                  <a:schemeClr val="tx1"/>
                </a:solidFill>
                <a:latin typeface="+mn-lt"/>
                <a:ea typeface="+mn-ea"/>
                <a:cs typeface="+mn-cs"/>
              </a:rPr>
              <a:t> came from Hungary  also in her teens, to join a sister. The rest of her family perished in the Holocaust. His mother worked as a nurse during the War of Independence and later for the army. They had a one bedroom apartment. Danny shared the bedroom with a renter who helped make ends meet, and his parents slept in the living room in a </a:t>
            </a:r>
            <a:r>
              <a:rPr lang="en-US" sz="1200" kern="1200" dirty="0" err="1" smtClean="0">
                <a:solidFill>
                  <a:schemeClr val="tx1"/>
                </a:solidFill>
                <a:latin typeface="+mn-lt"/>
                <a:ea typeface="+mn-ea"/>
                <a:cs typeface="+mn-cs"/>
              </a:rPr>
              <a:t>pull-out</a:t>
            </a:r>
            <a:r>
              <a:rPr lang="en-US" sz="1200" kern="1200" dirty="0" smtClean="0">
                <a:solidFill>
                  <a:schemeClr val="tx1"/>
                </a:solidFill>
                <a:latin typeface="+mn-lt"/>
                <a:ea typeface="+mn-ea"/>
                <a:cs typeface="+mn-cs"/>
              </a:rPr>
              <a:t> bed.</a:t>
            </a:r>
            <a:endParaRPr lang="en-US" sz="1400" dirty="0"/>
          </a:p>
        </p:txBody>
      </p:sp>
      <p:sp>
        <p:nvSpPr>
          <p:cNvPr id="4" name="Slide Number Placeholder 3"/>
          <p:cNvSpPr>
            <a:spLocks noGrp="1"/>
          </p:cNvSpPr>
          <p:nvPr>
            <p:ph type="sldNum" sz="quarter" idx="10"/>
          </p:nvPr>
        </p:nvSpPr>
        <p:spPr/>
        <p:txBody>
          <a:bodyPr/>
          <a:lstStyle/>
          <a:p>
            <a:fld id="{9742F604-ED73-1C46-BF5D-9CE59B42E3EF}" type="slidenum">
              <a:rPr lang="en-US" smtClean="0"/>
              <a:t>1</a:t>
            </a:fld>
            <a:endParaRPr lang="en-US"/>
          </a:p>
        </p:txBody>
      </p:sp>
    </p:spTree>
    <p:extLst>
      <p:ext uri="{BB962C8B-B14F-4D97-AF65-F5344CB8AC3E}">
        <p14:creationId xmlns:p14="http://schemas.microsoft.com/office/powerpoint/2010/main" val="32723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After the army, the youth movement returned to the kibbutz they had built. Danny stayed a year or two on the kibbutz, working in the orchards and then keeping accounts, using punch cards on IBM calculating machines in Tel Aviv. When his father had a heart attack, he took a leave to return home. He ended up staying, and enrolling in the nearby </a:t>
            </a:r>
            <a:r>
              <a:rPr lang="en-US" sz="1200" kern="1200" dirty="0" err="1" smtClean="0">
                <a:solidFill>
                  <a:schemeClr val="tx1"/>
                </a:solidFill>
                <a:latin typeface="+mn-lt"/>
                <a:ea typeface="+mn-ea"/>
                <a:cs typeface="+mn-cs"/>
              </a:rPr>
              <a:t>Technion</a:t>
            </a:r>
            <a:r>
              <a:rPr lang="en-US" sz="1200" kern="1200" dirty="0" smtClean="0">
                <a:solidFill>
                  <a:schemeClr val="tx1"/>
                </a:solidFill>
                <a:latin typeface="+mn-lt"/>
                <a:ea typeface="+mn-ea"/>
                <a:cs typeface="+mn-cs"/>
              </a:rPr>
              <a:t> to study math. Like much of Danny's life, it wasn't planned or carefully considered; it happened. Eventually most of the other founding members left the kibbutz, but those early ties, the youth movement, the war, the building of the kibbutz, are strong, the deep friendships remain, and they still get together. They are remarkable people, successful scholars, business people, poets, artists, in many cases, more than one of those. </a:t>
            </a:r>
            <a:endParaRPr lang="en-US" dirty="0"/>
          </a:p>
        </p:txBody>
      </p:sp>
      <p:sp>
        <p:nvSpPr>
          <p:cNvPr id="4" name="Slide Number Placeholder 3"/>
          <p:cNvSpPr>
            <a:spLocks noGrp="1"/>
          </p:cNvSpPr>
          <p:nvPr>
            <p:ph type="sldNum" sz="quarter" idx="10"/>
          </p:nvPr>
        </p:nvSpPr>
        <p:spPr/>
        <p:txBody>
          <a:bodyPr/>
          <a:lstStyle/>
          <a:p>
            <a:fld id="{9742F604-ED73-1C46-BF5D-9CE59B42E3EF}" type="slidenum">
              <a:rPr lang="en-US" smtClean="0"/>
              <a:t>12</a:t>
            </a:fld>
            <a:endParaRPr lang="en-US"/>
          </a:p>
        </p:txBody>
      </p:sp>
    </p:spTree>
    <p:extLst>
      <p:ext uri="{BB962C8B-B14F-4D97-AF65-F5344CB8AC3E}">
        <p14:creationId xmlns:p14="http://schemas.microsoft.com/office/powerpoint/2010/main" val="1769985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 I said, Israelis love the land, and hike it whenever they can. In those years, it meant camping and carrying everything, food and water for the week, with you. Some photos from some of Danny's trips with friends. </a:t>
            </a:r>
          </a:p>
          <a:p>
            <a:endParaRPr lang="en-US" dirty="0"/>
          </a:p>
        </p:txBody>
      </p:sp>
      <p:sp>
        <p:nvSpPr>
          <p:cNvPr id="4" name="Slide Number Placeholder 3"/>
          <p:cNvSpPr>
            <a:spLocks noGrp="1"/>
          </p:cNvSpPr>
          <p:nvPr>
            <p:ph type="sldNum" sz="quarter" idx="10"/>
          </p:nvPr>
        </p:nvSpPr>
        <p:spPr/>
        <p:txBody>
          <a:bodyPr/>
          <a:lstStyle/>
          <a:p>
            <a:fld id="{9742F604-ED73-1C46-BF5D-9CE59B42E3EF}" type="slidenum">
              <a:rPr lang="en-US" smtClean="0"/>
              <a:t>13</a:t>
            </a:fld>
            <a:endParaRPr lang="en-US"/>
          </a:p>
        </p:txBody>
      </p:sp>
    </p:spTree>
    <p:extLst>
      <p:ext uri="{BB962C8B-B14F-4D97-AF65-F5344CB8AC3E}">
        <p14:creationId xmlns:p14="http://schemas.microsoft.com/office/powerpoint/2010/main" val="789909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Hiking Judean Desert1958, near Masada</a:t>
            </a:r>
            <a:endParaRPr lang="en-US" dirty="0"/>
          </a:p>
        </p:txBody>
      </p:sp>
      <p:sp>
        <p:nvSpPr>
          <p:cNvPr id="4" name="Slide Number Placeholder 3"/>
          <p:cNvSpPr>
            <a:spLocks noGrp="1"/>
          </p:cNvSpPr>
          <p:nvPr>
            <p:ph type="sldNum" sz="quarter" idx="10"/>
          </p:nvPr>
        </p:nvSpPr>
        <p:spPr/>
        <p:txBody>
          <a:bodyPr/>
          <a:lstStyle/>
          <a:p>
            <a:fld id="{9742F604-ED73-1C46-BF5D-9CE59B42E3EF}" type="slidenum">
              <a:rPr lang="en-US" smtClean="0"/>
              <a:t>14</a:t>
            </a:fld>
            <a:endParaRPr lang="en-US"/>
          </a:p>
        </p:txBody>
      </p:sp>
    </p:spTree>
    <p:extLst>
      <p:ext uri="{BB962C8B-B14F-4D97-AF65-F5344CB8AC3E}">
        <p14:creationId xmlns:p14="http://schemas.microsoft.com/office/powerpoint/2010/main" val="391182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he finished his bachelor’s, the </a:t>
            </a:r>
            <a:r>
              <a:rPr lang="en-US" dirty="0" err="1" smtClean="0"/>
              <a:t>Technion</a:t>
            </a:r>
            <a:r>
              <a:rPr lang="en-US" baseline="0" dirty="0" smtClean="0"/>
              <a:t> sent him to study applied math at MIT. I will leave </a:t>
            </a:r>
            <a:r>
              <a:rPr lang="en-US" baseline="0" smtClean="0"/>
              <a:t>you there</a:t>
            </a:r>
            <a:r>
              <a:rPr lang="en-US" baseline="0" dirty="0" smtClean="0"/>
              <a:t>, because the rest of you became parts of Danny’s story thereafter. </a:t>
            </a:r>
            <a:endParaRPr lang="en-US" dirty="0"/>
          </a:p>
        </p:txBody>
      </p:sp>
      <p:sp>
        <p:nvSpPr>
          <p:cNvPr id="4" name="Slide Number Placeholder 3"/>
          <p:cNvSpPr>
            <a:spLocks noGrp="1"/>
          </p:cNvSpPr>
          <p:nvPr>
            <p:ph type="sldNum" sz="quarter" idx="10"/>
          </p:nvPr>
        </p:nvSpPr>
        <p:spPr/>
        <p:txBody>
          <a:bodyPr/>
          <a:lstStyle/>
          <a:p>
            <a:fld id="{9742F604-ED73-1C46-BF5D-9CE59B42E3EF}" type="slidenum">
              <a:rPr lang="en-US" smtClean="0"/>
              <a:t>18</a:t>
            </a:fld>
            <a:endParaRPr lang="en-US"/>
          </a:p>
        </p:txBody>
      </p:sp>
    </p:spTree>
    <p:extLst>
      <p:ext uri="{BB962C8B-B14F-4D97-AF65-F5344CB8AC3E}">
        <p14:creationId xmlns:p14="http://schemas.microsoft.com/office/powerpoint/2010/main" val="3240335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1948 Math teacher </a:t>
            </a:r>
            <a:r>
              <a:rPr lang="en-US" dirty="0" err="1" smtClean="0"/>
              <a:t>Yosef</a:t>
            </a:r>
            <a:r>
              <a:rPr lang="en-US" dirty="0" smtClean="0"/>
              <a:t> Mannheim;</a:t>
            </a:r>
            <a:r>
              <a:rPr lang="en-US" baseline="0" dirty="0" smtClean="0"/>
              <a:t> Danny clutching him so he wouldn’t leave to the left; Danny’s friend, </a:t>
            </a:r>
            <a:r>
              <a:rPr lang="en-US" dirty="0" err="1" smtClean="0"/>
              <a:t>Amitai</a:t>
            </a:r>
            <a:r>
              <a:rPr lang="en-US" dirty="0" smtClean="0"/>
              <a:t>, farther left, who also loved</a:t>
            </a:r>
            <a:r>
              <a:rPr lang="en-US" baseline="0" dirty="0" smtClean="0"/>
              <a:t> math and later went to </a:t>
            </a:r>
            <a:r>
              <a:rPr lang="en-US" baseline="0" dirty="0" err="1" smtClean="0"/>
              <a:t>Litani</a:t>
            </a:r>
            <a:r>
              <a:rPr lang="en-US" baseline="0" dirty="0" smtClean="0"/>
              <a:t> with Danny.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will not be surprised to learn that Danny was a lopsided student, brilliant in math, but not very interested in much else. His parents were called to the school on a weekly basis. You will also not be surprised to learn that Danny was a daredevil and, inevitably, there were injuries.  Here's one. At 10, he sprained his thumb and had to wear a splint on his right hand. Naturally he couldn't write, so he couldn't do his homework. When he was still wearing the splint at school many weeks later, his teachers called the parents to school to ask if he really still needed the splint. Many of the teachers had European PhDs and were respected scholars, but teaching was the only job open to them. Danny was especially attached to his math teacher. Here you see him clutching that teacher, who had left teaching to fight in the 48 War for Independence and had returned in uniform to visit. Danny is trying to keep him there.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742F604-ED73-1C46-BF5D-9CE59B42E3EF}" type="slidenum">
              <a:rPr lang="en-US" smtClean="0"/>
              <a:t>2</a:t>
            </a:fld>
            <a:endParaRPr lang="en-US"/>
          </a:p>
        </p:txBody>
      </p:sp>
    </p:spTree>
    <p:extLst>
      <p:ext uri="{BB962C8B-B14F-4D97-AF65-F5344CB8AC3E}">
        <p14:creationId xmlns:p14="http://schemas.microsoft.com/office/powerpoint/2010/main" val="1609535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center of life for the kids was the youth movements, of varying flavors of socialism, fiercely argued.  The youth movements worked in associated kibbutzim on vacations, and during the school year when needed. The youth movements would later both build new kibbutzim and enter the army as a unit, so those summers and vacations working on the kibbutzim were also pre-military training. Here you see Danny in his second or third year in high school, before his growth spurt, with a prized rifle. He was the envy of all because he'd been chosen to guard the kibbutz at night, and for </a:t>
            </a:r>
            <a:r>
              <a:rPr lang="en-US" sz="1200" kern="1200" dirty="0" smtClean="0">
                <a:solidFill>
                  <a:schemeClr val="tx1"/>
                </a:solidFill>
                <a:latin typeface="+mn-lt"/>
                <a:ea typeface="+mn-ea"/>
                <a:cs typeface="+mn-cs"/>
              </a:rPr>
              <a:t>that,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he </a:t>
            </a:r>
            <a:r>
              <a:rPr lang="en-US" sz="1200" kern="1200" dirty="0" smtClean="0">
                <a:solidFill>
                  <a:schemeClr val="tx1"/>
                </a:solidFill>
                <a:latin typeface="+mn-lt"/>
                <a:ea typeface="+mn-ea"/>
                <a:cs typeface="+mn-cs"/>
              </a:rPr>
              <a:t>received a rifle. </a:t>
            </a:r>
            <a:endParaRPr lang="en-US" dirty="0"/>
          </a:p>
        </p:txBody>
      </p:sp>
      <p:sp>
        <p:nvSpPr>
          <p:cNvPr id="4" name="Slide Number Placeholder 3"/>
          <p:cNvSpPr>
            <a:spLocks noGrp="1"/>
          </p:cNvSpPr>
          <p:nvPr>
            <p:ph type="sldNum" sz="quarter" idx="10"/>
          </p:nvPr>
        </p:nvSpPr>
        <p:spPr/>
        <p:txBody>
          <a:bodyPr/>
          <a:lstStyle/>
          <a:p>
            <a:fld id="{9742F604-ED73-1C46-BF5D-9CE59B42E3EF}" type="slidenum">
              <a:rPr lang="en-US" smtClean="0"/>
              <a:t>3</a:t>
            </a:fld>
            <a:endParaRPr lang="en-US"/>
          </a:p>
        </p:txBody>
      </p:sp>
    </p:spTree>
    <p:extLst>
      <p:ext uri="{BB962C8B-B14F-4D97-AF65-F5344CB8AC3E}">
        <p14:creationId xmlns:p14="http://schemas.microsoft.com/office/powerpoint/2010/main" val="2058385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Danny was in high school shortly after the War for Independence that founded the state and established borders that were life-threatening to cross. At the same time, the many stories of bravery and bravura that enabled Israel to win the war had become oft-told legends. Israelis were attached to the land, every stone, and legendary places that were now across borders were enticing, especially to young men. One of them was the </a:t>
            </a:r>
            <a:r>
              <a:rPr lang="en-US" sz="1200" kern="1200" dirty="0" err="1" smtClean="0">
                <a:solidFill>
                  <a:schemeClr val="tx1"/>
                </a:solidFill>
                <a:latin typeface="+mn-lt"/>
                <a:ea typeface="+mn-ea"/>
                <a:cs typeface="+mn-cs"/>
              </a:rPr>
              <a:t>Litani</a:t>
            </a:r>
            <a:r>
              <a:rPr lang="en-US" sz="1200" kern="1200" dirty="0" smtClean="0">
                <a:solidFill>
                  <a:schemeClr val="tx1"/>
                </a:solidFill>
                <a:latin typeface="+mn-lt"/>
                <a:ea typeface="+mn-ea"/>
                <a:cs typeface="+mn-cs"/>
              </a:rPr>
              <a:t> River, in Lebanon, one of the sources of the Jordan River. Another was Petra, spectacular ruins in Jordan. Both were Mt. Everest to young men, an Everest you thought you could walk to under the cover of darkness in just a few hours. But to get there, you had to cross well-guarded border into enemy territory. No questions asked before shooting. A harvest trip to a kibbutz near the Lebanese border made a trek to the </a:t>
            </a:r>
            <a:r>
              <a:rPr lang="en-US" sz="1200" kern="1200" dirty="0" err="1" smtClean="0">
                <a:solidFill>
                  <a:schemeClr val="tx1"/>
                </a:solidFill>
                <a:latin typeface="+mn-lt"/>
                <a:ea typeface="+mn-ea"/>
                <a:cs typeface="+mn-cs"/>
              </a:rPr>
              <a:t>Litani</a:t>
            </a:r>
            <a:r>
              <a:rPr lang="en-US" sz="1200" kern="1200" dirty="0" smtClean="0">
                <a:solidFill>
                  <a:schemeClr val="tx1"/>
                </a:solidFill>
                <a:latin typeface="+mn-lt"/>
                <a:ea typeface="+mn-ea"/>
                <a:cs typeface="+mn-cs"/>
              </a:rPr>
              <a:t> irresistible to Danny and a couple of friends (one of them is next to Danny in the photo with the math teacher), aided by his father's map. Obviously Danny returned. Was it thrill-seeking? Self-delusion? Thoughtlessness? Later, he made a pact with another friend to go to Petra in Jordan. When they were both serving in the army in the Negev, Danny was summoned by that friend. Danny couldn't get there in time, and that friend and his companions were killed on their way to Petra.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high school, Danny happened to read</a:t>
            </a:r>
            <a:r>
              <a:rPr lang="en-US" sz="1200" kern="1200" baseline="0" dirty="0" smtClean="0">
                <a:solidFill>
                  <a:schemeClr val="tx1"/>
                </a:solidFill>
                <a:latin typeface="+mn-lt"/>
                <a:ea typeface="+mn-ea"/>
                <a:cs typeface="+mn-cs"/>
              </a:rPr>
              <a:t> an article on an electronic brain, and decided that was what he wanted to do.</a:t>
            </a:r>
            <a:endParaRPr lang="en-US" dirty="0"/>
          </a:p>
        </p:txBody>
      </p:sp>
      <p:sp>
        <p:nvSpPr>
          <p:cNvPr id="4" name="Slide Number Placeholder 3"/>
          <p:cNvSpPr>
            <a:spLocks noGrp="1"/>
          </p:cNvSpPr>
          <p:nvPr>
            <p:ph type="sldNum" sz="quarter" idx="10"/>
          </p:nvPr>
        </p:nvSpPr>
        <p:spPr/>
        <p:txBody>
          <a:bodyPr/>
          <a:lstStyle/>
          <a:p>
            <a:fld id="{9742F604-ED73-1C46-BF5D-9CE59B42E3EF}" type="slidenum">
              <a:rPr lang="en-US" smtClean="0"/>
              <a:t>4</a:t>
            </a:fld>
            <a:endParaRPr lang="en-US"/>
          </a:p>
        </p:txBody>
      </p:sp>
    </p:spTree>
    <p:extLst>
      <p:ext uri="{BB962C8B-B14F-4D97-AF65-F5344CB8AC3E}">
        <p14:creationId xmlns:p14="http://schemas.microsoft.com/office/powerpoint/2010/main" val="3502000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youth movement went to the army as a unit. They did basic training together and together they began building a kibbutz, </a:t>
            </a:r>
            <a:r>
              <a:rPr lang="en-US" sz="1200" kern="1200" dirty="0" err="1" smtClean="0">
                <a:solidFill>
                  <a:schemeClr val="tx1"/>
                </a:solidFill>
                <a:latin typeface="+mn-lt"/>
                <a:ea typeface="+mn-ea"/>
                <a:cs typeface="+mn-cs"/>
              </a:rPr>
              <a:t>Chorshim</a:t>
            </a:r>
            <a:r>
              <a:rPr lang="en-US" sz="1200" kern="1200" dirty="0" smtClean="0">
                <a:solidFill>
                  <a:schemeClr val="tx1"/>
                </a:solidFill>
                <a:latin typeface="+mn-lt"/>
                <a:ea typeface="+mn-ea"/>
                <a:cs typeface="+mn-cs"/>
              </a:rPr>
              <a:t>. Agriculture was key to the state's survival, as were kibbutzim of soldier-farmers along the </a:t>
            </a:r>
            <a:r>
              <a:rPr lang="en-US" sz="1200" kern="1200" dirty="0" err="1" smtClean="0">
                <a:solidFill>
                  <a:schemeClr val="tx1"/>
                </a:solidFill>
                <a:latin typeface="+mn-lt"/>
                <a:ea typeface="+mn-ea"/>
                <a:cs typeface="+mn-cs"/>
              </a:rPr>
              <a:t>borders.Here</a:t>
            </a:r>
            <a:r>
              <a:rPr lang="en-US" sz="1200" kern="1200" dirty="0" smtClean="0">
                <a:solidFill>
                  <a:schemeClr val="tx1"/>
                </a:solidFill>
                <a:latin typeface="+mn-lt"/>
                <a:ea typeface="+mn-ea"/>
                <a:cs typeface="+mn-cs"/>
              </a:rPr>
              <a:t> are some photos of the construction of </a:t>
            </a:r>
            <a:r>
              <a:rPr lang="en-US" sz="1200" kern="1200" dirty="0" err="1" smtClean="0">
                <a:solidFill>
                  <a:schemeClr val="tx1"/>
                </a:solidFill>
                <a:latin typeface="+mn-lt"/>
                <a:ea typeface="+mn-ea"/>
                <a:cs typeface="+mn-cs"/>
              </a:rPr>
              <a:t>Chorshim</a:t>
            </a:r>
            <a:r>
              <a:rPr lang="en-US" sz="1200" kern="1200" dirty="0" smtClean="0">
                <a:solidFill>
                  <a:schemeClr val="tx1"/>
                </a:solidFill>
                <a:latin typeface="+mn-lt"/>
                <a:ea typeface="+mn-ea"/>
                <a:cs typeface="+mn-cs"/>
              </a:rPr>
              <a:t>. It is on the then border </a:t>
            </a:r>
            <a:r>
              <a:rPr lang="en-US" sz="1200" kern="1200" dirty="0" smtClean="0">
                <a:solidFill>
                  <a:schemeClr val="tx1"/>
                </a:solidFill>
                <a:latin typeface="+mn-lt"/>
                <a:ea typeface="+mn-ea"/>
                <a:cs typeface="+mn-cs"/>
              </a:rPr>
              <a:t>with </a:t>
            </a:r>
            <a:r>
              <a:rPr lang="en-US" sz="1200" kern="1200" smtClean="0">
                <a:solidFill>
                  <a:schemeClr val="tx1"/>
                </a:solidFill>
                <a:latin typeface="+mn-lt"/>
                <a:ea typeface="+mn-ea"/>
                <a:cs typeface="+mn-cs"/>
              </a:rPr>
              <a:t>what was </a:t>
            </a:r>
            <a:r>
              <a:rPr lang="en-US" sz="1200" kern="1200" dirty="0" smtClean="0">
                <a:solidFill>
                  <a:schemeClr val="tx1"/>
                </a:solidFill>
                <a:latin typeface="+mn-lt"/>
                <a:ea typeface="+mn-ea"/>
                <a:cs typeface="+mn-cs"/>
              </a:rPr>
              <a:t>Jordan at one of the most vulnerable points in Israel, the narrowest part of the country, 7 miles across.</a:t>
            </a:r>
          </a:p>
        </p:txBody>
      </p:sp>
      <p:sp>
        <p:nvSpPr>
          <p:cNvPr id="4" name="Slide Number Placeholder 3"/>
          <p:cNvSpPr>
            <a:spLocks noGrp="1"/>
          </p:cNvSpPr>
          <p:nvPr>
            <p:ph type="sldNum" sz="quarter" idx="10"/>
          </p:nvPr>
        </p:nvSpPr>
        <p:spPr/>
        <p:txBody>
          <a:bodyPr/>
          <a:lstStyle/>
          <a:p>
            <a:fld id="{9742F604-ED73-1C46-BF5D-9CE59B42E3EF}" type="slidenum">
              <a:rPr lang="en-US" smtClean="0"/>
              <a:t>5</a:t>
            </a:fld>
            <a:endParaRPr lang="en-US"/>
          </a:p>
        </p:txBody>
      </p:sp>
    </p:spTree>
    <p:extLst>
      <p:ext uri="{BB962C8B-B14F-4D97-AF65-F5344CB8AC3E}">
        <p14:creationId xmlns:p14="http://schemas.microsoft.com/office/powerpoint/2010/main" val="2453865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Nachal</a:t>
            </a:r>
            <a:r>
              <a:rPr lang="en-US" dirty="0" smtClean="0"/>
              <a:t> 20</a:t>
            </a:r>
            <a:endParaRPr lang="en-US" dirty="0"/>
          </a:p>
        </p:txBody>
      </p:sp>
      <p:sp>
        <p:nvSpPr>
          <p:cNvPr id="4" name="Slide Number Placeholder 3"/>
          <p:cNvSpPr>
            <a:spLocks noGrp="1"/>
          </p:cNvSpPr>
          <p:nvPr>
            <p:ph type="sldNum" sz="quarter" idx="10"/>
          </p:nvPr>
        </p:nvSpPr>
        <p:spPr/>
        <p:txBody>
          <a:bodyPr/>
          <a:lstStyle/>
          <a:p>
            <a:fld id="{9742F604-ED73-1C46-BF5D-9CE59B42E3EF}" type="slidenum">
              <a:rPr lang="en-US" smtClean="0"/>
              <a:t>6</a:t>
            </a:fld>
            <a:endParaRPr lang="en-US"/>
          </a:p>
        </p:txBody>
      </p:sp>
    </p:spTree>
    <p:extLst>
      <p:ext uri="{BB962C8B-B14F-4D97-AF65-F5344CB8AC3E}">
        <p14:creationId xmlns:p14="http://schemas.microsoft.com/office/powerpoint/2010/main" val="4066745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Here are some photos of the construction of </a:t>
            </a:r>
            <a:r>
              <a:rPr lang="en-US" sz="1200" kern="1200" dirty="0" err="1" smtClean="0">
                <a:solidFill>
                  <a:schemeClr val="tx1"/>
                </a:solidFill>
                <a:latin typeface="+mn-lt"/>
                <a:ea typeface="+mn-ea"/>
                <a:cs typeface="+mn-cs"/>
              </a:rPr>
              <a:t>Chorshim</a:t>
            </a:r>
            <a:r>
              <a:rPr lang="en-US" sz="1200" kern="1200" dirty="0" smtClean="0">
                <a:solidFill>
                  <a:schemeClr val="tx1"/>
                </a:solidFill>
                <a:latin typeface="+mn-lt"/>
                <a:ea typeface="+mn-ea"/>
                <a:cs typeface="+mn-cs"/>
              </a:rPr>
              <a:t>. It is on the then border with Jordan at one of the most vulnerable points in Israel, the narrowest part of the country, 7 miles across.</a:t>
            </a:r>
          </a:p>
        </p:txBody>
      </p:sp>
      <p:sp>
        <p:nvSpPr>
          <p:cNvPr id="4" name="Slide Number Placeholder 3"/>
          <p:cNvSpPr>
            <a:spLocks noGrp="1"/>
          </p:cNvSpPr>
          <p:nvPr>
            <p:ph type="sldNum" sz="quarter" idx="10"/>
          </p:nvPr>
        </p:nvSpPr>
        <p:spPr/>
        <p:txBody>
          <a:bodyPr/>
          <a:lstStyle/>
          <a:p>
            <a:fld id="{9742F604-ED73-1C46-BF5D-9CE59B42E3EF}" type="slidenum">
              <a:rPr lang="en-US" smtClean="0"/>
              <a:t>7</a:t>
            </a:fld>
            <a:endParaRPr lang="en-US"/>
          </a:p>
        </p:txBody>
      </p:sp>
    </p:spTree>
    <p:extLst>
      <p:ext uri="{BB962C8B-B14F-4D97-AF65-F5344CB8AC3E}">
        <p14:creationId xmlns:p14="http://schemas.microsoft.com/office/powerpoint/2010/main" val="4285070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 training</a:t>
            </a:r>
            <a:endParaRPr lang="en-US" dirty="0"/>
          </a:p>
        </p:txBody>
      </p:sp>
      <p:sp>
        <p:nvSpPr>
          <p:cNvPr id="4" name="Slide Number Placeholder 3"/>
          <p:cNvSpPr>
            <a:spLocks noGrp="1"/>
          </p:cNvSpPr>
          <p:nvPr>
            <p:ph type="sldNum" sz="quarter" idx="10"/>
          </p:nvPr>
        </p:nvSpPr>
        <p:spPr/>
        <p:txBody>
          <a:bodyPr/>
          <a:lstStyle/>
          <a:p>
            <a:fld id="{9742F604-ED73-1C46-BF5D-9CE59B42E3EF}" type="slidenum">
              <a:rPr lang="en-US" smtClean="0"/>
              <a:t>10</a:t>
            </a:fld>
            <a:endParaRPr lang="en-US"/>
          </a:p>
        </p:txBody>
      </p:sp>
    </p:spTree>
    <p:extLst>
      <p:ext uri="{BB962C8B-B14F-4D97-AF65-F5344CB8AC3E}">
        <p14:creationId xmlns:p14="http://schemas.microsoft.com/office/powerpoint/2010/main" val="177311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middle of army service was1956 Suez Campaign. Danny was in an elite unit, the paratroopers. He fought in the hardest battle of the war, the bloody incursion of the </a:t>
            </a:r>
            <a:r>
              <a:rPr lang="en-US" sz="1200" kern="1200" dirty="0" err="1" smtClean="0">
                <a:solidFill>
                  <a:schemeClr val="tx1"/>
                </a:solidFill>
                <a:latin typeface="+mn-lt"/>
                <a:ea typeface="+mn-ea"/>
                <a:cs typeface="+mn-cs"/>
              </a:rPr>
              <a:t>Mitla</a:t>
            </a:r>
            <a:r>
              <a:rPr lang="en-US" sz="1200" kern="1200" dirty="0" smtClean="0">
                <a:solidFill>
                  <a:schemeClr val="tx1"/>
                </a:solidFill>
                <a:latin typeface="+mn-lt"/>
                <a:ea typeface="+mn-ea"/>
                <a:cs typeface="+mn-cs"/>
              </a:rPr>
              <a:t> Pass, which Ariel Sharon led against the explicit orders of his commander, Moshe Dayan. Remember the photo of Danny with the rifle? For this campaign, he carried a bazooka, to be used against tanks, but never got a chance to use it as the Egyptians had no tanks in </a:t>
            </a:r>
            <a:r>
              <a:rPr lang="en-US" sz="1200" kern="1200" dirty="0" err="1" smtClean="0">
                <a:solidFill>
                  <a:schemeClr val="tx1"/>
                </a:solidFill>
                <a:latin typeface="+mn-lt"/>
                <a:ea typeface="+mn-ea"/>
                <a:cs typeface="+mn-cs"/>
              </a:rPr>
              <a:t>Mitla</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742F604-ED73-1C46-BF5D-9CE59B42E3EF}" type="slidenum">
              <a:rPr lang="en-US" smtClean="0"/>
              <a:t>11</a:t>
            </a:fld>
            <a:endParaRPr lang="en-US"/>
          </a:p>
        </p:txBody>
      </p:sp>
    </p:spTree>
    <p:extLst>
      <p:ext uri="{BB962C8B-B14F-4D97-AF65-F5344CB8AC3E}">
        <p14:creationId xmlns:p14="http://schemas.microsoft.com/office/powerpoint/2010/main" val="2825716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F1A018-2F86-FF42-9107-99C159EA4677}" type="datetimeFigureOut">
              <a:rPr lang="en-US" smtClean="0"/>
              <a:t>2/27/13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8C625-5443-E14A-8985-FDBEF3EDC5B2}" type="slidenum">
              <a:rPr lang="en-US" smtClean="0"/>
              <a:t>‹#›</a:t>
            </a:fld>
            <a:endParaRPr lang="en-US"/>
          </a:p>
        </p:txBody>
      </p:sp>
    </p:spTree>
    <p:extLst>
      <p:ext uri="{BB962C8B-B14F-4D97-AF65-F5344CB8AC3E}">
        <p14:creationId xmlns:p14="http://schemas.microsoft.com/office/powerpoint/2010/main" val="2320004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F1A018-2F86-FF42-9107-99C159EA4677}" type="datetimeFigureOut">
              <a:rPr lang="en-US" smtClean="0"/>
              <a:t>2/27/13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8C625-5443-E14A-8985-FDBEF3EDC5B2}" type="slidenum">
              <a:rPr lang="en-US" smtClean="0"/>
              <a:t>‹#›</a:t>
            </a:fld>
            <a:endParaRPr lang="en-US"/>
          </a:p>
        </p:txBody>
      </p:sp>
    </p:spTree>
    <p:extLst>
      <p:ext uri="{BB962C8B-B14F-4D97-AF65-F5344CB8AC3E}">
        <p14:creationId xmlns:p14="http://schemas.microsoft.com/office/powerpoint/2010/main" val="3694061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F1A018-2F86-FF42-9107-99C159EA4677}" type="datetimeFigureOut">
              <a:rPr lang="en-US" smtClean="0"/>
              <a:t>2/27/13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8C625-5443-E14A-8985-FDBEF3EDC5B2}" type="slidenum">
              <a:rPr lang="en-US" smtClean="0"/>
              <a:t>‹#›</a:t>
            </a:fld>
            <a:endParaRPr lang="en-US"/>
          </a:p>
        </p:txBody>
      </p:sp>
    </p:spTree>
    <p:extLst>
      <p:ext uri="{BB962C8B-B14F-4D97-AF65-F5344CB8AC3E}">
        <p14:creationId xmlns:p14="http://schemas.microsoft.com/office/powerpoint/2010/main" val="187357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F1A018-2F86-FF42-9107-99C159EA4677}" type="datetimeFigureOut">
              <a:rPr lang="en-US" smtClean="0"/>
              <a:t>2/27/13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8C625-5443-E14A-8985-FDBEF3EDC5B2}" type="slidenum">
              <a:rPr lang="en-US" smtClean="0"/>
              <a:t>‹#›</a:t>
            </a:fld>
            <a:endParaRPr lang="en-US"/>
          </a:p>
        </p:txBody>
      </p:sp>
    </p:spTree>
    <p:extLst>
      <p:ext uri="{BB962C8B-B14F-4D97-AF65-F5344CB8AC3E}">
        <p14:creationId xmlns:p14="http://schemas.microsoft.com/office/powerpoint/2010/main" val="1762448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F1A018-2F86-FF42-9107-99C159EA4677}" type="datetimeFigureOut">
              <a:rPr lang="en-US" smtClean="0"/>
              <a:t>2/27/13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8C625-5443-E14A-8985-FDBEF3EDC5B2}" type="slidenum">
              <a:rPr lang="en-US" smtClean="0"/>
              <a:t>‹#›</a:t>
            </a:fld>
            <a:endParaRPr lang="en-US"/>
          </a:p>
        </p:txBody>
      </p:sp>
    </p:spTree>
    <p:extLst>
      <p:ext uri="{BB962C8B-B14F-4D97-AF65-F5344CB8AC3E}">
        <p14:creationId xmlns:p14="http://schemas.microsoft.com/office/powerpoint/2010/main" val="1297418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F1A018-2F86-FF42-9107-99C159EA4677}" type="datetimeFigureOut">
              <a:rPr lang="en-US" smtClean="0"/>
              <a:t>2/27/13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8C625-5443-E14A-8985-FDBEF3EDC5B2}" type="slidenum">
              <a:rPr lang="en-US" smtClean="0"/>
              <a:t>‹#›</a:t>
            </a:fld>
            <a:endParaRPr lang="en-US"/>
          </a:p>
        </p:txBody>
      </p:sp>
    </p:spTree>
    <p:extLst>
      <p:ext uri="{BB962C8B-B14F-4D97-AF65-F5344CB8AC3E}">
        <p14:creationId xmlns:p14="http://schemas.microsoft.com/office/powerpoint/2010/main" val="2802414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F1A018-2F86-FF42-9107-99C159EA4677}" type="datetimeFigureOut">
              <a:rPr lang="en-US" smtClean="0"/>
              <a:t>2/27/13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78C625-5443-E14A-8985-FDBEF3EDC5B2}" type="slidenum">
              <a:rPr lang="en-US" smtClean="0"/>
              <a:t>‹#›</a:t>
            </a:fld>
            <a:endParaRPr lang="en-US"/>
          </a:p>
        </p:txBody>
      </p:sp>
    </p:spTree>
    <p:extLst>
      <p:ext uri="{BB962C8B-B14F-4D97-AF65-F5344CB8AC3E}">
        <p14:creationId xmlns:p14="http://schemas.microsoft.com/office/powerpoint/2010/main" val="718305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F1A018-2F86-FF42-9107-99C159EA4677}" type="datetimeFigureOut">
              <a:rPr lang="en-US" smtClean="0"/>
              <a:t>2/27/13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78C625-5443-E14A-8985-FDBEF3EDC5B2}" type="slidenum">
              <a:rPr lang="en-US" smtClean="0"/>
              <a:t>‹#›</a:t>
            </a:fld>
            <a:endParaRPr lang="en-US"/>
          </a:p>
        </p:txBody>
      </p:sp>
    </p:spTree>
    <p:extLst>
      <p:ext uri="{BB962C8B-B14F-4D97-AF65-F5344CB8AC3E}">
        <p14:creationId xmlns:p14="http://schemas.microsoft.com/office/powerpoint/2010/main" val="1694863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F1A018-2F86-FF42-9107-99C159EA4677}" type="datetimeFigureOut">
              <a:rPr lang="en-US" smtClean="0"/>
              <a:t>2/27/13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78C625-5443-E14A-8985-FDBEF3EDC5B2}" type="slidenum">
              <a:rPr lang="en-US" smtClean="0"/>
              <a:t>‹#›</a:t>
            </a:fld>
            <a:endParaRPr lang="en-US"/>
          </a:p>
        </p:txBody>
      </p:sp>
    </p:spTree>
    <p:extLst>
      <p:ext uri="{BB962C8B-B14F-4D97-AF65-F5344CB8AC3E}">
        <p14:creationId xmlns:p14="http://schemas.microsoft.com/office/powerpoint/2010/main" val="171342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F1A018-2F86-FF42-9107-99C159EA4677}" type="datetimeFigureOut">
              <a:rPr lang="en-US" smtClean="0"/>
              <a:t>2/27/13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8C625-5443-E14A-8985-FDBEF3EDC5B2}" type="slidenum">
              <a:rPr lang="en-US" smtClean="0"/>
              <a:t>‹#›</a:t>
            </a:fld>
            <a:endParaRPr lang="en-US"/>
          </a:p>
        </p:txBody>
      </p:sp>
    </p:spTree>
    <p:extLst>
      <p:ext uri="{BB962C8B-B14F-4D97-AF65-F5344CB8AC3E}">
        <p14:creationId xmlns:p14="http://schemas.microsoft.com/office/powerpoint/2010/main" val="222234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F1A018-2F86-FF42-9107-99C159EA4677}" type="datetimeFigureOut">
              <a:rPr lang="en-US" smtClean="0"/>
              <a:t>2/27/13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8C625-5443-E14A-8985-FDBEF3EDC5B2}" type="slidenum">
              <a:rPr lang="en-US" smtClean="0"/>
              <a:t>‹#›</a:t>
            </a:fld>
            <a:endParaRPr lang="en-US"/>
          </a:p>
        </p:txBody>
      </p:sp>
    </p:spTree>
    <p:extLst>
      <p:ext uri="{BB962C8B-B14F-4D97-AF65-F5344CB8AC3E}">
        <p14:creationId xmlns:p14="http://schemas.microsoft.com/office/powerpoint/2010/main" val="29625158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F1A018-2F86-FF42-9107-99C159EA4677}" type="datetimeFigureOut">
              <a:rPr lang="en-US" smtClean="0"/>
              <a:t>2/27/13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8C625-5443-E14A-8985-FDBEF3EDC5B2}" type="slidenum">
              <a:rPr lang="en-US" smtClean="0"/>
              <a:t>‹#›</a:t>
            </a:fld>
            <a:endParaRPr lang="en-US"/>
          </a:p>
        </p:txBody>
      </p:sp>
    </p:spTree>
    <p:extLst>
      <p:ext uri="{BB962C8B-B14F-4D97-AF65-F5344CB8AC3E}">
        <p14:creationId xmlns:p14="http://schemas.microsoft.com/office/powerpoint/2010/main" val="719448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nny Cohe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9640" y="274782"/>
            <a:ext cx="5954843" cy="6400800"/>
          </a:xfrm>
          <a:prstGeom prst="rect">
            <a:avLst/>
          </a:prstGeom>
        </p:spPr>
      </p:pic>
    </p:spTree>
    <p:extLst>
      <p:ext uri="{BB962C8B-B14F-4D97-AF65-F5344CB8AC3E}">
        <p14:creationId xmlns:p14="http://schemas.microsoft.com/office/powerpoint/2010/main" val="3971125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nny 4.pdf"/>
          <p:cNvPicPr>
            <a:picLocks noChangeAspect="1"/>
          </p:cNvPicPr>
          <p:nvPr/>
        </p:nvPicPr>
        <p:blipFill rotWithShape="1">
          <a:blip r:embed="rId3">
            <a:extLst>
              <a:ext uri="{28A0092B-C50C-407E-A947-70E740481C1C}">
                <a14:useLocalDpi xmlns:a14="http://schemas.microsoft.com/office/drawing/2010/main" val="0"/>
              </a:ext>
            </a:extLst>
          </a:blip>
          <a:srcRect l="8747" t="77778" r="46071" b="-2045"/>
          <a:stretch/>
        </p:blipFill>
        <p:spPr>
          <a:xfrm rot="16200000">
            <a:off x="-1002850" y="1140806"/>
            <a:ext cx="6577700" cy="4572000"/>
          </a:xfrm>
          <a:prstGeom prst="rect">
            <a:avLst/>
          </a:prstGeom>
        </p:spPr>
      </p:pic>
      <p:pic>
        <p:nvPicPr>
          <p:cNvPr id="6" name="Picture 5" descr="Danny 2.pdf"/>
          <p:cNvPicPr>
            <a:picLocks noChangeAspect="1"/>
          </p:cNvPicPr>
          <p:nvPr/>
        </p:nvPicPr>
        <p:blipFill rotWithShape="1">
          <a:blip r:embed="rId4">
            <a:extLst>
              <a:ext uri="{28A0092B-C50C-407E-A947-70E740481C1C}">
                <a14:useLocalDpi xmlns:a14="http://schemas.microsoft.com/office/drawing/2010/main" val="0"/>
              </a:ext>
            </a:extLst>
          </a:blip>
          <a:srcRect l="9454" t="45210" r="51909" b="30942"/>
          <a:stretch/>
        </p:blipFill>
        <p:spPr>
          <a:xfrm rot="16200000">
            <a:off x="3682153" y="1157303"/>
            <a:ext cx="5952958" cy="4754880"/>
          </a:xfrm>
          <a:prstGeom prst="rect">
            <a:avLst/>
          </a:prstGeom>
        </p:spPr>
      </p:pic>
    </p:spTree>
    <p:extLst>
      <p:ext uri="{BB962C8B-B14F-4D97-AF65-F5344CB8AC3E}">
        <p14:creationId xmlns:p14="http://schemas.microsoft.com/office/powerpoint/2010/main" val="3728054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tle 5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31211"/>
          </a:xfrm>
          <a:prstGeom prst="rect">
            <a:avLst/>
          </a:prstGeom>
        </p:spPr>
      </p:pic>
    </p:spTree>
    <p:extLst>
      <p:ext uri="{BB962C8B-B14F-4D97-AF65-F5344CB8AC3E}">
        <p14:creationId xmlns:p14="http://schemas.microsoft.com/office/powerpoint/2010/main" val="3755797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730" y="593813"/>
            <a:ext cx="8291663" cy="5486400"/>
          </a:xfrm>
          <a:prstGeom prst="rect">
            <a:avLst/>
          </a:prstGeom>
        </p:spPr>
      </p:pic>
    </p:spTree>
    <p:extLst>
      <p:ext uri="{BB962C8B-B14F-4D97-AF65-F5344CB8AC3E}">
        <p14:creationId xmlns:p14="http://schemas.microsoft.com/office/powerpoint/2010/main" val="766100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anny 1.pdf"/>
          <p:cNvPicPr>
            <a:picLocks noChangeAspect="1"/>
          </p:cNvPicPr>
          <p:nvPr/>
        </p:nvPicPr>
        <p:blipFill rotWithShape="1">
          <a:blip r:embed="rId3">
            <a:extLst>
              <a:ext uri="{28A0092B-C50C-407E-A947-70E740481C1C}">
                <a14:useLocalDpi xmlns:a14="http://schemas.microsoft.com/office/drawing/2010/main" val="0"/>
              </a:ext>
            </a:extLst>
          </a:blip>
          <a:srcRect l="19910" t="18931" r="49468" b="47119"/>
          <a:stretch/>
        </p:blipFill>
        <p:spPr>
          <a:xfrm rot="16200000">
            <a:off x="1757800" y="-683718"/>
            <a:ext cx="5735781" cy="8229600"/>
          </a:xfrm>
          <a:prstGeom prst="rect">
            <a:avLst/>
          </a:prstGeom>
        </p:spPr>
      </p:pic>
    </p:spTree>
    <p:extLst>
      <p:ext uri="{BB962C8B-B14F-4D97-AF65-F5344CB8AC3E}">
        <p14:creationId xmlns:p14="http://schemas.microsoft.com/office/powerpoint/2010/main" val="715471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C_Nahal_Hev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7121"/>
            <a:ext cx="9341708" cy="6400800"/>
          </a:xfrm>
          <a:prstGeom prst="rect">
            <a:avLst/>
          </a:prstGeom>
        </p:spPr>
      </p:pic>
    </p:spTree>
    <p:extLst>
      <p:ext uri="{BB962C8B-B14F-4D97-AF65-F5344CB8AC3E}">
        <p14:creationId xmlns:p14="http://schemas.microsoft.com/office/powerpoint/2010/main" val="1346965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nny 2.pdf"/>
          <p:cNvPicPr>
            <a:picLocks noChangeAspect="1"/>
          </p:cNvPicPr>
          <p:nvPr/>
        </p:nvPicPr>
        <p:blipFill rotWithShape="1">
          <a:blip r:embed="rId2">
            <a:extLst>
              <a:ext uri="{28A0092B-C50C-407E-A947-70E740481C1C}">
                <a14:useLocalDpi xmlns:a14="http://schemas.microsoft.com/office/drawing/2010/main" val="0"/>
              </a:ext>
            </a:extLst>
          </a:blip>
          <a:srcRect l="60735" t="66937" r="7927"/>
          <a:stretch/>
        </p:blipFill>
        <p:spPr>
          <a:xfrm rot="16200000">
            <a:off x="1568325" y="-660950"/>
            <a:ext cx="6027242" cy="8229600"/>
          </a:xfrm>
          <a:prstGeom prst="rect">
            <a:avLst/>
          </a:prstGeom>
        </p:spPr>
      </p:pic>
    </p:spTree>
    <p:extLst>
      <p:ext uri="{BB962C8B-B14F-4D97-AF65-F5344CB8AC3E}">
        <p14:creationId xmlns:p14="http://schemas.microsoft.com/office/powerpoint/2010/main" val="1417351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C_Ruthie_yeshu_micha.Gros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460" y="885577"/>
            <a:ext cx="8759568" cy="5029200"/>
          </a:xfrm>
          <a:prstGeom prst="rect">
            <a:avLst/>
          </a:prstGeom>
        </p:spPr>
      </p:pic>
    </p:spTree>
    <p:extLst>
      <p:ext uri="{BB962C8B-B14F-4D97-AF65-F5344CB8AC3E}">
        <p14:creationId xmlns:p14="http://schemas.microsoft.com/office/powerpoint/2010/main" val="3398799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nny Cohen - 1957 1958.pdf"/>
          <p:cNvPicPr>
            <a:picLocks noChangeAspect="1"/>
          </p:cNvPicPr>
          <p:nvPr/>
        </p:nvPicPr>
        <p:blipFill rotWithShape="1">
          <a:blip r:embed="rId2">
            <a:extLst>
              <a:ext uri="{28A0092B-C50C-407E-A947-70E740481C1C}">
                <a14:useLocalDpi xmlns:a14="http://schemas.microsoft.com/office/drawing/2010/main" val="0"/>
              </a:ext>
            </a:extLst>
          </a:blip>
          <a:srcRect l="3094" t="2047" r="45652" b="76650"/>
          <a:stretch/>
        </p:blipFill>
        <p:spPr>
          <a:xfrm>
            <a:off x="350358" y="451556"/>
            <a:ext cx="8467005" cy="5805283"/>
          </a:xfrm>
          <a:prstGeom prst="rect">
            <a:avLst/>
          </a:prstGeom>
        </p:spPr>
      </p:pic>
      <p:sp>
        <p:nvSpPr>
          <p:cNvPr id="2" name="TextBox 1"/>
          <p:cNvSpPr txBox="1"/>
          <p:nvPr/>
        </p:nvSpPr>
        <p:spPr>
          <a:xfrm>
            <a:off x="4364326" y="6346218"/>
            <a:ext cx="4453037" cy="400110"/>
          </a:xfrm>
          <a:prstGeom prst="rect">
            <a:avLst/>
          </a:prstGeom>
          <a:noFill/>
        </p:spPr>
        <p:txBody>
          <a:bodyPr wrap="none" rtlCol="0">
            <a:spAutoFit/>
          </a:bodyPr>
          <a:lstStyle/>
          <a:p>
            <a:r>
              <a:rPr lang="en-US" sz="2000" dirty="0" smtClean="0"/>
              <a:t>Photos courtesy of Amos </a:t>
            </a:r>
            <a:r>
              <a:rPr lang="en-US" sz="2000" dirty="0" err="1" smtClean="0"/>
              <a:t>Yudan</a:t>
            </a:r>
            <a:r>
              <a:rPr lang="en-US" sz="2000" dirty="0" smtClean="0"/>
              <a:t>, far right</a:t>
            </a:r>
            <a:endParaRPr lang="en-US" sz="2000" dirty="0"/>
          </a:p>
        </p:txBody>
      </p:sp>
    </p:spTree>
    <p:extLst>
      <p:ext uri="{BB962C8B-B14F-4D97-AF65-F5344CB8AC3E}">
        <p14:creationId xmlns:p14="http://schemas.microsoft.com/office/powerpoint/2010/main" val="2016815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light_sim-300x2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31" y="347696"/>
            <a:ext cx="8496637" cy="6400800"/>
          </a:xfrm>
          <a:prstGeom prst="rect">
            <a:avLst/>
          </a:prstGeom>
        </p:spPr>
      </p:pic>
    </p:spTree>
    <p:extLst>
      <p:ext uri="{BB962C8B-B14F-4D97-AF65-F5344CB8AC3E}">
        <p14:creationId xmlns:p14="http://schemas.microsoft.com/office/powerpoint/2010/main" val="2654520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descr="WithYose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573" y="-3200400"/>
            <a:ext cx="7180976" cy="10058400"/>
          </a:xfrm>
          <a:prstGeom prst="rect">
            <a:avLst/>
          </a:prstGeom>
        </p:spPr>
      </p:pic>
    </p:spTree>
    <p:extLst>
      <p:ext uri="{BB962C8B-B14F-4D97-AF65-F5344CB8AC3E}">
        <p14:creationId xmlns:p14="http://schemas.microsoft.com/office/powerpoint/2010/main" val="824810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z_hanz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3510" y="284367"/>
            <a:ext cx="6154616" cy="6400800"/>
          </a:xfrm>
          <a:prstGeom prst="rect">
            <a:avLst/>
          </a:prstGeom>
        </p:spPr>
      </p:pic>
    </p:spTree>
    <p:extLst>
      <p:ext uri="{BB962C8B-B14F-4D97-AF65-F5344CB8AC3E}">
        <p14:creationId xmlns:p14="http://schemas.microsoft.com/office/powerpoint/2010/main" val="1825838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nny 1.pdf"/>
          <p:cNvPicPr>
            <a:picLocks noChangeAspect="1"/>
          </p:cNvPicPr>
          <p:nvPr/>
        </p:nvPicPr>
        <p:blipFill rotWithShape="1">
          <a:blip r:embed="rId3">
            <a:extLst>
              <a:ext uri="{28A0092B-C50C-407E-A947-70E740481C1C}">
                <a14:useLocalDpi xmlns:a14="http://schemas.microsoft.com/office/drawing/2010/main" val="0"/>
              </a:ext>
            </a:extLst>
          </a:blip>
          <a:srcRect l="49176" t="56327" r="16516" b="12795"/>
          <a:stretch/>
        </p:blipFill>
        <p:spPr>
          <a:xfrm rot="16200000">
            <a:off x="138677" y="851357"/>
            <a:ext cx="5013523" cy="5029200"/>
          </a:xfrm>
          <a:prstGeom prst="rect">
            <a:avLst/>
          </a:prstGeom>
        </p:spPr>
      </p:pic>
      <p:pic>
        <p:nvPicPr>
          <p:cNvPr id="8" name="Picture 7" descr="Hanz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0039" y="718082"/>
            <a:ext cx="3814166" cy="5486400"/>
          </a:xfrm>
          <a:prstGeom prst="rect">
            <a:avLst/>
          </a:prstGeom>
        </p:spPr>
      </p:pic>
    </p:spTree>
    <p:extLst>
      <p:ext uri="{BB962C8B-B14F-4D97-AF65-F5344CB8AC3E}">
        <p14:creationId xmlns:p14="http://schemas.microsoft.com/office/powerpoint/2010/main" val="1816733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rin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83" y="725697"/>
            <a:ext cx="8872884" cy="5486400"/>
          </a:xfrm>
          <a:prstGeom prst="rect">
            <a:avLst/>
          </a:prstGeom>
        </p:spPr>
      </p:pic>
    </p:spTree>
    <p:extLst>
      <p:ext uri="{BB962C8B-B14F-4D97-AF65-F5344CB8AC3E}">
        <p14:creationId xmlns:p14="http://schemas.microsoft.com/office/powerpoint/2010/main" val="1780904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nzi.2jp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9555" y="764370"/>
            <a:ext cx="4174435" cy="5486400"/>
          </a:xfrm>
          <a:prstGeom prst="rect">
            <a:avLst/>
          </a:prstGeom>
        </p:spPr>
      </p:pic>
    </p:spTree>
    <p:extLst>
      <p:ext uri="{BB962C8B-B14F-4D97-AF65-F5344CB8AC3E}">
        <p14:creationId xmlns:p14="http://schemas.microsoft.com/office/powerpoint/2010/main" val="3575784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ibutzm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980" y="824596"/>
            <a:ext cx="3727821" cy="5486400"/>
          </a:xfrm>
          <a:prstGeom prst="rect">
            <a:avLst/>
          </a:prstGeom>
        </p:spPr>
      </p:pic>
      <p:pic>
        <p:nvPicPr>
          <p:cNvPr id="3" name="Picture 2" descr="patwor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1122" y="1106819"/>
            <a:ext cx="4936998" cy="5029200"/>
          </a:xfrm>
          <a:prstGeom prst="rect">
            <a:avLst/>
          </a:prstGeom>
        </p:spPr>
      </p:pic>
    </p:spTree>
    <p:extLst>
      <p:ext uri="{BB962C8B-B14F-4D97-AF65-F5344CB8AC3E}">
        <p14:creationId xmlns:p14="http://schemas.microsoft.com/office/powerpoint/2010/main" val="3497431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Day.jpg"/>
          <p:cNvPicPr>
            <a:picLocks noGrp="1" noChangeAspect="1"/>
          </p:cNvPicPr>
          <p:nvPr>
            <p:ph idx="1"/>
          </p:nvPr>
        </p:nvPicPr>
        <p:blipFill>
          <a:blip r:embed="rId2">
            <a:extLst>
              <a:ext uri="{28A0092B-C50C-407E-A947-70E740481C1C}">
                <a14:useLocalDpi xmlns:a14="http://schemas.microsoft.com/office/drawing/2010/main" val="0"/>
              </a:ext>
            </a:extLst>
          </a:blip>
          <a:srcRect t="6467" b="6467"/>
          <a:stretch>
            <a:fillRect/>
          </a:stretch>
        </p:blipFill>
        <p:spPr>
          <a:xfrm>
            <a:off x="403460" y="1483405"/>
            <a:ext cx="8229600" cy="4525963"/>
          </a:xfrm>
        </p:spPr>
      </p:pic>
    </p:spTree>
    <p:extLst>
      <p:ext uri="{BB962C8B-B14F-4D97-AF65-F5344CB8AC3E}">
        <p14:creationId xmlns:p14="http://schemas.microsoft.com/office/powerpoint/2010/main" val="3880120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423" y="-112719"/>
            <a:ext cx="6587444" cy="6400800"/>
          </a:xfrm>
          <a:prstGeom prst="rect">
            <a:avLst/>
          </a:prstGeom>
        </p:spPr>
      </p:pic>
    </p:spTree>
    <p:extLst>
      <p:ext uri="{BB962C8B-B14F-4D97-AF65-F5344CB8AC3E}">
        <p14:creationId xmlns:p14="http://schemas.microsoft.com/office/powerpoint/2010/main" val="2125950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12184</TotalTime>
  <Words>963</Words>
  <Application>Microsoft Macintosh PowerPoint</Application>
  <PresentationFormat>On-screen Show (4:3)</PresentationFormat>
  <Paragraphs>42</Paragraphs>
  <Slides>18</Slides>
  <Notes>13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Teachers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C</dc:creator>
  <cp:lastModifiedBy>T C</cp:lastModifiedBy>
  <cp:revision>21</cp:revision>
  <cp:lastPrinted>2013-02-27T17:44:39Z</cp:lastPrinted>
  <dcterms:created xsi:type="dcterms:W3CDTF">2013-02-18T21:44:25Z</dcterms:created>
  <dcterms:modified xsi:type="dcterms:W3CDTF">2013-02-28T01:20:09Z</dcterms:modified>
</cp:coreProperties>
</file>