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55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D8D88E-0624-478D-8848-BC8A3CB4FB7A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D0464A-F44E-4186-99FF-839D45CDF7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Danny's </a:t>
            </a:r>
            <a:r>
              <a:rPr lang="en-US" dirty="0" smtClean="0"/>
              <a:t>Festschrift</a:t>
            </a:r>
            <a:br>
              <a:rPr lang="en-US" dirty="0" smtClean="0"/>
            </a:br>
            <a:r>
              <a:rPr lang="en-US" dirty="0" smtClean="0"/>
              <a:t>March 2,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Hardware View of the Early </a:t>
            </a:r>
            <a:r>
              <a:rPr lang="en-US" dirty="0" err="1" smtClean="0"/>
              <a:t>ARPAnet</a:t>
            </a:r>
            <a:r>
              <a:rPr lang="en-US" dirty="0" smtClean="0"/>
              <a:t> Days</a:t>
            </a:r>
          </a:p>
          <a:p>
            <a:endParaRPr lang="en-US" dirty="0"/>
          </a:p>
          <a:p>
            <a:r>
              <a:rPr lang="en-US" dirty="0" smtClean="0"/>
              <a:t>Bob Parker  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Randy Cole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Human Interface Hardware in the Early Years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4076700"/>
            <a:ext cx="4953000" cy="60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1974 – Xerox Graphics Printer connected to </a:t>
            </a:r>
            <a:r>
              <a:rPr lang="en-US" dirty="0" err="1" smtClean="0"/>
              <a:t>ARPAnet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" y="2641282"/>
            <a:ext cx="1458278" cy="193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1143000"/>
            <a:ext cx="2137410" cy="26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37567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SzPct val="125000"/>
              <a:buFont typeface="Arial" pitchFamily="34" charset="0"/>
              <a:buChar char="•"/>
            </a:pPr>
            <a:r>
              <a:rPr lang="en-US" sz="2000" dirty="0" smtClean="0"/>
              <a:t>1973 – Portable terminal, 8 lines of 32 characters, acoustically coupled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2200" y="5105400"/>
            <a:ext cx="62484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1</a:t>
            </a:r>
            <a:r>
              <a:rPr lang="en-US" sz="2000" dirty="0" smtClean="0">
                <a:solidFill>
                  <a:prstClr val="black"/>
                </a:solidFill>
              </a:rPr>
              <a:t>981 </a:t>
            </a:r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n-US" sz="2000" dirty="0" err="1">
                <a:solidFill>
                  <a:prstClr val="black"/>
                </a:solidFill>
              </a:rPr>
              <a:t>Rapicom</a:t>
            </a:r>
            <a:r>
              <a:rPr lang="en-US" sz="2000" dirty="0">
                <a:solidFill>
                  <a:prstClr val="black"/>
                </a:solidFill>
              </a:rPr>
              <a:t> Fax machine interfaced thru “</a:t>
            </a:r>
            <a:r>
              <a:rPr lang="en-US" sz="2000" dirty="0" err="1">
                <a:solidFill>
                  <a:prstClr val="black"/>
                </a:solidFill>
              </a:rPr>
              <a:t>Faxie</a:t>
            </a:r>
            <a:r>
              <a:rPr lang="en-US" sz="2000" dirty="0" smtClean="0">
                <a:solidFill>
                  <a:prstClr val="black"/>
                </a:solidFill>
              </a:rPr>
              <a:t>”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Fax scans managed as documents, stored and delivered in the </a:t>
            </a:r>
            <a:r>
              <a:rPr lang="en-US" sz="1800" dirty="0" err="1" smtClean="0">
                <a:solidFill>
                  <a:prstClr val="black"/>
                </a:solidFill>
              </a:rPr>
              <a:t>ARPAnet</a:t>
            </a: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3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69342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Packet Voice Conference </a:t>
            </a:r>
            <a:r>
              <a:rPr lang="en-US" sz="3600" b="1" dirty="0" smtClean="0"/>
              <a:t>movie Jan</a:t>
            </a:r>
            <a:r>
              <a:rPr lang="en-US" sz="3600" b="1" dirty="0" smtClean="0"/>
              <a:t>. 1978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1354719" cy="93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5" y="5382308"/>
            <a:ext cx="1600200" cy="120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61776"/>
            <a:ext cx="2320290" cy="174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556620"/>
            <a:ext cx="3048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7733" y="6216134"/>
            <a:ext cx="519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http://www.youtube.com/watch?v=MGat1jRQ_SM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6150" y="77288"/>
            <a:ext cx="4572000" cy="45611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Network Voice Conferencing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2040"/>
            <a:ext cx="1791248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662552" y="990600"/>
            <a:ext cx="3870891" cy="533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1975- control interfaces</a:t>
            </a:r>
            <a:endParaRPr lang="en-US" sz="2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63244" y="1032511"/>
            <a:ext cx="1808712" cy="199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662552" y="1828800"/>
            <a:ext cx="3615161" cy="533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1981 </a:t>
            </a:r>
            <a:r>
              <a:rPr lang="en-US" sz="2200" dirty="0"/>
              <a:t>–Switched Telephone Network </a:t>
            </a:r>
            <a:r>
              <a:rPr lang="en-US" sz="2200" dirty="0" smtClean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162008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dirty="0">
                <a:solidFill>
                  <a:schemeClr val="tx1"/>
                </a:solidFill>
              </a:rPr>
              <a:t>Some Lessons We Learned from Danny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066800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dirty="0"/>
              <a:t>you fly a Cessna below a certain speed with the landing gear up, it's best to tell your passengers that the klaxon they hear doesn't mean they're doomed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FAA recommends that you verify the oil filler cap is on really tight before </a:t>
            </a:r>
            <a:r>
              <a:rPr lang="en-US" sz="2000" dirty="0" smtClean="0"/>
              <a:t>takeoff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Remember </a:t>
            </a:r>
            <a:r>
              <a:rPr lang="en-US" sz="2000" dirty="0"/>
              <a:t>that when you fly a Cessna at 40,000 feet, the control actuators might freeze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569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Lessons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7772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Check </a:t>
            </a:r>
            <a:r>
              <a:rPr lang="en-US" sz="2000" dirty="0"/>
              <a:t>to see if gale force Santa Ana winds are in the forecast before you sail your small boat out of the Marina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Being </a:t>
            </a:r>
            <a:r>
              <a:rPr lang="en-US" sz="2000" dirty="0"/>
              <a:t>Danny's secretary can be fun, and it's even more fun if you're stoned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Never </a:t>
            </a:r>
            <a:r>
              <a:rPr lang="en-US" sz="2000" dirty="0"/>
              <a:t>hang dry cleaning from your handlebars. Flying is best done in an airplane, and a 3-point landing does not mean both hands and your face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760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Lessons (2)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000124"/>
            <a:ext cx="75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You </a:t>
            </a:r>
            <a:r>
              <a:rPr lang="en-US" sz="2000" dirty="0"/>
              <a:t>can compress speech as much as you want, if you're not </a:t>
            </a:r>
            <a:r>
              <a:rPr lang="en-US" sz="2000" dirty="0" smtClean="0"/>
              <a:t>too picky </a:t>
            </a:r>
            <a:r>
              <a:rPr lang="en-US" sz="2000" dirty="0"/>
              <a:t>about quality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Do not buy </a:t>
            </a:r>
            <a:r>
              <a:rPr lang="en-US" sz="2000" dirty="0"/>
              <a:t>an SPS-41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speed limit on Lincoln Boulevard is not 80 miles per </a:t>
            </a:r>
            <a:r>
              <a:rPr lang="en-US" sz="2000" dirty="0" smtClean="0"/>
              <a:t>hour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281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Lessons (3)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057275"/>
            <a:ext cx="6324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   </a:t>
            </a:r>
          </a:p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/>
              <a:t>Sometimes </a:t>
            </a:r>
            <a:r>
              <a:rPr lang="en-US" sz="2000" dirty="0"/>
              <a:t>it's better to beg forgiveness than to ask permission</a:t>
            </a:r>
          </a:p>
          <a:p>
            <a:pPr marL="173736" indent="-173736">
              <a:buFont typeface="Arial" pitchFamily="34" charset="0"/>
              <a:buChar char="•"/>
            </a:pPr>
            <a:endParaRPr lang="en-US" sz="2000" dirty="0" smtClean="0"/>
          </a:p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dirty="0"/>
              <a:t>you really want something, always ask Keith. Tom is only authorized to say "no".</a:t>
            </a:r>
          </a:p>
          <a:p>
            <a:pPr marL="173736" indent="-173736">
              <a:buFont typeface="Arial" pitchFamily="34" charset="0"/>
              <a:buChar char="•"/>
            </a:pPr>
            <a:endParaRPr lang="en-US" sz="2000" dirty="0"/>
          </a:p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/>
              <a:t>It's </a:t>
            </a:r>
            <a:r>
              <a:rPr lang="en-US" sz="2000" dirty="0"/>
              <a:t>a good idea to turn off the shower before you leave for Israel</a:t>
            </a:r>
          </a:p>
          <a:p>
            <a:pPr marL="173736" indent="-173736">
              <a:buFont typeface="Arial" pitchFamily="34" charset="0"/>
              <a:buChar char="•"/>
            </a:pPr>
            <a:endParaRPr lang="en-US" sz="2000" dirty="0"/>
          </a:p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dirty="0"/>
              <a:t>the Union 76 station catches fire with your car inside, it's good to know someone like Danny who will lend you his old car, even if it is a Pinto wagon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1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6281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Lessons (4)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76962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   </a:t>
            </a:r>
          </a:p>
          <a:p>
            <a:r>
              <a:rPr lang="en-US" sz="1200" dirty="0"/>
              <a:t>    </a:t>
            </a:r>
            <a:endParaRPr lang="en-US" sz="1200" dirty="0" smtClean="0"/>
          </a:p>
          <a:p>
            <a:pPr marL="347472" indent="-347472">
              <a:buFont typeface="Arial" pitchFamily="34" charset="0"/>
              <a:buChar char="•"/>
            </a:pPr>
            <a:r>
              <a:rPr lang="en-US" sz="2800" dirty="0" smtClean="0"/>
              <a:t>Most importantly, always </a:t>
            </a:r>
            <a:r>
              <a:rPr lang="en-US" sz="2800" dirty="0"/>
              <a:t>look for someone like Danny to work </a:t>
            </a:r>
            <a:r>
              <a:rPr lang="en-US" sz="2800" dirty="0" smtClean="0"/>
              <a:t>with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algn="ctr"/>
            <a:r>
              <a:rPr lang="en-US" sz="2000" dirty="0" smtClean="0"/>
              <a:t>If </a:t>
            </a:r>
            <a:r>
              <a:rPr lang="en-US" sz="2000" dirty="0"/>
              <a:t>we </a:t>
            </a:r>
            <a:r>
              <a:rPr lang="en-US" sz="2000" dirty="0" smtClean="0"/>
              <a:t>could live it all </a:t>
            </a:r>
            <a:r>
              <a:rPr lang="en-US" sz="2000" dirty="0"/>
              <a:t>over again, Randy and I would not change a thing. Thanks for a wild ride!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marL="804672" lvl="1" indent="-347472"/>
            <a:r>
              <a:rPr lang="en-US" sz="2000" dirty="0"/>
              <a:t>Best wishes for your retirement,</a:t>
            </a:r>
          </a:p>
          <a:p>
            <a:pPr marL="804672" lvl="1" indent="-347472"/>
            <a:r>
              <a:rPr lang="en-US" sz="2000" dirty="0"/>
              <a:t>Bob and Nancy Parker</a:t>
            </a:r>
          </a:p>
          <a:p>
            <a:pPr marL="804672" lvl="1" indent="-347472"/>
            <a:r>
              <a:rPr lang="en-US" sz="2000" dirty="0"/>
              <a:t>Randy and Carolyn (Crew-Cut) </a:t>
            </a:r>
            <a:r>
              <a:rPr lang="en-US" sz="2000" dirty="0" smtClean="0"/>
              <a:t>Cole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102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</TotalTime>
  <Words>385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Danny's Festschrift March 2, 2013</vt:lpstr>
      <vt:lpstr>Human Interface Hardware in the Early Years</vt:lpstr>
      <vt:lpstr>Packet Voice Conference movie Jan. 1978</vt:lpstr>
      <vt:lpstr> Some Lessons We Learned from Danny</vt:lpstr>
      <vt:lpstr>More Lessons </vt:lpstr>
      <vt:lpstr>More Lessons (2) </vt:lpstr>
      <vt:lpstr>More Lessons (3) </vt:lpstr>
      <vt:lpstr>More Lessons (4)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28</cp:revision>
  <dcterms:created xsi:type="dcterms:W3CDTF">2013-02-25T05:40:02Z</dcterms:created>
  <dcterms:modified xsi:type="dcterms:W3CDTF">2013-02-25T14:27:16Z</dcterms:modified>
</cp:coreProperties>
</file>