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77" r:id="rId3"/>
    <p:sldId id="260" r:id="rId4"/>
    <p:sldId id="263" r:id="rId5"/>
    <p:sldId id="256" r:id="rId6"/>
    <p:sldId id="266" r:id="rId7"/>
    <p:sldId id="268" r:id="rId8"/>
    <p:sldId id="264" r:id="rId9"/>
    <p:sldId id="275" r:id="rId10"/>
    <p:sldId id="269" r:id="rId11"/>
    <p:sldId id="276" r:id="rId12"/>
    <p:sldId id="271" r:id="rId13"/>
    <p:sldId id="272" r:id="rId14"/>
    <p:sldId id="273" r:id="rId15"/>
    <p:sldId id="270" r:id="rId16"/>
    <p:sldId id="258"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339900"/>
    <a:srgbClr val="33FF00"/>
    <a:srgbClr val="0033FF"/>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5" d="100"/>
          <a:sy n="95" d="100"/>
        </p:scale>
        <p:origin x="-1024"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C3D1AD-E3E4-F243-BD17-FE212FD56F0A}" type="datetimeFigureOut">
              <a:rPr lang="en-US" smtClean="0"/>
              <a:pPr/>
              <a:t>3/2/13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8408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3D1AD-E3E4-F243-BD17-FE212FD56F0A}" type="datetimeFigureOut">
              <a:rPr lang="en-US" smtClean="0"/>
              <a:pPr/>
              <a:t>3/2/13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2358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3D1AD-E3E4-F243-BD17-FE212FD56F0A}" type="datetimeFigureOut">
              <a:rPr lang="en-US" smtClean="0"/>
              <a:pPr/>
              <a:t>3/2/13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3577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C3D1AD-E3E4-F243-BD17-FE212FD56F0A}" type="datetimeFigureOut">
              <a:rPr lang="en-US" smtClean="0"/>
              <a:pPr/>
              <a:t>3/2/13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745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3D1AD-E3E4-F243-BD17-FE212FD56F0A}" type="datetimeFigureOut">
              <a:rPr lang="en-US" smtClean="0"/>
              <a:pPr/>
              <a:t>3/2/13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950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C3D1AD-E3E4-F243-BD17-FE212FD56F0A}" type="datetimeFigureOut">
              <a:rPr lang="en-US" smtClean="0"/>
              <a:pPr/>
              <a:t>3/2/13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6799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C3D1AD-E3E4-F243-BD17-FE212FD56F0A}" type="datetimeFigureOut">
              <a:rPr lang="en-US" smtClean="0"/>
              <a:pPr/>
              <a:t>3/2/13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295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C3D1AD-E3E4-F243-BD17-FE212FD56F0A}" type="datetimeFigureOut">
              <a:rPr lang="en-US" smtClean="0"/>
              <a:pPr/>
              <a:t>3/2/13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1677255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3D1AD-E3E4-F243-BD17-FE212FD56F0A}" type="datetimeFigureOut">
              <a:rPr lang="en-US" smtClean="0"/>
              <a:pPr/>
              <a:t>3/2/13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1848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3D1AD-E3E4-F243-BD17-FE212FD56F0A}" type="datetimeFigureOut">
              <a:rPr lang="en-US" smtClean="0"/>
              <a:pPr/>
              <a:t>3/2/13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3763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3D1AD-E3E4-F243-BD17-FE212FD56F0A}" type="datetimeFigureOut">
              <a:rPr lang="en-US" smtClean="0"/>
              <a:pPr/>
              <a:t>3/2/13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151626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3D1AD-E3E4-F243-BD17-FE212FD56F0A}" type="datetimeFigureOut">
              <a:rPr lang="en-US" smtClean="0"/>
              <a:pPr/>
              <a:t>3/2/13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00F54-D961-1F49-B8CA-6BE7B4EFA4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039452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ols.ietf.org/rfcmarkup?url=ftp://ftp.rfc-editor.org/in-notes/ien/ien137.t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descr="danny cohen.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73930" y="17888"/>
            <a:ext cx="6020135" cy="6740692"/>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6076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Danny at ISI</a:t>
            </a:r>
            <a:endParaRPr lang="en-US" dirty="0"/>
          </a:p>
        </p:txBody>
      </p:sp>
      <p:pic>
        <p:nvPicPr>
          <p:cNvPr id="6" name="Content Placeholder 5" descr="Screen shot 2013-03-01 at 11.33.43 PM.png"/>
          <p:cNvPicPr>
            <a:picLocks noGrp="1" noChangeAspect="1"/>
          </p:cNvPicPr>
          <p:nvPr>
            <p:ph idx="1"/>
          </p:nvPr>
        </p:nvPicPr>
        <p:blipFill>
          <a:blip r:embed="rId2"/>
          <a:srcRect l="-25176" r="-25176"/>
          <a:stretch>
            <a:fillRect/>
          </a:stretch>
        </p:blipFill>
        <p:spPr>
          <a:xfrm>
            <a:off x="2195095" y="1632212"/>
            <a:ext cx="8229600" cy="4525963"/>
          </a:xfrm>
        </p:spPr>
      </p:pic>
      <p:sp>
        <p:nvSpPr>
          <p:cNvPr id="7" name="TextBox 6"/>
          <p:cNvSpPr txBox="1"/>
          <p:nvPr/>
        </p:nvSpPr>
        <p:spPr>
          <a:xfrm>
            <a:off x="224589" y="3433529"/>
            <a:ext cx="3241543" cy="461665"/>
          </a:xfrm>
          <a:prstGeom prst="rect">
            <a:avLst/>
          </a:prstGeom>
          <a:noFill/>
        </p:spPr>
        <p:txBody>
          <a:bodyPr wrap="none" rtlCol="0">
            <a:spAutoFit/>
          </a:bodyPr>
          <a:lstStyle/>
          <a:p>
            <a:r>
              <a:rPr lang="en-US" sz="2400" b="1" dirty="0" smtClean="0"/>
              <a:t>But where is his phone?</a:t>
            </a:r>
            <a:endParaRPr lang="en-US" sz="2400"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2679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Aircraft Instrument Panel</a:t>
            </a:r>
            <a:endParaRPr lang="en-US" dirty="0"/>
          </a:p>
        </p:txBody>
      </p:sp>
      <p:pic>
        <p:nvPicPr>
          <p:cNvPr id="7" name="Picture 6" descr="Screen shot 2013-03-02 at 12.46.49 AM.png"/>
          <p:cNvPicPr>
            <a:picLocks noChangeAspect="1"/>
          </p:cNvPicPr>
          <p:nvPr/>
        </p:nvPicPr>
        <p:blipFill>
          <a:blip r:embed="rId2"/>
          <a:stretch>
            <a:fillRect/>
          </a:stretch>
        </p:blipFill>
        <p:spPr>
          <a:xfrm>
            <a:off x="694235" y="1417638"/>
            <a:ext cx="7675053" cy="5297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to Go Sailing, or Flying, </a:t>
            </a:r>
            <a:br>
              <a:rPr lang="en-US" dirty="0" smtClean="0"/>
            </a:br>
            <a:r>
              <a:rPr lang="en-US" dirty="0" smtClean="0"/>
              <a:t>or Biking</a:t>
            </a:r>
            <a:endParaRPr lang="en-US" dirty="0"/>
          </a:p>
        </p:txBody>
      </p:sp>
      <p:pic>
        <p:nvPicPr>
          <p:cNvPr id="4" name="Content Placeholder 3" descr="Screen shot 2013-03-01 at 10.34.21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0196" b="10196"/>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16808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Screen shot 2013-03-01 at 10.35.17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598" b="8598"/>
          <a:stretch>
            <a:fillRect/>
          </a:stretch>
        </p:blipFill>
        <p:spPr/>
      </p:pic>
      <p:sp>
        <p:nvSpPr>
          <p:cNvPr id="5" name="Title 4"/>
          <p:cNvSpPr>
            <a:spLocks noGrp="1"/>
          </p:cNvSpPr>
          <p:nvPr>
            <p:ph type="title"/>
          </p:nvPr>
        </p:nvSpPr>
        <p:spPr/>
        <p:txBody>
          <a:bodyPr>
            <a:normAutofit/>
          </a:bodyPr>
          <a:lstStyle/>
          <a:p>
            <a:r>
              <a:rPr lang="en-US" dirty="0" smtClean="0"/>
              <a:t>Early VOIP (with Sunglasses)</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334871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VOIP (without Sunglasses)</a:t>
            </a:r>
            <a:endParaRPr lang="en-US" dirty="0"/>
          </a:p>
        </p:txBody>
      </p:sp>
      <p:pic>
        <p:nvPicPr>
          <p:cNvPr id="4" name="Content Placeholder 3" descr="Screen shot 2013-03-01 at 10.35.29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760" b="7760"/>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80691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Danny Then in a </a:t>
            </a:r>
            <a:r>
              <a:rPr lang="en-US" b="1" dirty="0" smtClean="0">
                <a:solidFill>
                  <a:srgbClr val="FF0000"/>
                </a:solidFill>
              </a:rPr>
              <a:t>Turtleneck</a:t>
            </a:r>
            <a:endParaRPr lang="en-US" b="1" dirty="0">
              <a:solidFill>
                <a:srgbClr val="FF0000"/>
              </a:solidFill>
            </a:endParaRPr>
          </a:p>
        </p:txBody>
      </p:sp>
      <p:pic>
        <p:nvPicPr>
          <p:cNvPr id="4" name="Content Placeholder 3" descr="Screen shot 2013-03-01 at 10.33.58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808" b="4808"/>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41620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Danny now in a </a:t>
            </a:r>
            <a:r>
              <a:rPr lang="en-US" b="1" dirty="0" smtClean="0">
                <a:solidFill>
                  <a:srgbClr val="FF0000"/>
                </a:solidFill>
              </a:rPr>
              <a:t>Tux</a:t>
            </a:r>
            <a:r>
              <a:rPr lang="en-US" dirty="0" smtClean="0"/>
              <a:t>!</a:t>
            </a:r>
            <a:endParaRPr lang="en-US" dirty="0"/>
          </a:p>
        </p:txBody>
      </p:sp>
      <p:pic>
        <p:nvPicPr>
          <p:cNvPr id="4" name="Content Placeholder 3" descr="Screen shot 2013-02-26 at 10.41.49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9351" b="19351"/>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14122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5" descr="Screen shot 2013-03-01 at 11.33.43 PM.png"/>
          <p:cNvPicPr>
            <a:picLocks noChangeAspect="1"/>
          </p:cNvPicPr>
          <p:nvPr/>
        </p:nvPicPr>
        <p:blipFill>
          <a:blip r:embed="rId2"/>
          <a:srcRect l="-25176" r="-25176"/>
          <a:stretch>
            <a:fillRect/>
          </a:stretch>
        </p:blipFill>
        <p:spPr>
          <a:xfrm>
            <a:off x="-187157" y="659864"/>
            <a:ext cx="3102667" cy="1706347"/>
          </a:xfrm>
          <a:prstGeom prst="rect">
            <a:avLst/>
          </a:prstGeom>
        </p:spPr>
      </p:pic>
      <p:pic>
        <p:nvPicPr>
          <p:cNvPr id="6" name="Content Placeholder 3" descr="Screen shot 2013-03-01 at 10.34.21 PM.p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0196" b="10196"/>
          <a:stretch>
            <a:fillRect/>
          </a:stretch>
        </p:blipFill>
        <p:spPr>
          <a:xfrm>
            <a:off x="-187157" y="2713788"/>
            <a:ext cx="3052179" cy="1678581"/>
          </a:xfrm>
          <a:prstGeom prst="rect">
            <a:avLst/>
          </a:prstGeom>
        </p:spPr>
      </p:pic>
      <p:pic>
        <p:nvPicPr>
          <p:cNvPr id="7" name="Content Placeholder 3" descr="Screen shot 2013-03-01 at 10.35.17 PM.pn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8598" b="8598"/>
          <a:stretch>
            <a:fillRect/>
          </a:stretch>
        </p:blipFill>
        <p:spPr>
          <a:xfrm>
            <a:off x="457200" y="4902122"/>
            <a:ext cx="1979201" cy="1088484"/>
          </a:xfrm>
          <a:prstGeom prst="rect">
            <a:avLst/>
          </a:prstGeom>
        </p:spPr>
      </p:pic>
      <p:pic>
        <p:nvPicPr>
          <p:cNvPr id="8" name="Content Placeholder 3" descr="Screen shot 2013-03-01 at 10.35.29 PM.png"/>
          <p:cNvPicPr>
            <a:picLocks noGrp="1" noChangeAspect="1"/>
          </p:cNvPicPr>
          <p:nvPr>
            <p:ph idx="1"/>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7760" b="7760"/>
          <a:stretch>
            <a:fillRect/>
          </a:stretch>
        </p:blipFill>
        <p:spPr>
          <a:xfrm>
            <a:off x="3580157" y="5066631"/>
            <a:ext cx="2631486" cy="1447216"/>
          </a:xfrm>
        </p:spPr>
      </p:pic>
      <p:pic>
        <p:nvPicPr>
          <p:cNvPr id="9" name="Content Placeholder 3" descr="Screen shot 2013-03-01 at 10.33.58 PM.pn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4808" b="4808"/>
          <a:stretch>
            <a:fillRect/>
          </a:stretch>
        </p:blipFill>
        <p:spPr>
          <a:xfrm>
            <a:off x="6859999" y="1110099"/>
            <a:ext cx="2284001" cy="1256112"/>
          </a:xfrm>
          <a:prstGeom prst="rect">
            <a:avLst/>
          </a:prstGeom>
        </p:spPr>
      </p:pic>
      <p:pic>
        <p:nvPicPr>
          <p:cNvPr id="10" name="Content Placeholder 3" descr="Screen shot 2013-02-26 at 10.41.49 PM.png"/>
          <p:cNvPicPr>
            <a:picLocks noChangeAspect="1"/>
          </p:cNvPicPr>
          <p:nvPr/>
        </p:nvPicPr>
        <p:blipFill>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9351" b="19351"/>
          <a:stretch>
            <a:fillRect/>
          </a:stretch>
        </p:blipFill>
        <p:spPr>
          <a:xfrm>
            <a:off x="6446253" y="3254604"/>
            <a:ext cx="2697747" cy="1483657"/>
          </a:xfrm>
          <a:prstGeom prst="rect">
            <a:avLst/>
          </a:prstGeom>
        </p:spPr>
      </p:pic>
      <p:pic>
        <p:nvPicPr>
          <p:cNvPr id="4" name="Picture 3" descr="danny cohen.jpg"/>
          <p:cNvPicPr>
            <a:picLocks noChangeAspect="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08566" y="365768"/>
            <a:ext cx="4051433" cy="45363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Those Early Days</a:t>
            </a:r>
            <a:endParaRPr lang="en-US" dirty="0"/>
          </a:p>
        </p:txBody>
      </p:sp>
      <p:sp>
        <p:nvSpPr>
          <p:cNvPr id="7" name="Content Placeholder 6"/>
          <p:cNvSpPr>
            <a:spLocks noGrp="1"/>
          </p:cNvSpPr>
          <p:nvPr>
            <p:ph idx="1"/>
          </p:nvPr>
        </p:nvSpPr>
        <p:spPr>
          <a:xfrm>
            <a:off x="457200" y="1600200"/>
            <a:ext cx="8229600" cy="1232541"/>
          </a:xfrm>
        </p:spPr>
        <p:txBody>
          <a:bodyPr>
            <a:normAutofit fontScale="92500" lnSpcReduction="20000"/>
          </a:bodyPr>
          <a:lstStyle/>
          <a:p>
            <a:r>
              <a:rPr lang="en-US" dirty="0" smtClean="0"/>
              <a:t>The game of </a:t>
            </a:r>
            <a:r>
              <a:rPr lang="en-US" dirty="0" err="1" smtClean="0"/>
              <a:t>Mem</a:t>
            </a:r>
            <a:r>
              <a:rPr lang="en-US" dirty="0" smtClean="0"/>
              <a:t> (</a:t>
            </a:r>
            <a:r>
              <a:rPr lang="en-US" dirty="0" err="1" smtClean="0"/>
              <a:t>Tolly</a:t>
            </a:r>
            <a:r>
              <a:rPr lang="en-US" dirty="0" smtClean="0"/>
              <a:t> Holt) somewhere in a Venice den of software geeks near the Pacific Ocean</a:t>
            </a:r>
            <a:endParaRPr lang="en-US" dirty="0"/>
          </a:p>
        </p:txBody>
      </p:sp>
      <p:pic>
        <p:nvPicPr>
          <p:cNvPr id="8" name="Picture 7" descr="Screen shot 2013-03-02 at 10.16.30 AM.png"/>
          <p:cNvPicPr>
            <a:picLocks noChangeAspect="1"/>
          </p:cNvPicPr>
          <p:nvPr/>
        </p:nvPicPr>
        <p:blipFill>
          <a:blip r:embed="rId2"/>
          <a:stretch>
            <a:fillRect/>
          </a:stretch>
        </p:blipFill>
        <p:spPr>
          <a:xfrm>
            <a:off x="2405231" y="2832740"/>
            <a:ext cx="4237549" cy="37940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Danny Cohen, the Eclectic</a:t>
            </a:r>
            <a:endParaRPr lang="en-US" dirty="0"/>
          </a:p>
        </p:txBody>
      </p:sp>
      <p:sp>
        <p:nvSpPr>
          <p:cNvPr id="3" name="Content Placeholder 2"/>
          <p:cNvSpPr>
            <a:spLocks noGrp="1"/>
          </p:cNvSpPr>
          <p:nvPr>
            <p:ph idx="1"/>
          </p:nvPr>
        </p:nvSpPr>
        <p:spPr/>
        <p:txBody>
          <a:bodyPr>
            <a:normAutofit fontScale="55000" lnSpcReduction="20000"/>
          </a:bodyPr>
          <a:lstStyle/>
          <a:p>
            <a:pPr hangingPunct="0"/>
            <a:r>
              <a:rPr lang="en-US" b="1" dirty="0"/>
              <a:t>FIELDS OF RESEARCH INTEREST </a:t>
            </a:r>
            <a:endParaRPr lang="en-US" dirty="0"/>
          </a:p>
          <a:p>
            <a:pPr hangingPunct="0"/>
            <a:r>
              <a:rPr lang="en-US" dirty="0"/>
              <a:t>* High Performance LANs, and Multi-Computing</a:t>
            </a:r>
          </a:p>
          <a:p>
            <a:pPr hangingPunct="0"/>
            <a:r>
              <a:rPr lang="en-US" dirty="0"/>
              <a:t>* Distributed </a:t>
            </a:r>
            <a:r>
              <a:rPr lang="en-US" dirty="0" err="1"/>
              <a:t>Realtime</a:t>
            </a:r>
            <a:r>
              <a:rPr lang="en-US" dirty="0"/>
              <a:t> Simulation</a:t>
            </a:r>
          </a:p>
          <a:p>
            <a:pPr hangingPunct="0"/>
            <a:r>
              <a:rPr lang="en-US" dirty="0"/>
              <a:t>* </a:t>
            </a:r>
            <a:r>
              <a:rPr lang="en-US" dirty="0" err="1"/>
              <a:t>Realtime</a:t>
            </a:r>
            <a:r>
              <a:rPr lang="en-US" dirty="0"/>
              <a:t> Interactive Computer Graphics.</a:t>
            </a:r>
          </a:p>
          <a:p>
            <a:pPr hangingPunct="0"/>
            <a:r>
              <a:rPr lang="en-US" dirty="0"/>
              <a:t>* Network Security</a:t>
            </a:r>
          </a:p>
          <a:p>
            <a:pPr hangingPunct="0"/>
            <a:r>
              <a:rPr lang="en-US" dirty="0"/>
              <a:t>* Information Architecture</a:t>
            </a:r>
          </a:p>
          <a:p>
            <a:pPr hangingPunct="0"/>
            <a:r>
              <a:rPr lang="en-US" dirty="0"/>
              <a:t>* BM/C3 (Battle Management /  Command, Control, and Communication)</a:t>
            </a:r>
          </a:p>
          <a:p>
            <a:pPr hangingPunct="0"/>
            <a:r>
              <a:rPr lang="en-US" dirty="0"/>
              <a:t>* </a:t>
            </a:r>
            <a:r>
              <a:rPr lang="en-US" dirty="0" err="1"/>
              <a:t>Realtime</a:t>
            </a:r>
            <a:r>
              <a:rPr lang="en-US" dirty="0"/>
              <a:t> Digital Computer Communication (Computer Networks).</a:t>
            </a:r>
          </a:p>
          <a:p>
            <a:pPr hangingPunct="0"/>
            <a:r>
              <a:rPr lang="en-US" dirty="0"/>
              <a:t>* Application of Digital Computers to Aviation (Cockpit Information Systems).</a:t>
            </a:r>
          </a:p>
          <a:p>
            <a:pPr hangingPunct="0"/>
            <a:r>
              <a:rPr lang="en-US" dirty="0"/>
              <a:t>* Flight Simulation, and Computer Image Generation (CIG).</a:t>
            </a:r>
          </a:p>
          <a:p>
            <a:pPr hangingPunct="0"/>
            <a:r>
              <a:rPr lang="en-US" dirty="0"/>
              <a:t>* Very Large Scale Integration (VLSI).</a:t>
            </a:r>
          </a:p>
          <a:p>
            <a:pPr hangingPunct="0"/>
            <a:r>
              <a:rPr lang="en-US" dirty="0"/>
              <a:t>* Computer Architecture and Parallel Processing.</a:t>
            </a:r>
          </a:p>
          <a:p>
            <a:pPr hangingPunct="0"/>
            <a:r>
              <a:rPr lang="en-US" dirty="0"/>
              <a:t>* Secure Digital Speech and Video Communication over Computer Networks.</a:t>
            </a:r>
          </a:p>
          <a:p>
            <a:pPr hangingPunct="0"/>
            <a:r>
              <a:rPr lang="en-US" dirty="0"/>
              <a:t>* Mathematical Programming and Operations Research.</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61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of Danny’s Contributions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His early work on dynamic perspective showed how to rotate 3D images on a general purpose computer (anticipating virtual reality) and how to do 3D-clipping interactively in </a:t>
            </a:r>
            <a:r>
              <a:rPr lang="en-US" dirty="0" err="1" smtClean="0"/>
              <a:t>realtime</a:t>
            </a:r>
            <a:r>
              <a:rPr lang="en-US" dirty="0" smtClean="0"/>
              <a:t>.</a:t>
            </a:r>
          </a:p>
          <a:p>
            <a:r>
              <a:rPr lang="en-US" dirty="0" smtClean="0"/>
              <a:t>The MOSIS system that Danny initiated and developed has been operational for over 30 years.</a:t>
            </a:r>
          </a:p>
          <a:p>
            <a:r>
              <a:rPr lang="en-US" dirty="0" smtClean="0"/>
              <a:t>Danny </a:t>
            </a:r>
            <a:r>
              <a:rPr lang="en-US" dirty="0"/>
              <a:t>was one of the first to promote separating IP from TCP, which led to the adoption of UDP as a key protocol in the </a:t>
            </a:r>
            <a:r>
              <a:rPr lang="en-US" dirty="0" err="1"/>
              <a:t>Interenet</a:t>
            </a:r>
            <a:r>
              <a:rPr lang="en-US" dirty="0"/>
              <a:t>; UDP supports the vast amount of streaming traffic in the Internet.</a:t>
            </a:r>
            <a:r>
              <a:rPr lang="en-US" dirty="0" smtClean="0"/>
              <a:t> His groundbreaking work on the Network Voice Protocol (NVP) defined the protocol that was used to develop the first system that proved the applicability of packet switching networks to voice (and later to video). </a:t>
            </a: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83593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rot="5400000">
            <a:off x="1590843" y="1965159"/>
            <a:ext cx="3355475" cy="2526633"/>
          </a:xfrm>
          <a:prstGeom prst="line">
            <a:avLst/>
          </a:prstGeom>
          <a:ln w="571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rot="16200000" flipV="1">
            <a:off x="4257844" y="1824791"/>
            <a:ext cx="3355473" cy="2807367"/>
          </a:xfrm>
          <a:prstGeom prst="line">
            <a:avLst/>
          </a:prstGeom>
          <a:ln w="571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2005264" y="4906211"/>
            <a:ext cx="5334000" cy="1588"/>
          </a:xfrm>
          <a:prstGeom prst="line">
            <a:avLst/>
          </a:prstGeom>
          <a:ln w="5715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rot="18516461">
            <a:off x="1550740" y="2761201"/>
            <a:ext cx="2762144" cy="461665"/>
          </a:xfrm>
          <a:prstGeom prst="rect">
            <a:avLst/>
          </a:prstGeom>
          <a:noFill/>
        </p:spPr>
        <p:txBody>
          <a:bodyPr wrap="none" rtlCol="0">
            <a:spAutoFit/>
          </a:bodyPr>
          <a:lstStyle/>
          <a:p>
            <a:r>
              <a:rPr lang="en-US" sz="2400" b="1" dirty="0" smtClean="0"/>
              <a:t>Short response time</a:t>
            </a:r>
            <a:endParaRPr lang="en-US" sz="2400" b="1" dirty="0"/>
          </a:p>
        </p:txBody>
      </p:sp>
      <p:sp>
        <p:nvSpPr>
          <p:cNvPr id="12" name="TextBox 11"/>
          <p:cNvSpPr txBox="1"/>
          <p:nvPr/>
        </p:nvSpPr>
        <p:spPr>
          <a:xfrm rot="3083539" flipH="1">
            <a:off x="5114005" y="2829600"/>
            <a:ext cx="2340755" cy="461665"/>
          </a:xfrm>
          <a:prstGeom prst="rect">
            <a:avLst/>
          </a:prstGeom>
          <a:noFill/>
        </p:spPr>
        <p:txBody>
          <a:bodyPr wrap="none" rtlCol="0">
            <a:spAutoFit/>
          </a:bodyPr>
          <a:lstStyle/>
          <a:p>
            <a:r>
              <a:rPr lang="en-US" sz="2400" b="1" dirty="0" smtClean="0"/>
              <a:t>High Throughput</a:t>
            </a:r>
            <a:endParaRPr lang="en-US" sz="2400" b="1" dirty="0"/>
          </a:p>
        </p:txBody>
      </p:sp>
      <p:sp>
        <p:nvSpPr>
          <p:cNvPr id="13" name="TextBox 12"/>
          <p:cNvSpPr txBox="1"/>
          <p:nvPr/>
        </p:nvSpPr>
        <p:spPr>
          <a:xfrm flipH="1">
            <a:off x="3740655" y="4975344"/>
            <a:ext cx="2110824" cy="461665"/>
          </a:xfrm>
          <a:prstGeom prst="rect">
            <a:avLst/>
          </a:prstGeom>
          <a:noFill/>
        </p:spPr>
        <p:txBody>
          <a:bodyPr wrap="none" rtlCol="0">
            <a:spAutoFit/>
          </a:bodyPr>
          <a:lstStyle/>
          <a:p>
            <a:r>
              <a:rPr lang="en-US" sz="2400" b="1" dirty="0" smtClean="0"/>
              <a:t>High Reliability</a:t>
            </a:r>
            <a:endParaRPr lang="en-US" sz="2400" b="1" dirty="0"/>
          </a:p>
        </p:txBody>
      </p:sp>
      <p:sp>
        <p:nvSpPr>
          <p:cNvPr id="14" name="Oval 13"/>
          <p:cNvSpPr/>
          <p:nvPr/>
        </p:nvSpPr>
        <p:spPr>
          <a:xfrm>
            <a:off x="4227953" y="1296733"/>
            <a:ext cx="691616" cy="63824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1729247" y="4588676"/>
            <a:ext cx="691616" cy="638247"/>
          </a:xfrm>
          <a:prstGeom prst="ellipse">
            <a:avLst/>
          </a:prstGeom>
          <a:solidFill>
            <a:srgbClr val="0033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6" name="Oval 15"/>
          <p:cNvSpPr/>
          <p:nvPr/>
        </p:nvSpPr>
        <p:spPr>
          <a:xfrm>
            <a:off x="6993456" y="4588676"/>
            <a:ext cx="691616" cy="638247"/>
          </a:xfrm>
          <a:prstGeom prst="ellipse">
            <a:avLst/>
          </a:prstGeom>
          <a:solidFill>
            <a:srgbClr val="33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17" name="TextBox 16"/>
          <p:cNvSpPr txBox="1"/>
          <p:nvPr/>
        </p:nvSpPr>
        <p:spPr>
          <a:xfrm flipH="1">
            <a:off x="124742" y="4508468"/>
            <a:ext cx="1564401" cy="830997"/>
          </a:xfrm>
          <a:prstGeom prst="rect">
            <a:avLst/>
          </a:prstGeom>
          <a:noFill/>
          <a:ln w="28575" cap="flat" cmpd="sng" algn="ctr">
            <a:solidFill>
              <a:srgbClr val="0033FF"/>
            </a:solidFill>
            <a:prstDash val="solid"/>
            <a:round/>
            <a:headEnd type="none" w="med" len="med"/>
            <a:tailEnd type="none" w="med" len="med"/>
          </a:ln>
        </p:spPr>
        <p:txBody>
          <a:bodyPr wrap="none" rtlCol="0">
            <a:spAutoFit/>
          </a:bodyPr>
          <a:lstStyle/>
          <a:p>
            <a:pPr algn="ctr"/>
            <a:r>
              <a:rPr lang="en-US" sz="2400" b="1" dirty="0" smtClean="0">
                <a:solidFill>
                  <a:srgbClr val="3366FF"/>
                </a:solidFill>
              </a:rPr>
              <a:t>Interactive</a:t>
            </a:r>
          </a:p>
          <a:p>
            <a:pPr algn="ctr"/>
            <a:r>
              <a:rPr lang="en-US" sz="2400" b="1" dirty="0" smtClean="0">
                <a:solidFill>
                  <a:srgbClr val="3366FF"/>
                </a:solidFill>
              </a:rPr>
              <a:t>Traffic</a:t>
            </a:r>
            <a:endParaRPr lang="en-US" sz="2400" b="1" dirty="0">
              <a:solidFill>
                <a:srgbClr val="3366FF"/>
              </a:solidFill>
            </a:endParaRPr>
          </a:p>
        </p:txBody>
      </p:sp>
      <p:sp>
        <p:nvSpPr>
          <p:cNvPr id="18" name="TextBox 17"/>
          <p:cNvSpPr txBox="1"/>
          <p:nvPr/>
        </p:nvSpPr>
        <p:spPr>
          <a:xfrm flipH="1">
            <a:off x="3811305" y="412264"/>
            <a:ext cx="1467920" cy="830997"/>
          </a:xfrm>
          <a:prstGeom prst="rect">
            <a:avLst/>
          </a:prstGeom>
          <a:noFill/>
          <a:ln w="38100" cap="flat" cmpd="sng" algn="ctr">
            <a:solidFill>
              <a:srgbClr val="FF0000"/>
            </a:solidFill>
            <a:prstDash val="solid"/>
            <a:round/>
            <a:headEnd type="none" w="med" len="med"/>
            <a:tailEnd type="none" w="med" len="med"/>
          </a:ln>
        </p:spPr>
        <p:txBody>
          <a:bodyPr wrap="none" rtlCol="0">
            <a:spAutoFit/>
          </a:bodyPr>
          <a:lstStyle/>
          <a:p>
            <a:pPr algn="ctr"/>
            <a:r>
              <a:rPr lang="en-US" sz="2400" b="1" dirty="0" smtClean="0">
                <a:solidFill>
                  <a:srgbClr val="FF0000"/>
                </a:solidFill>
              </a:rPr>
              <a:t>Real-Time</a:t>
            </a:r>
          </a:p>
          <a:p>
            <a:pPr algn="ctr"/>
            <a:r>
              <a:rPr lang="en-US" sz="2400" b="1" dirty="0" smtClean="0">
                <a:solidFill>
                  <a:srgbClr val="FF0000"/>
                </a:solidFill>
              </a:rPr>
              <a:t>Traffic</a:t>
            </a:r>
            <a:endParaRPr lang="en-US" sz="2400" b="1" dirty="0">
              <a:solidFill>
                <a:srgbClr val="FF0000"/>
              </a:solidFill>
            </a:endParaRPr>
          </a:p>
        </p:txBody>
      </p:sp>
      <p:sp>
        <p:nvSpPr>
          <p:cNvPr id="19" name="TextBox 18"/>
          <p:cNvSpPr txBox="1"/>
          <p:nvPr/>
        </p:nvSpPr>
        <p:spPr>
          <a:xfrm flipH="1">
            <a:off x="7795004" y="4588676"/>
            <a:ext cx="1248058" cy="830997"/>
          </a:xfrm>
          <a:prstGeom prst="rect">
            <a:avLst/>
          </a:prstGeom>
          <a:noFill/>
          <a:ln w="38100" cap="flat" cmpd="sng" algn="ctr">
            <a:solidFill>
              <a:srgbClr val="339900"/>
            </a:solidFill>
            <a:prstDash val="solid"/>
            <a:round/>
            <a:headEnd type="none" w="med" len="med"/>
            <a:tailEnd type="none" w="med" len="med"/>
          </a:ln>
        </p:spPr>
        <p:txBody>
          <a:bodyPr wrap="none" rtlCol="0">
            <a:spAutoFit/>
          </a:bodyPr>
          <a:lstStyle/>
          <a:p>
            <a:pPr algn="ctr"/>
            <a:r>
              <a:rPr lang="en-US" sz="2400" b="1" dirty="0" smtClean="0">
                <a:solidFill>
                  <a:srgbClr val="339900"/>
                </a:solidFill>
              </a:rPr>
              <a:t>File</a:t>
            </a:r>
          </a:p>
          <a:p>
            <a:pPr algn="ctr"/>
            <a:r>
              <a:rPr lang="en-US" sz="2400" b="1" dirty="0" smtClean="0">
                <a:solidFill>
                  <a:srgbClr val="339900"/>
                </a:solidFill>
              </a:rPr>
              <a:t>Transfer</a:t>
            </a:r>
            <a:endParaRPr lang="en-US" sz="2400" b="1" dirty="0">
              <a:solidFill>
                <a:srgbClr val="339900"/>
              </a:solidFil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83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Endians</a:t>
            </a:r>
            <a:endParaRPr lang="en-US" dirty="0"/>
          </a:p>
        </p:txBody>
      </p:sp>
      <p:sp>
        <p:nvSpPr>
          <p:cNvPr id="3" name="Content Placeholder 2"/>
          <p:cNvSpPr>
            <a:spLocks noGrp="1"/>
          </p:cNvSpPr>
          <p:nvPr>
            <p:ph idx="1"/>
          </p:nvPr>
        </p:nvSpPr>
        <p:spPr>
          <a:xfrm>
            <a:off x="457200" y="675110"/>
            <a:ext cx="8686800" cy="4525963"/>
          </a:xfrm>
        </p:spPr>
        <p:txBody>
          <a:bodyPr>
            <a:noAutofit/>
          </a:bodyPr>
          <a:lstStyle/>
          <a:p>
            <a:endParaRPr lang="en-US" sz="2400" dirty="0" smtClean="0"/>
          </a:p>
          <a:p>
            <a:r>
              <a:rPr lang="en-US" sz="2400" dirty="0" smtClean="0"/>
              <a:t>This  is  an  attempt to stop a war.  I hope it is not too late and that somehow, magically perhaps, peace will prevail again.</a:t>
            </a:r>
          </a:p>
          <a:p>
            <a:r>
              <a:rPr lang="en-US" sz="2400" dirty="0" smtClean="0"/>
              <a:t>The latecomers into the arena believe that the issue is:  "What  is  the proper byte order in messages?".</a:t>
            </a:r>
          </a:p>
          <a:p>
            <a:r>
              <a:rPr lang="en-US" sz="2400" dirty="0" smtClean="0"/>
              <a:t>The root of the conflict lies much deeper than that.  It is the question of  which  bit  should  travel first, the bit from the little end of the word, or the bit from the big end of the  word?  </a:t>
            </a:r>
          </a:p>
          <a:p>
            <a:r>
              <a:rPr lang="en-US" sz="2400" dirty="0" smtClean="0"/>
              <a:t>The  followers  of  the former  approach are called the Little-</a:t>
            </a:r>
            <a:r>
              <a:rPr lang="en-US" sz="2400" dirty="0" err="1" smtClean="0"/>
              <a:t>Endians</a:t>
            </a:r>
            <a:r>
              <a:rPr lang="en-US" sz="2400" dirty="0" smtClean="0"/>
              <a:t>, and the followers of the latter are called the Big-</a:t>
            </a:r>
            <a:r>
              <a:rPr lang="en-US" sz="2400" dirty="0" err="1" smtClean="0"/>
              <a:t>Endians</a:t>
            </a:r>
            <a:endParaRPr lang="en-US" sz="2400" dirty="0" smtClean="0"/>
          </a:p>
          <a:p>
            <a:pPr lvl="1"/>
            <a:r>
              <a:rPr lang="en-US" sz="1600" dirty="0" smtClean="0"/>
              <a:t>MEMORY ORDER, TRANSMISSION ORDER, ORDER OF NUMBERS, INTEGERS vs. FRACTIONS</a:t>
            </a:r>
          </a:p>
          <a:p>
            <a:r>
              <a:rPr lang="en-US" sz="2400" dirty="0" smtClean="0"/>
              <a:t>“</a:t>
            </a:r>
            <a:r>
              <a:rPr lang="en-US" sz="2400" dirty="0" err="1" smtClean="0"/>
              <a:t>Endian</a:t>
            </a:r>
            <a:r>
              <a:rPr lang="en-US" sz="2400" dirty="0" smtClean="0"/>
              <a:t>” has over 4,000,000 hits</a:t>
            </a:r>
          </a:p>
          <a:p>
            <a:pPr marL="342900" lvl="1" indent="-342900">
              <a:buFont typeface="Arial"/>
              <a:buChar char="•"/>
            </a:pPr>
            <a:endParaRPr lang="en-US" sz="2400" dirty="0" smtClean="0">
              <a:hlinkClick r:id="rId2"/>
            </a:endParaRPr>
          </a:p>
          <a:p>
            <a:pPr>
              <a:buNone/>
            </a:pPr>
            <a:r>
              <a:rPr lang="en-US" sz="2400" dirty="0" smtClean="0">
                <a:hlinkClick r:id="rId2"/>
              </a:rPr>
              <a:t>https://tools.ietf.org/rfcmarkup?url=ftp://ftp.rfc-editor.org/in-notes/ien/ien137.txt</a:t>
            </a:r>
            <a:endParaRPr lang="en-US" sz="2400"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9146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Internet Pioneer</a:t>
            </a:r>
            <a:endParaRPr lang="en-US" dirty="0"/>
          </a:p>
        </p:txBody>
      </p:sp>
      <p:pic>
        <p:nvPicPr>
          <p:cNvPr id="6" name="Content Placeholder 5" descr="Screen shot 2013-03-01 at 10.32.56 PM.png"/>
          <p:cNvPicPr>
            <a:picLocks noGrp="1" noChangeAspect="1"/>
          </p:cNvPicPr>
          <p:nvPr>
            <p:ph idx="1"/>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5540" b="5540"/>
          <a:stretch>
            <a:fillRect/>
          </a:stretch>
        </p:blipFill>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761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Poem by Danny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t>
            </a:r>
            <a:r>
              <a:rPr lang="en-US" dirty="0"/>
              <a:t>In the Beginning, ARPA created the ARPANET.</a:t>
            </a:r>
          </a:p>
          <a:p>
            <a:r>
              <a:rPr lang="en-US" dirty="0"/>
              <a:t>And the ARPANET was without form and void.</a:t>
            </a:r>
          </a:p>
          <a:p>
            <a:r>
              <a:rPr lang="en-US" dirty="0"/>
              <a:t>And darkness was upon the deep.</a:t>
            </a:r>
          </a:p>
          <a:p>
            <a:r>
              <a:rPr lang="en-US" dirty="0"/>
              <a:t>And the spirit of ARPA moved upon the face of the network and ARPA said, 'Let there be a protocol,' and there was a protocol. And ARPA saw that it was good.</a:t>
            </a:r>
          </a:p>
          <a:p>
            <a:r>
              <a:rPr lang="en-US" dirty="0"/>
              <a:t>And ARPA said, 'Let there be more protocols,' and it was so. And ARPA saw that it was good.</a:t>
            </a:r>
          </a:p>
          <a:p>
            <a:r>
              <a:rPr lang="en-US" dirty="0"/>
              <a:t>And ARPA said, 'Let there be more networks,' and it was so</a:t>
            </a:r>
            <a:r>
              <a:rPr lang="en-US" dirty="0" smtClean="0"/>
              <a:t>.”</a:t>
            </a:r>
          </a:p>
          <a:p>
            <a:endParaRPr lang="en-US" dirty="0" smtClean="0"/>
          </a:p>
          <a:p>
            <a:endParaRPr lang="en-US" dirty="0" smtClean="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6083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Accomplice in Crime</a:t>
            </a:r>
            <a:endParaRPr lang="en-US" dirty="0"/>
          </a:p>
        </p:txBody>
      </p:sp>
      <p:sp>
        <p:nvSpPr>
          <p:cNvPr id="3" name="Content Placeholder 2"/>
          <p:cNvSpPr>
            <a:spLocks noGrp="1"/>
          </p:cNvSpPr>
          <p:nvPr>
            <p:ph idx="1"/>
          </p:nvPr>
        </p:nvSpPr>
        <p:spPr/>
        <p:txBody>
          <a:bodyPr/>
          <a:lstStyle/>
          <a:p>
            <a:r>
              <a:rPr lang="en-US" dirty="0" smtClean="0"/>
              <a:t>September 1973</a:t>
            </a:r>
          </a:p>
          <a:p>
            <a:r>
              <a:rPr lang="en-US" dirty="0" smtClean="0"/>
              <a:t>University of Sussex, Brighton, England</a:t>
            </a:r>
          </a:p>
          <a:p>
            <a:r>
              <a:rPr lang="en-US" dirty="0" smtClean="0"/>
              <a:t>Housed in the dormitories</a:t>
            </a:r>
          </a:p>
          <a:p>
            <a:r>
              <a:rPr lang="en-US" dirty="0" smtClean="0"/>
              <a:t>We jogged the hills of Brighton</a:t>
            </a:r>
          </a:p>
        </p:txBody>
      </p:sp>
      <p:pic>
        <p:nvPicPr>
          <p:cNvPr id="4" name="Picture 3" descr="Screen shot 2013-03-02 at 12.31.10 AM.png"/>
          <p:cNvPicPr>
            <a:picLocks noChangeAspect="1"/>
          </p:cNvPicPr>
          <p:nvPr/>
        </p:nvPicPr>
        <p:blipFill>
          <a:blip r:embed="rId2"/>
          <a:stretch>
            <a:fillRect/>
          </a:stretch>
        </p:blipFill>
        <p:spPr>
          <a:xfrm>
            <a:off x="3088104" y="3838522"/>
            <a:ext cx="1616187" cy="1214908"/>
          </a:xfrm>
          <a:prstGeom prst="rect">
            <a:avLst/>
          </a:prstGeom>
        </p:spPr>
      </p:pic>
      <p:sp>
        <p:nvSpPr>
          <p:cNvPr id="5" name="Content Placeholder 2"/>
          <p:cNvSpPr txBox="1">
            <a:spLocks/>
          </p:cNvSpPr>
          <p:nvPr/>
        </p:nvSpPr>
        <p:spPr>
          <a:xfrm>
            <a:off x="482547" y="3863181"/>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Razor</a:t>
            </a:r>
          </a:p>
        </p:txBody>
      </p:sp>
      <p:sp>
        <p:nvSpPr>
          <p:cNvPr id="6" name="Content Placeholder 2"/>
          <p:cNvSpPr txBox="1">
            <a:spLocks/>
          </p:cNvSpPr>
          <p:nvPr/>
        </p:nvSpPr>
        <p:spPr>
          <a:xfrm>
            <a:off x="457200" y="4595018"/>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Night Owl</a:t>
            </a:r>
          </a:p>
        </p:txBody>
      </p:sp>
      <p:sp>
        <p:nvSpPr>
          <p:cNvPr id="7" name="Content Placeholder 2"/>
          <p:cNvSpPr txBox="1">
            <a:spLocks/>
          </p:cNvSpPr>
          <p:nvPr/>
        </p:nvSpPr>
        <p:spPr>
          <a:xfrm>
            <a:off x="475907" y="5374105"/>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Criminal Courier</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Screen shot 2013-03-02 at 12.34.30 AM.png"/>
          <p:cNvPicPr>
            <a:picLocks noChangeAspect="1"/>
          </p:cNvPicPr>
          <p:nvPr/>
        </p:nvPicPr>
        <p:blipFill>
          <a:blip r:embed="rId3"/>
          <a:stretch>
            <a:fillRect/>
          </a:stretch>
        </p:blipFill>
        <p:spPr>
          <a:xfrm>
            <a:off x="3524214" y="4251111"/>
            <a:ext cx="2010311" cy="2251989"/>
          </a:xfrm>
          <a:prstGeom prst="rect">
            <a:avLst/>
          </a:prstGeom>
        </p:spPr>
      </p:pic>
      <p:pic>
        <p:nvPicPr>
          <p:cNvPr id="9" name="Picture 8" descr="Screen shot 2013-03-02 at 12.35.17 AM.png"/>
          <p:cNvPicPr>
            <a:picLocks noChangeAspect="1"/>
          </p:cNvPicPr>
          <p:nvPr/>
        </p:nvPicPr>
        <p:blipFill>
          <a:blip r:embed="rId4"/>
          <a:stretch>
            <a:fillRect/>
          </a:stretch>
        </p:blipFill>
        <p:spPr>
          <a:xfrm>
            <a:off x="4489159" y="4251111"/>
            <a:ext cx="2181683" cy="2424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par>
                          <p:cTn id="23" fill="hold">
                            <p:stCondLst>
                              <p:cond delay="0"/>
                            </p:stCondLst>
                            <p:childTnLst>
                              <p:par>
                                <p:cTn id="24" presetID="2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childTnLst>
                                </p:cTn>
                              </p:par>
                            </p:childTnLst>
                          </p:cTn>
                        </p:par>
                        <p:par>
                          <p:cTn id="32" fill="hold">
                            <p:stCondLst>
                              <p:cond delay="0"/>
                            </p:stCondLst>
                            <p:childTnLst>
                              <p:par>
                                <p:cTn id="33" presetID="23" presetClass="entr" presetSubtype="16"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par>
                          <p:cTn id="41" fill="hold">
                            <p:stCondLst>
                              <p:cond delay="0"/>
                            </p:stCondLst>
                            <p:childTnLst>
                              <p:par>
                                <p:cTn id="42" presetID="23" presetClass="entr" presetSubtype="16"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649</Words>
  <Application>Microsoft Macintosh PowerPoint</Application>
  <PresentationFormat>On-screen Show (4:3)</PresentationFormat>
  <Paragraphs>64</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Office Theme</vt:lpstr>
      <vt:lpstr>Slide 1</vt:lpstr>
      <vt:lpstr>Those Early Days</vt:lpstr>
      <vt:lpstr>Danny Cohen, the Eclectic</vt:lpstr>
      <vt:lpstr>A Few of Danny’s Contributions</vt:lpstr>
      <vt:lpstr>Slide 5</vt:lpstr>
      <vt:lpstr>Endians</vt:lpstr>
      <vt:lpstr>An Internet Pioneer</vt:lpstr>
      <vt:lpstr>A Poem by Danny</vt:lpstr>
      <vt:lpstr>An Accomplice in Crime</vt:lpstr>
      <vt:lpstr>Danny at ISI</vt:lpstr>
      <vt:lpstr>An Aircraft Instrument Panel</vt:lpstr>
      <vt:lpstr>Running to Go Sailing, or Flying,  or Biking</vt:lpstr>
      <vt:lpstr>Early VOIP (with Sunglasses)</vt:lpstr>
      <vt:lpstr>Early VOIP (without Sunglasses)</vt:lpstr>
      <vt:lpstr>Danny Then in a Turtleneck</vt:lpstr>
      <vt:lpstr>Danny now in a Tux!</vt:lpstr>
      <vt:lpstr>Slide 17</vt:lpstr>
    </vt:vector>
  </TitlesOfParts>
  <Company>UCLA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Kleinrock</dc:creator>
  <cp:lastModifiedBy>Leonard Kleinrock</cp:lastModifiedBy>
  <cp:revision>17</cp:revision>
  <dcterms:created xsi:type="dcterms:W3CDTF">2013-03-02T18:39:46Z</dcterms:created>
  <dcterms:modified xsi:type="dcterms:W3CDTF">2013-03-02T20:28:21Z</dcterms:modified>
</cp:coreProperties>
</file>