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1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2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4"/><Relationship Target="../media/image27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2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4"/><Relationship Target="../media/image16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labs.oracle.com/people/prof.finnegan/" Type="http://schemas.openxmlformats.org/officeDocument/2006/relationships/hyperlink" TargetMode="External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23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4"/><Relationship Target="../media/image25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4"/><Relationship Target="../media/image2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6.jpg" Type="http://schemas.openxmlformats.org/officeDocument/2006/relationships/image" Id="rId3"/><Relationship Target="../media/image08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349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Optics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033874" x="762000"/>
            <a:ext cy="15221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Prof. J. A. Finnegan</a:t>
            </a:r>
          </a:p>
          <a:p>
            <a:pPr rtl="0" lvl="0">
              <a:buNone/>
            </a:pPr>
            <a:r>
              <a:rPr lang="en"/>
              <a:t>Computer Science Department</a:t>
            </a:r>
          </a:p>
          <a:p>
            <a:pPr rtl="0" lvl="0">
              <a:buNone/>
            </a:pPr>
            <a:r>
              <a:rPr lang="en"/>
              <a:t>Oceanview University, Kansas 66045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Refined the Ideas into</a:t>
            </a:r>
            <a:br>
              <a:rPr lang="en"/>
            </a:br>
            <a:r>
              <a:rPr lang="en"/>
              <a:t>Initial Production Versions</a:t>
            </a:r>
          </a:p>
        </p:txBody>
      </p:sp>
      <p:sp>
        <p:nvSpPr>
          <p:cNvPr id="90" name="Shape 90"/>
          <p:cNvSpPr/>
          <p:nvPr/>
        </p:nvSpPr>
        <p:spPr>
          <a:xfrm>
            <a:off y="1862967" x="4357566"/>
            <a:ext cy="2576983" cx="44212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y="1969500" x="648600"/>
            <a:ext cy="4229100" cx="2705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y="6213150" x="350250"/>
            <a:ext cy="609599" cx="3699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2400" lang="en"/>
              <a:t>Imager and FFT Adder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4573650" x="5771350"/>
            <a:ext cy="429299" cx="2818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2400" lang="en"/>
              <a:t>Projector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678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First test - Success!</a:t>
            </a:r>
            <a:br>
              <a:rPr lang="en"/>
            </a:br>
            <a:r>
              <a:rPr lang="en"/>
              <a:t>but need to reduce the transmit power</a:t>
            </a:r>
          </a:p>
        </p:txBody>
      </p:sp>
      <p:sp>
        <p:nvSpPr>
          <p:cNvPr id="99" name="Shape 99"/>
          <p:cNvSpPr/>
          <p:nvPr/>
        </p:nvSpPr>
        <p:spPr>
          <a:xfrm>
            <a:off y="1493837" x="296157"/>
            <a:ext cy="3441426" cx="61142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0" name="Shape 100"/>
          <p:cNvSpPr/>
          <p:nvPr/>
        </p:nvSpPr>
        <p:spPr>
          <a:xfrm>
            <a:off y="4476750" x="5200650"/>
            <a:ext cy="2281685" cx="37981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Back to the drawing board</a:t>
            </a:r>
          </a:p>
        </p:txBody>
      </p:sp>
      <p:sp>
        <p:nvSpPr>
          <p:cNvPr id="106" name="Shape 106"/>
          <p:cNvSpPr/>
          <p:nvPr/>
        </p:nvSpPr>
        <p:spPr>
          <a:xfrm>
            <a:off y="1417637" x="4552950"/>
            <a:ext cy="4762500" cx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/>
          <p:nvPr/>
        </p:nvSpPr>
        <p:spPr>
          <a:xfrm>
            <a:off y="3095374" x="67625"/>
            <a:ext cy="3400532" cx="51819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Second Key Insight -</a:t>
            </a:r>
            <a:br>
              <a:rPr lang="en"/>
            </a:br>
            <a:r>
              <a:rPr lang="en"/>
              <a:t>Needed a Windows Implementation</a:t>
            </a:r>
          </a:p>
        </p:txBody>
      </p:sp>
      <p:sp>
        <p:nvSpPr>
          <p:cNvPr id="113" name="Shape 113"/>
          <p:cNvSpPr/>
          <p:nvPr/>
        </p:nvSpPr>
        <p:spPr>
          <a:xfrm>
            <a:off y="2207185" x="76200"/>
            <a:ext cy="4601447" cx="59603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4" name="Shape 114"/>
          <p:cNvSpPr/>
          <p:nvPr/>
        </p:nvSpPr>
        <p:spPr>
          <a:xfrm>
            <a:off y="1447800" x="5010625"/>
            <a:ext cy="2471470" cx="36761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457200"/>
            <a:ext cy="812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Contract called for two sizes 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y="1492625" x="182338"/>
            <a:ext cy="5121725" cx="4253911"/>
            <a:chOff y="1571225" x="4859138"/>
            <a:chExt cy="5121725" cx="4253911"/>
          </a:xfrm>
        </p:grpSpPr>
        <p:sp>
          <p:nvSpPr>
            <p:cNvPr id="121" name="Shape 121"/>
            <p:cNvSpPr/>
            <p:nvPr/>
          </p:nvSpPr>
          <p:spPr>
            <a:xfrm>
              <a:off y="2170219" x="4859138"/>
              <a:ext cy="3827661" cx="382766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22" name="Shape 122"/>
            <p:cNvSpPr txBox="1"/>
            <p:nvPr/>
          </p:nvSpPr>
          <p:spPr>
            <a:xfrm>
              <a:off y="1571225" x="5170900"/>
              <a:ext cy="408899" cx="32279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3000" lang="en"/>
                <a:t>Handheld</a:t>
              </a:r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y="6116650" x="5287750"/>
              <a:ext cy="576300" cx="38252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1800" lang="en">
                  <a:solidFill>
                    <a:srgbClr val="222222"/>
                  </a:solidFill>
                </a:rPr>
                <a:t>2 AA batteries included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74637" x="457200"/>
            <a:ext cy="812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Contract called for two sizes 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y="1492625" x="182338"/>
            <a:ext cy="5121725" cx="4253911"/>
            <a:chOff y="1571225" x="4859138"/>
            <a:chExt cy="5121725" cx="4253911"/>
          </a:xfrm>
        </p:grpSpPr>
        <p:sp>
          <p:nvSpPr>
            <p:cNvPr id="130" name="Shape 130"/>
            <p:cNvSpPr/>
            <p:nvPr/>
          </p:nvSpPr>
          <p:spPr>
            <a:xfrm>
              <a:off y="2170219" x="4859138"/>
              <a:ext cy="3827661" cx="382766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31" name="Shape 131"/>
            <p:cNvSpPr txBox="1"/>
            <p:nvPr/>
          </p:nvSpPr>
          <p:spPr>
            <a:xfrm>
              <a:off y="1571225" x="5170900"/>
              <a:ext cy="408899" cx="32279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3000" lang="en"/>
                <a:t>Handheld</a:t>
              </a: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y="6116650" x="5287750"/>
              <a:ext cy="576300" cx="38252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1800" lang="en">
                  <a:solidFill>
                    <a:srgbClr val="222222"/>
                  </a:solidFill>
                </a:rPr>
                <a:t>2 AA batteries included</a:t>
              </a: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y="1492625" x="4542820"/>
            <a:ext cy="5202875" cx="4331145"/>
            <a:chOff y="1571225" x="167320"/>
            <a:chExt cy="5202875" cx="4331145"/>
          </a:xfrm>
        </p:grpSpPr>
        <p:sp>
          <p:nvSpPr>
            <p:cNvPr id="134" name="Shape 134"/>
            <p:cNvSpPr/>
            <p:nvPr/>
          </p:nvSpPr>
          <p:spPr>
            <a:xfrm>
              <a:off y="2980450" x="457200"/>
              <a:ext cy="3439875" cx="404126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</p:sp>
        <p:sp>
          <p:nvSpPr>
            <p:cNvPr id="135" name="Shape 135"/>
            <p:cNvSpPr txBox="1"/>
            <p:nvPr/>
          </p:nvSpPr>
          <p:spPr>
            <a:xfrm>
              <a:off y="1571225" x="863832"/>
              <a:ext cy="408899" cx="32279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3000" lang="en"/>
                <a:t>Tankheld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y="6132100" x="167320"/>
              <a:ext cy="642000" cx="4231200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1800" lang="en">
                  <a:solidFill>
                    <a:srgbClr val="222222"/>
                  </a:solidFill>
                </a:rPr>
                <a:t>25,000,000 AA batteries not included</a:t>
              </a: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y="2170219" x="689525"/>
              <a:ext cy="707399" cx="2069699"/>
            </a:xfrm>
            <a:prstGeom prst="rect">
              <a:avLst/>
            </a:prstGeom>
            <a:noFill/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buNone/>
              </a:pPr>
              <a:r>
                <a:rPr b="1" sz="3600" lang="en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30MW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Now, our soldiers can rest easy.</a:t>
            </a:r>
          </a:p>
          <a:p>
            <a:pPr algn="ctr">
              <a:buNone/>
            </a:pPr>
            <a:r>
              <a:rPr lang="en"/>
              <a:t>No worries about camouflage!</a:t>
            </a:r>
          </a:p>
        </p:txBody>
      </p:sp>
      <p:sp>
        <p:nvSpPr>
          <p:cNvPr id="143" name="Shape 143"/>
          <p:cNvSpPr/>
          <p:nvPr/>
        </p:nvSpPr>
        <p:spPr>
          <a:xfrm>
            <a:off y="2371725" x="938327"/>
            <a:ext cy="3881995" cx="69817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Thank you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  <a:r>
              <a:rPr u="sng" lang="en">
                <a:solidFill>
                  <a:schemeClr val="hlink"/>
                </a:solidFill>
                <a:hlinkClick r:id="rId3"/>
              </a:rPr>
              <a:t>http://labs.oracle.com/people/prof.finnegan/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Key Insight</a:t>
            </a:r>
          </a:p>
        </p:txBody>
      </p:sp>
      <p:sp>
        <p:nvSpPr>
          <p:cNvPr id="155" name="Shape 155"/>
          <p:cNvSpPr/>
          <p:nvPr/>
        </p:nvSpPr>
        <p:spPr>
          <a:xfrm>
            <a:off y="1777600" x="1415108"/>
            <a:ext cy="4805163" cx="64079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62" name="Shape 162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The</a:t>
            </a:r>
            <a:br>
              <a:rPr lang="en"/>
            </a:br>
            <a:r>
              <a:rPr lang="en"/>
              <a:t>Challenge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2196853" x="457200"/>
            <a:ext cy="4371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222222"/>
                </a:solidFill>
              </a:rPr>
              <a:t>Our Special Forces have two dual problems:</a:t>
            </a:r>
          </a:p>
          <a:p>
            <a:pPr rtl="0" lvl="0" indent="457200" marL="457200">
              <a:buNone/>
            </a:pPr>
            <a:r>
              <a:rPr lang="en">
                <a:solidFill>
                  <a:srgbClr val="222222"/>
                </a:solidFill>
              </a:rPr>
              <a:t>* Seeing the enemy</a:t>
            </a:r>
          </a:p>
          <a:p>
            <a:pPr rtl="0" lvl="0" indent="457200" marL="457200">
              <a:buNone/>
            </a:pPr>
            <a:r>
              <a:rPr lang="en">
                <a:solidFill>
                  <a:srgbClr val="222222"/>
                </a:solidFill>
              </a:rPr>
              <a:t>* Hiding from the enemy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1" name="Shape 31"/>
          <p:cNvSpPr/>
          <p:nvPr/>
        </p:nvSpPr>
        <p:spPr>
          <a:xfrm>
            <a:off y="300462" x="125525"/>
            <a:ext cy="1880617" cx="28161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y="187094" x="6298005"/>
            <a:ext cy="2085595" cx="27155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68" name="Shape 168"/>
          <p:cNvSpPr/>
          <p:nvPr/>
        </p:nvSpPr>
        <p:spPr>
          <a:xfrm>
            <a:off y="3722969" x="228599"/>
            <a:ext cy="3034587" cx="60960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9" name="Shape 169"/>
          <p:cNvSpPr/>
          <p:nvPr/>
        </p:nvSpPr>
        <p:spPr>
          <a:xfrm>
            <a:off y="546012" x="4457517"/>
            <a:ext cy="3319668" cx="45337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76" name="Shape 176"/>
          <p:cNvSpPr/>
          <p:nvPr/>
        </p:nvSpPr>
        <p:spPr>
          <a:xfrm>
            <a:off y="370582" x="5150930"/>
            <a:ext cy="2669561" cx="39930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7" name="Shape 177"/>
          <p:cNvSpPr/>
          <p:nvPr/>
        </p:nvSpPr>
        <p:spPr>
          <a:xfrm>
            <a:off y="3663162" x="929012"/>
            <a:ext cy="1781175" cx="2962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950775" x="228599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4" name="Shape 184"/>
          <p:cNvSpPr/>
          <p:nvPr/>
        </p:nvSpPr>
        <p:spPr>
          <a:xfrm>
            <a:off y="231823" x="5319975"/>
            <a:ext cy="3401505" cx="35954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5" name="Shape 185"/>
          <p:cNvSpPr/>
          <p:nvPr/>
        </p:nvSpPr>
        <p:spPr>
          <a:xfrm>
            <a:off y="3722969" x="228599"/>
            <a:ext cy="3034587" cx="60960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buNone/>
            </a:pPr>
            <a:r>
              <a:rPr lang="en"/>
              <a:t>The</a:t>
            </a:r>
            <a:br>
              <a:rPr lang="en"/>
            </a:br>
            <a:r>
              <a:rPr lang="en"/>
              <a:t>Challenge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196853" x="457200"/>
            <a:ext cy="4371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222222"/>
                </a:solidFill>
              </a:rPr>
              <a:t>Our Special Forces have two dual problems:</a:t>
            </a:r>
          </a:p>
          <a:p>
            <a:pPr rtl="0" lvl="0" indent="457200" marL="457200">
              <a:buNone/>
            </a:pPr>
            <a:r>
              <a:rPr lang="en">
                <a:solidFill>
                  <a:srgbClr val="222222"/>
                </a:solidFill>
              </a:rPr>
              <a:t>* Seeing the enemy</a:t>
            </a:r>
          </a:p>
          <a:p>
            <a:pPr rtl="0" lvl="0" indent="457200" marL="457200">
              <a:buNone/>
            </a:pPr>
            <a:r>
              <a:rPr lang="en">
                <a:solidFill>
                  <a:srgbClr val="222222"/>
                </a:solidFill>
              </a:rPr>
              <a:t>* Hiding from the enemy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lang="en">
                <a:solidFill>
                  <a:srgbClr val="222222"/>
                </a:solidFill>
              </a:rPr>
              <a:t>The former is solved</a:t>
            </a:r>
          </a:p>
          <a:p>
            <a:pPr algn="ctr" rtl="0" lvl="0">
              <a:buNone/>
            </a:pPr>
            <a:r>
              <a:rPr lang="en">
                <a:solidFill>
                  <a:srgbClr val="222222"/>
                </a:solidFill>
              </a:rPr>
              <a:t>by projecting </a:t>
            </a:r>
            <a:r>
              <a:rPr b="1" lang="en">
                <a:solidFill>
                  <a:srgbClr val="222222"/>
                </a:solidFill>
              </a:rPr>
              <a:t>LASER </a:t>
            </a:r>
            <a:r>
              <a:rPr lang="en">
                <a:solidFill>
                  <a:srgbClr val="222222"/>
                </a:solidFill>
              </a:rPr>
              <a:t>energy on the enemy</a:t>
            </a:r>
          </a:p>
          <a:p>
            <a:pPr algn="ctr" rtl="0" lvl="0">
              <a:buNone/>
            </a:pPr>
            <a:r>
              <a:rPr lang="en">
                <a:solidFill>
                  <a:srgbClr val="222222"/>
                </a:solidFill>
              </a:rPr>
              <a:t>The latter is solved</a:t>
            </a:r>
          </a:p>
          <a:p>
            <a:pPr algn="ctr" rtl="0" lvl="0">
              <a:buNone/>
            </a:pPr>
            <a:r>
              <a:rPr lang="en">
                <a:solidFill>
                  <a:srgbClr val="222222"/>
                </a:solidFill>
              </a:rPr>
              <a:t>by projecting </a:t>
            </a:r>
            <a:r>
              <a:rPr b="1" lang="en">
                <a:solidFill>
                  <a:srgbClr val="222222"/>
                </a:solidFill>
              </a:rPr>
              <a:t>DASER </a:t>
            </a:r>
            <a:r>
              <a:rPr lang="en">
                <a:solidFill>
                  <a:srgbClr val="222222"/>
                </a:solidFill>
              </a:rPr>
              <a:t>energy on ourselves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39" name="Shape 39"/>
          <p:cNvSpPr/>
          <p:nvPr/>
        </p:nvSpPr>
        <p:spPr>
          <a:xfrm>
            <a:off y="300462" x="125525"/>
            <a:ext cy="1880617" cx="28161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y="187094" x="6298005"/>
            <a:ext cy="2085595" cx="27155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61537" x="457200"/>
            <a:ext cy="681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Devices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020814" x="457200"/>
            <a:ext cy="5546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en">
                <a:solidFill>
                  <a:srgbClr val="222222"/>
                </a:solidFill>
              </a:rPr>
              <a:t>
</a:t>
            </a:r>
            <a:r>
              <a:rPr b="1" sz="2400" lang="en">
                <a:solidFill>
                  <a:srgbClr val="222222"/>
                </a:solidFill>
              </a:rPr>
              <a:t>LASER </a:t>
            </a:r>
            <a:r>
              <a:rPr sz="2400" lang="en">
                <a:solidFill>
                  <a:srgbClr val="222222"/>
                </a:solidFill>
              </a:rPr>
              <a:t>is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Light Amplification by Stimulated Emission of Radiation</a:t>
            </a:r>
          </a:p>
          <a:p>
            <a:pPr rtl="0" lvl="0">
              <a:buNone/>
            </a:pPr>
            <a:r>
              <a:rPr b="1" sz="2400" lang="en">
                <a:solidFill>
                  <a:srgbClr val="222222"/>
                </a:solidFill>
              </a:rPr>
              <a:t>DASER </a:t>
            </a:r>
            <a:r>
              <a:rPr sz="2400" lang="en">
                <a:solidFill>
                  <a:srgbClr val="222222"/>
                </a:solidFill>
              </a:rPr>
              <a:t>is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Darkness Amplification by Stimulated Emission of Radiation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For further tuning the above are augmented by</a:t>
            </a:r>
          </a:p>
          <a:p>
            <a:pPr rtl="0" lvl="0" indent="457200" marL="0">
              <a:buNone/>
            </a:pPr>
            <a:r>
              <a:rPr sz="2400" lang="en">
                <a:solidFill>
                  <a:srgbClr val="222222"/>
                </a:solidFill>
              </a:rPr>
              <a:t>LEDs (Light Emitting Diodes) and</a:t>
            </a:r>
          </a:p>
          <a:p>
            <a:pPr rtl="0" lvl="0" indent="457200" mar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222222"/>
                </a:solidFill>
              </a:rPr>
              <a:t>DEDs (Darkness Emitting Diodes).</a:t>
            </a:r>
          </a:p>
          <a:p>
            <a:pPr rtl="0" lvl="0" indent="0" marL="457200">
              <a:buNone/>
            </a:pPr>
            <a:r>
              <a:rPr sz="1800" lang="en">
                <a:solidFill>
                  <a:srgbClr val="222222"/>
                </a:solidFill>
              </a:rPr>
              <a:t>The DASER and DEDs follow the dynamic principles implemented in active noise canceling headsets.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Camouflage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Theoretically limited </a:t>
            </a:r>
            <a:br>
              <a:rPr lang="en"/>
            </a:br>
            <a:r>
              <a:rPr lang="en"/>
              <a:t> </a:t>
            </a:r>
            <a:br>
              <a:rPr lang="en"/>
            </a:br>
            <a:r>
              <a:rPr lang="en"/>
              <a:t>                                           and you look silly</a:t>
            </a:r>
          </a:p>
        </p:txBody>
      </p:sp>
      <p:sp>
        <p:nvSpPr>
          <p:cNvPr id="53" name="Shape 53"/>
          <p:cNvSpPr/>
          <p:nvPr/>
        </p:nvSpPr>
        <p:spPr>
          <a:xfrm>
            <a:off y="3160514" x="4670105"/>
            <a:ext cy="3058644" cx="39404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y="2859887" x="688050"/>
            <a:ext cy="3533775" cx="3619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04800" x="155900"/>
            <a:ext cy="1808099" cx="242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Key</a:t>
            </a:r>
            <a:br>
              <a:rPr lang="en"/>
            </a:br>
            <a:r>
              <a:rPr lang="en"/>
              <a:t>Insight</a:t>
            </a:r>
            <a:br>
              <a:rPr lang="en"/>
            </a:br>
            <a:r>
              <a:rPr lang="en"/>
              <a:t>FFT!</a:t>
            </a:r>
          </a:p>
        </p:txBody>
      </p:sp>
      <p:sp>
        <p:nvSpPr>
          <p:cNvPr id="60" name="Shape 60"/>
          <p:cNvSpPr/>
          <p:nvPr/>
        </p:nvSpPr>
        <p:spPr>
          <a:xfrm>
            <a:off y="304800" x="2651639"/>
            <a:ext cy="2875861" cx="64103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/>
          <p:nvPr/>
        </p:nvSpPr>
        <p:spPr>
          <a:xfrm>
            <a:off y="3392535" x="0"/>
            <a:ext cy="3465464" cx="49095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74637" x="457200"/>
            <a:ext cy="1143000" cx="3895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Frequency</a:t>
            </a:r>
            <a:br>
              <a:rPr lang="en"/>
            </a:br>
            <a:r>
              <a:rPr lang="en"/>
              <a:t>Domain!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2514600" x="457200"/>
            <a:ext cy="4126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All we have to do in order to</a:t>
            </a:r>
            <a:br>
              <a:rPr lang="en"/>
            </a:br>
            <a:r>
              <a:rPr lang="en"/>
              <a:t>conceal objects during daytime is:</a:t>
            </a:r>
          </a:p>
          <a:p>
            <a:pPr rtl="0" lvl="0">
              <a:buNone/>
            </a:pPr>
            <a:r>
              <a:rPr lang="en"/>
              <a:t>(1) Sense our self-image and FFT it</a:t>
            </a:r>
          </a:p>
          <a:p>
            <a:pPr rtl="0" lvl="0">
              <a:buNone/>
            </a:pPr>
            <a:r>
              <a:rPr lang="en"/>
              <a:t>(2) Reverse the coefficients of the FFT'd image</a:t>
            </a:r>
          </a:p>
          <a:p>
            <a:pPr rtl="0" lvl="0">
              <a:buNone/>
            </a:pPr>
            <a:r>
              <a:rPr lang="en"/>
              <a:t>(3) Integrate original image with the FFT'd one</a:t>
            </a:r>
          </a:p>
          <a:p>
            <a:pPr rtl="0" lvl="0">
              <a:buNone/>
            </a:pPr>
            <a:r>
              <a:rPr lang="en"/>
              <a:t>(4) Auto-project the modified auto-image upon ourselves</a:t>
            </a:r>
          </a:p>
          <a:p>
            <a:r>
              <a:t/>
            </a:r>
          </a:p>
        </p:txBody>
      </p:sp>
      <p:sp>
        <p:nvSpPr>
          <p:cNvPr id="68" name="Shape 68"/>
          <p:cNvSpPr/>
          <p:nvPr/>
        </p:nvSpPr>
        <p:spPr>
          <a:xfrm>
            <a:off y="152400" x="4830947"/>
            <a:ext cy="2516002" cx="41606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More details</a:t>
            </a:r>
          </a:p>
        </p:txBody>
      </p:sp>
      <p:sp>
        <p:nvSpPr>
          <p:cNvPr id="74" name="Shape 74"/>
          <p:cNvSpPr/>
          <p:nvPr/>
        </p:nvSpPr>
        <p:spPr>
          <a:xfrm>
            <a:off y="280037" x="3429000"/>
            <a:ext cy="2486025" cx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5" name="Shape 75"/>
          <p:cNvSpPr/>
          <p:nvPr/>
        </p:nvSpPr>
        <p:spPr>
          <a:xfrm>
            <a:off y="2853256" x="83334"/>
            <a:ext cy="3927438" cx="52394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Block Diagram</a:t>
            </a:r>
          </a:p>
        </p:txBody>
      </p:sp>
      <p:sp>
        <p:nvSpPr>
          <p:cNvPr id="81" name="Shape 81"/>
          <p:cNvSpPr/>
          <p:nvPr/>
        </p:nvSpPr>
        <p:spPr>
          <a:xfrm>
            <a:off y="1263275" x="3270186"/>
            <a:ext cy="2034651" cx="57553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y="4409112" x="5272700"/>
            <a:ext cy="2324100" cx="33337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 txBox="1"/>
          <p:nvPr/>
        </p:nvSpPr>
        <p:spPr>
          <a:xfrm>
            <a:off y="3525400" x="4810825"/>
            <a:ext cy="889800" cx="4060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b="1" sz="2400" lang="en"/>
              <a:t>Derivative helps to find Optimum at 0.5</a:t>
            </a:r>
          </a:p>
        </p:txBody>
      </p:sp>
      <p:sp>
        <p:nvSpPr>
          <p:cNvPr id="84" name="Shape 84"/>
          <p:cNvSpPr/>
          <p:nvPr/>
        </p:nvSpPr>
        <p:spPr>
          <a:xfrm>
            <a:off y="2633662" x="63800"/>
            <a:ext cy="3571875" cx="333375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