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3E10-8B9A-4A15-ADB5-8FBA9B7BE7DD}" type="datetimeFigureOut">
              <a:rPr lang="es-AR" smtClean="0"/>
              <a:t>28/08/2012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5FFD-6C87-4BE7-A808-A8C6AB7C1C0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208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3E10-8B9A-4A15-ADB5-8FBA9B7BE7DD}" type="datetimeFigureOut">
              <a:rPr lang="es-AR" smtClean="0"/>
              <a:t>28/08/2012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5FFD-6C87-4BE7-A808-A8C6AB7C1C0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008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3E10-8B9A-4A15-ADB5-8FBA9B7BE7DD}" type="datetimeFigureOut">
              <a:rPr lang="es-AR" smtClean="0"/>
              <a:t>28/08/2012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5FFD-6C87-4BE7-A808-A8C6AB7C1C0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726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3E10-8B9A-4A15-ADB5-8FBA9B7BE7DD}" type="datetimeFigureOut">
              <a:rPr lang="es-AR" smtClean="0"/>
              <a:t>28/08/2012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5FFD-6C87-4BE7-A808-A8C6AB7C1C0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7688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3E10-8B9A-4A15-ADB5-8FBA9B7BE7DD}" type="datetimeFigureOut">
              <a:rPr lang="es-AR" smtClean="0"/>
              <a:t>28/08/2012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5FFD-6C87-4BE7-A808-A8C6AB7C1C0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168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3E10-8B9A-4A15-ADB5-8FBA9B7BE7DD}" type="datetimeFigureOut">
              <a:rPr lang="es-AR" smtClean="0"/>
              <a:t>28/08/2012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5FFD-6C87-4BE7-A808-A8C6AB7C1C0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107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3E10-8B9A-4A15-ADB5-8FBA9B7BE7DD}" type="datetimeFigureOut">
              <a:rPr lang="es-AR" smtClean="0"/>
              <a:t>28/08/2012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5FFD-6C87-4BE7-A808-A8C6AB7C1C0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916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3E10-8B9A-4A15-ADB5-8FBA9B7BE7DD}" type="datetimeFigureOut">
              <a:rPr lang="es-AR" smtClean="0"/>
              <a:t>28/08/2012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5FFD-6C87-4BE7-A808-A8C6AB7C1C0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798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3E10-8B9A-4A15-ADB5-8FBA9B7BE7DD}" type="datetimeFigureOut">
              <a:rPr lang="es-AR" smtClean="0"/>
              <a:t>28/08/2012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5FFD-6C87-4BE7-A808-A8C6AB7C1C0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6836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3E10-8B9A-4A15-ADB5-8FBA9B7BE7DD}" type="datetimeFigureOut">
              <a:rPr lang="es-AR" smtClean="0"/>
              <a:t>28/08/2012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5FFD-6C87-4BE7-A808-A8C6AB7C1C0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77467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3E10-8B9A-4A15-ADB5-8FBA9B7BE7DD}" type="datetimeFigureOut">
              <a:rPr lang="es-AR" smtClean="0"/>
              <a:t>28/08/2012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5FFD-6C87-4BE7-A808-A8C6AB7C1C0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4523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B3E10-8B9A-4A15-ADB5-8FBA9B7BE7DD}" type="datetimeFigureOut">
              <a:rPr lang="es-AR" smtClean="0"/>
              <a:t>28/08/2012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5FFD-6C87-4BE7-A808-A8C6AB7C1C0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9741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sfln.org/" TargetMode="External"/><Relationship Id="rId2" Type="http://schemas.openxmlformats.org/officeDocument/2006/relationships/hyperlink" Target="http://businessmodelgeneration.com/downloads/businessmodelgeneration_preview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blabinternational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lindi.mphuthi@gmail.com" TargetMode="External"/><Relationship Id="rId7" Type="http://schemas.openxmlformats.org/officeDocument/2006/relationships/image" Target="../media/image4.png"/><Relationship Id="rId2" Type="http://schemas.openxmlformats.org/officeDocument/2006/relationships/hyperlink" Target="mailto:beno@fablablima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mailto:pvdh@sofos.nl" TargetMode="External"/><Relationship Id="rId4" Type="http://schemas.openxmlformats.org/officeDocument/2006/relationships/hyperlink" Target="mailto:victor@fablima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Pieter\Documents\2012\projecten\FabLab\fab8\tempFile.bmp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0" y="62067"/>
            <a:ext cx="1074864" cy="106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2516361" y="1829577"/>
            <a:ext cx="3857278" cy="385727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181"/>
          <a:stretch/>
        </p:blipFill>
        <p:spPr bwMode="auto">
          <a:xfrm>
            <a:off x="2702185" y="2780928"/>
            <a:ext cx="3774675" cy="21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93" b="4358"/>
          <a:stretch/>
        </p:blipFill>
        <p:spPr bwMode="auto">
          <a:xfrm>
            <a:off x="2702185" y="-38331"/>
            <a:ext cx="2872087" cy="12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80" y="101596"/>
            <a:ext cx="1460207" cy="109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1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flipV="1">
            <a:off x="0" y="0"/>
            <a:ext cx="9144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-61919" y="0"/>
            <a:ext cx="4908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5. Fostering new businesses</a:t>
            </a:r>
            <a:endParaRPr lang="es-AR" sz="3200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840720"/>
              </p:ext>
            </p:extLst>
          </p:nvPr>
        </p:nvGraphicFramePr>
        <p:xfrm>
          <a:off x="4422" y="836712"/>
          <a:ext cx="9139578" cy="6021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6526"/>
                <a:gridCol w="3046526"/>
                <a:gridCol w="3046526"/>
              </a:tblGrid>
              <a:tr h="490624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concept</a:t>
                      </a:r>
                      <a:endParaRPr lang="en-US" sz="1600" dirty="0"/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advantages</a:t>
                      </a:r>
                      <a:endParaRPr lang="en-US" sz="1600" dirty="0"/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disadvantages</a:t>
                      </a:r>
                      <a:endParaRPr lang="en-US" sz="1600" dirty="0"/>
                    </a:p>
                  </a:txBody>
                  <a:tcPr marL="75300" marR="75300"/>
                </a:tc>
              </a:tr>
              <a:tr h="2631525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Fab Lab</a:t>
                      </a:r>
                      <a:endParaRPr lang="en-US" sz="1600" dirty="0"/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Social</a:t>
                      </a:r>
                      <a:r>
                        <a:rPr lang="nl-NL" sz="1600" baseline="0" dirty="0" smtClean="0"/>
                        <a:t> agenda</a:t>
                      </a:r>
                    </a:p>
                    <a:p>
                      <a:r>
                        <a:rPr lang="nl-NL" sz="1600" baseline="0" dirty="0" smtClean="0"/>
                        <a:t>Global Community</a:t>
                      </a:r>
                    </a:p>
                    <a:p>
                      <a:r>
                        <a:rPr lang="nl-NL" sz="1600" baseline="0" dirty="0" smtClean="0"/>
                        <a:t>Loosely standardised</a:t>
                      </a:r>
                    </a:p>
                    <a:p>
                      <a:r>
                        <a:rPr lang="nl-NL" sz="1600" baseline="0" dirty="0" smtClean="0"/>
                        <a:t>Democratise Access</a:t>
                      </a:r>
                    </a:p>
                    <a:p>
                      <a:r>
                        <a:rPr lang="nl-NL" sz="1600" baseline="0" dirty="0" smtClean="0"/>
                        <a:t>No legal brand</a:t>
                      </a:r>
                    </a:p>
                    <a:p>
                      <a:r>
                        <a:rPr lang="nl-NL" sz="1600" baseline="0" dirty="0" smtClean="0"/>
                        <a:t>Global Conference</a:t>
                      </a:r>
                    </a:p>
                    <a:p>
                      <a:r>
                        <a:rPr lang="nl-NL" sz="1600" baseline="0" dirty="0" smtClean="0"/>
                        <a:t>Diversity</a:t>
                      </a:r>
                      <a:endParaRPr lang="en-US" sz="1600" dirty="0"/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Standardization</a:t>
                      </a:r>
                      <a:endParaRPr lang="en-US" sz="1600" dirty="0"/>
                    </a:p>
                  </a:txBody>
                  <a:tcPr marL="75300" marR="75300"/>
                </a:tc>
              </a:tr>
              <a:tr h="1204257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Maker space</a:t>
                      </a:r>
                      <a:endParaRPr lang="en-US" sz="1600" dirty="0"/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endParaRPr lang="nl-NL" sz="1600" dirty="0" smtClean="0"/>
                    </a:p>
                    <a:p>
                      <a:endParaRPr lang="nl-NL" sz="1600" dirty="0" smtClean="0"/>
                    </a:p>
                    <a:p>
                      <a:endParaRPr lang="en-US" sz="1600" dirty="0"/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5300" marR="75300"/>
                </a:tc>
              </a:tr>
              <a:tr h="1204257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Hacker space</a:t>
                      </a:r>
                      <a:endParaRPr lang="en-US" sz="1600" dirty="0"/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endParaRPr lang="nl-NL" sz="1600" dirty="0" smtClean="0"/>
                    </a:p>
                    <a:p>
                      <a:endParaRPr lang="nl-NL" sz="1600" dirty="0" smtClean="0"/>
                    </a:p>
                    <a:p>
                      <a:endParaRPr lang="en-US" sz="1600" dirty="0"/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5300" marR="75300"/>
                </a:tc>
              </a:tr>
              <a:tr h="490624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5300" marR="753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54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56703"/>
            <a:ext cx="8610888" cy="598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 flipV="1">
            <a:off x="0" y="0"/>
            <a:ext cx="9144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CuadroTexto"/>
          <p:cNvSpPr txBox="1"/>
          <p:nvPr/>
        </p:nvSpPr>
        <p:spPr>
          <a:xfrm>
            <a:off x="-61919" y="0"/>
            <a:ext cx="5276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6. Course design for follow-up</a:t>
            </a:r>
            <a:endParaRPr lang="es-A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25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flipV="1">
            <a:off x="0" y="0"/>
            <a:ext cx="9144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-61919" y="0"/>
            <a:ext cx="1967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Evaluation</a:t>
            </a:r>
            <a:endParaRPr lang="es-AR" sz="3200" dirty="0">
              <a:solidFill>
                <a:schemeClr val="bg1"/>
              </a:solidFill>
            </a:endParaRPr>
          </a:p>
        </p:txBody>
      </p:sp>
      <p:pic>
        <p:nvPicPr>
          <p:cNvPr id="6" name="Picture 3" descr="graphi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774"/>
            <a:ext cx="9144000" cy="6273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783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1124744"/>
            <a:ext cx="74168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Business model generation; Alexander </a:t>
            </a:r>
            <a:r>
              <a:rPr lang="en-US" dirty="0" err="1" smtClean="0"/>
              <a:t>Osterwalder</a:t>
            </a:r>
            <a:r>
              <a:rPr lang="en-US" dirty="0" smtClean="0"/>
              <a:t> et al.; self published; 2009; available in various languages; www.businessmodelgeneration.com; free preview </a:t>
            </a:r>
            <a:r>
              <a:rPr lang="en-US" dirty="0" smtClean="0"/>
              <a:t>72 pages</a:t>
            </a:r>
            <a:r>
              <a:rPr lang="en-US" dirty="0" smtClean="0"/>
              <a:t>: </a:t>
            </a:r>
            <a:r>
              <a:rPr lang="en-US" u="sng" dirty="0" smtClean="0">
                <a:hlinkClick r:id="rId2"/>
              </a:rPr>
              <a:t>http://businessmodelgeneration.com/downloads/businessmodelgeneration_preview.pdf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Digital fabrication Initial Planning Guide, Digital fabrication Introduction Guide, Digital fabrication Instruction Guide; US Fab Lab Network; </a:t>
            </a:r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usfln.org</a:t>
            </a:r>
            <a:r>
              <a:rPr lang="en-US" dirty="0" smtClean="0"/>
              <a:t>.</a:t>
            </a:r>
            <a:endParaRPr lang="en-US" dirty="0" smtClean="0"/>
          </a:p>
          <a:p>
            <a:pPr lvl="0"/>
            <a:r>
              <a:rPr lang="en-US" dirty="0" smtClean="0"/>
              <a:t>Fab Academy; Pilot program “How to manage a Fab Lab”; </a:t>
            </a:r>
            <a:r>
              <a:rPr lang="en-US" dirty="0" err="1" smtClean="0"/>
              <a:t>Klaas</a:t>
            </a:r>
            <a:r>
              <a:rPr lang="en-US" dirty="0" smtClean="0"/>
              <a:t> </a:t>
            </a:r>
            <a:r>
              <a:rPr lang="en-US" dirty="0" err="1" smtClean="0"/>
              <a:t>Hernamdt</a:t>
            </a:r>
            <a:r>
              <a:rPr lang="en-US" dirty="0" smtClean="0"/>
              <a:t> et al.; </a:t>
            </a:r>
            <a:r>
              <a:rPr lang="en-US" dirty="0" err="1" smtClean="0"/>
              <a:t>Waag</a:t>
            </a:r>
            <a:r>
              <a:rPr lang="en-US" dirty="0" smtClean="0"/>
              <a:t> Society, Amsterdam, 2012.</a:t>
            </a:r>
          </a:p>
          <a:p>
            <a:pPr lvl="0"/>
            <a:r>
              <a:rPr lang="en-US" dirty="0" err="1" smtClean="0"/>
              <a:t>FabLabLIMA</a:t>
            </a:r>
            <a:r>
              <a:rPr lang="en-US" dirty="0" smtClean="0"/>
              <a:t>, www.fablablima.org, REPORTE 22 02 10 (18p)</a:t>
            </a:r>
          </a:p>
          <a:p>
            <a:pPr lvl="0"/>
            <a:r>
              <a:rPr lang="en-US" dirty="0" smtClean="0"/>
              <a:t>Fostering new businesses; </a:t>
            </a:r>
            <a:r>
              <a:rPr lang="en-US" dirty="0" err="1" smtClean="0"/>
              <a:t>FabLab</a:t>
            </a:r>
            <a:r>
              <a:rPr lang="en-US" dirty="0" smtClean="0"/>
              <a:t>, Lima, 2012</a:t>
            </a:r>
          </a:p>
          <a:p>
            <a:r>
              <a:rPr lang="en-US" dirty="0" smtClean="0"/>
              <a:t>Sustainable Fab Labs; presentation at Fab7 International Conference; John </a:t>
            </a:r>
            <a:r>
              <a:rPr lang="en-US" dirty="0" err="1" smtClean="0"/>
              <a:t>Boeck</a:t>
            </a:r>
            <a:r>
              <a:rPr lang="en-US" dirty="0" smtClean="0"/>
              <a:t> &amp; Peter </a:t>
            </a:r>
            <a:r>
              <a:rPr lang="en-US" dirty="0" err="1" smtClean="0"/>
              <a:t>Troxler</a:t>
            </a:r>
            <a:r>
              <a:rPr lang="en-US" dirty="0" smtClean="0"/>
              <a:t>; Lima, Peru, 2011.</a:t>
            </a:r>
          </a:p>
          <a:p>
            <a:pPr marL="68580" indent="0" algn="ctr">
              <a:buNone/>
            </a:pPr>
            <a:r>
              <a:rPr lang="nl-NL" sz="2400" b="1" u="sng" dirty="0" smtClean="0"/>
              <a:t/>
            </a:r>
            <a:br>
              <a:rPr lang="nl-NL" sz="2400" b="1" u="sng" dirty="0" smtClean="0"/>
            </a:br>
            <a:r>
              <a:rPr lang="nl-NL" sz="2400" b="1" u="sng" dirty="0" smtClean="0"/>
              <a:t>All materials can be found via </a:t>
            </a:r>
            <a:r>
              <a:rPr lang="nl-NL" sz="2400" b="1" u="sng" dirty="0" smtClean="0">
                <a:hlinkClick r:id="rId4"/>
              </a:rPr>
              <a:t>http://www.fablabinternational.org</a:t>
            </a:r>
            <a:r>
              <a:rPr lang="nl-NL" sz="2400" b="1" u="sng" dirty="0" smtClean="0"/>
              <a:t>, page “Resources”.</a:t>
            </a:r>
            <a:endParaRPr lang="en-US" sz="2400" b="1" u="sng" dirty="0" smtClean="0"/>
          </a:p>
          <a:p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 flipV="1">
            <a:off x="0" y="0"/>
            <a:ext cx="9144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CuadroTexto"/>
          <p:cNvSpPr txBox="1"/>
          <p:nvPr/>
        </p:nvSpPr>
        <p:spPr>
          <a:xfrm>
            <a:off x="-61919" y="0"/>
            <a:ext cx="2012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References</a:t>
            </a:r>
            <a:endParaRPr lang="es-A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3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843808" y="5589240"/>
            <a:ext cx="29523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en-US" sz="1400" dirty="0" smtClean="0"/>
              <a:t>Summary of a 3-hour Workshop during Fab8 International Conference; Wellington, New Zealand, 22-28 August 2012; 25 participants.</a:t>
            </a:r>
          </a:p>
        </p:txBody>
      </p:sp>
      <p:sp>
        <p:nvSpPr>
          <p:cNvPr id="7" name="6 Elipse"/>
          <p:cNvSpPr/>
          <p:nvPr/>
        </p:nvSpPr>
        <p:spPr>
          <a:xfrm>
            <a:off x="2514922" y="1196752"/>
            <a:ext cx="3857278" cy="385727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"/>
          <p:cNvSpPr/>
          <p:nvPr/>
        </p:nvSpPr>
        <p:spPr>
          <a:xfrm>
            <a:off x="5571728" y="5589240"/>
            <a:ext cx="375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en-US" sz="1400" dirty="0" err="1" smtClean="0"/>
              <a:t>Beno</a:t>
            </a:r>
            <a:r>
              <a:rPr lang="en-US" sz="1400" dirty="0" smtClean="0"/>
              <a:t> Juarez (</a:t>
            </a:r>
            <a:r>
              <a:rPr lang="en-US" sz="1400" dirty="0" smtClean="0">
                <a:hlinkClick r:id="rId2"/>
              </a:rPr>
              <a:t>beno@fablablima.org</a:t>
            </a:r>
            <a:r>
              <a:rPr lang="en-US" sz="1400" dirty="0" smtClean="0"/>
              <a:t>),</a:t>
            </a:r>
          </a:p>
          <a:p>
            <a:pPr marL="68580" indent="0">
              <a:buNone/>
            </a:pPr>
            <a:r>
              <a:rPr lang="en-US" sz="1400" dirty="0" smtClean="0"/>
              <a:t>Lindi </a:t>
            </a:r>
            <a:r>
              <a:rPr lang="en-US" sz="1400" dirty="0" err="1" smtClean="0"/>
              <a:t>Mophuti</a:t>
            </a:r>
            <a:r>
              <a:rPr lang="en-US" sz="1400" dirty="0" smtClean="0"/>
              <a:t> (</a:t>
            </a:r>
            <a:r>
              <a:rPr lang="en-US" sz="1400" dirty="0" smtClean="0">
                <a:hlinkClick r:id="rId3"/>
              </a:rPr>
              <a:t>lindi.mphuthi@gmail.com</a:t>
            </a:r>
            <a:r>
              <a:rPr lang="en-US" sz="1400" dirty="0" smtClean="0"/>
              <a:t>), Victor </a:t>
            </a:r>
            <a:r>
              <a:rPr lang="en-US" sz="1400" dirty="0" err="1" smtClean="0"/>
              <a:t>Freundt</a:t>
            </a:r>
            <a:r>
              <a:rPr lang="en-US" sz="1400" dirty="0" smtClean="0"/>
              <a:t> (</a:t>
            </a:r>
            <a:r>
              <a:rPr lang="en-US" sz="1400" dirty="0" smtClean="0">
                <a:hlinkClick r:id="rId4"/>
              </a:rPr>
              <a:t>victor@fablablima.org</a:t>
            </a:r>
            <a:r>
              <a:rPr lang="en-US" sz="1400" dirty="0" smtClean="0"/>
              <a:t>) and ,</a:t>
            </a:r>
          </a:p>
          <a:p>
            <a:pPr marL="68580" indent="0">
              <a:buNone/>
            </a:pPr>
            <a:r>
              <a:rPr lang="en-US" sz="1400" dirty="0" smtClean="0"/>
              <a:t>Pieter van der </a:t>
            </a:r>
            <a:r>
              <a:rPr lang="en-US" sz="1400" dirty="0" err="1" smtClean="0"/>
              <a:t>Hijden</a:t>
            </a:r>
            <a:r>
              <a:rPr lang="en-US" sz="1400" dirty="0" smtClean="0"/>
              <a:t> (</a:t>
            </a:r>
            <a:r>
              <a:rPr lang="en-US" sz="1400" dirty="0" smtClean="0">
                <a:hlinkClick r:id="rId5"/>
              </a:rPr>
              <a:t>pvdh@sofos.nl</a:t>
            </a:r>
            <a:r>
              <a:rPr lang="en-US" sz="1400" dirty="0" smtClean="0"/>
              <a:t>).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56" y="5589240"/>
            <a:ext cx="1075307" cy="107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2786835" y="2639046"/>
            <a:ext cx="3286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/>
              <a:t> </a:t>
            </a:r>
            <a:r>
              <a:rPr lang="nl-NL" sz="4800" dirty="0" smtClean="0">
                <a:solidFill>
                  <a:schemeClr val="bg1"/>
                </a:solidFill>
              </a:rPr>
              <a:t>Thank you!</a:t>
            </a:r>
            <a:endParaRPr lang="es-AR" sz="4800" dirty="0">
              <a:solidFill>
                <a:schemeClr val="bg1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628588"/>
            <a:ext cx="1407743" cy="105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5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/>
          <p:nvPr/>
        </p:nvPicPr>
        <p:blipFill>
          <a:blip r:embed="rId2" r:link="rId3"/>
          <a:stretch>
            <a:fillRect/>
          </a:stretch>
        </p:blipFill>
        <p:spPr>
          <a:xfrm>
            <a:off x="995454" y="1110545"/>
            <a:ext cx="7102267" cy="4694719"/>
          </a:xfrm>
          <a:prstGeom prst="rect">
            <a:avLst/>
          </a:prstGeom>
        </p:spPr>
      </p:pic>
      <p:sp>
        <p:nvSpPr>
          <p:cNvPr id="6" name="5 Elipse"/>
          <p:cNvSpPr/>
          <p:nvPr/>
        </p:nvSpPr>
        <p:spPr>
          <a:xfrm>
            <a:off x="251520" y="252535"/>
            <a:ext cx="1052736" cy="105273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5760" y="493153"/>
            <a:ext cx="1304256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400" b="1" dirty="0" smtClean="0">
                <a:solidFill>
                  <a:schemeClr val="bg1"/>
                </a:solidFill>
              </a:rPr>
              <a:t>Graphics of contents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7" t="2591" r="-1176" b="17634"/>
          <a:stretch/>
        </p:blipFill>
        <p:spPr bwMode="auto">
          <a:xfrm>
            <a:off x="-36512" y="578224"/>
            <a:ext cx="9433048" cy="628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 redondeado"/>
          <p:cNvSpPr/>
          <p:nvPr/>
        </p:nvSpPr>
        <p:spPr>
          <a:xfrm>
            <a:off x="467544" y="1344836"/>
            <a:ext cx="8136904" cy="5040560"/>
          </a:xfrm>
          <a:prstGeom prst="roundRect">
            <a:avLst/>
          </a:prstGeom>
          <a:solidFill>
            <a:srgbClr val="4F81BD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CuadroTexto"/>
          <p:cNvSpPr txBox="1"/>
          <p:nvPr/>
        </p:nvSpPr>
        <p:spPr>
          <a:xfrm>
            <a:off x="791580" y="1556792"/>
            <a:ext cx="748883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Business models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Access, production </a:t>
            </a:r>
            <a:r>
              <a:rPr lang="en-US" sz="2800" b="1" dirty="0" smtClean="0">
                <a:solidFill>
                  <a:schemeClr val="bg1"/>
                </a:solidFill>
              </a:rPr>
              <a:t>- </a:t>
            </a:r>
            <a:r>
              <a:rPr lang="en-US" dirty="0" smtClean="0">
                <a:solidFill>
                  <a:schemeClr val="bg1"/>
                </a:solidFill>
              </a:rPr>
              <a:t>hourly access, personal production, local production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Education - </a:t>
            </a:r>
            <a:r>
              <a:rPr lang="en-US" dirty="0" smtClean="0">
                <a:solidFill>
                  <a:schemeClr val="bg1"/>
                </a:solidFill>
              </a:rPr>
              <a:t>workshops, training, degree certification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Enabler - </a:t>
            </a:r>
            <a:r>
              <a:rPr lang="en-US" dirty="0" smtClean="0">
                <a:solidFill>
                  <a:schemeClr val="bg1"/>
                </a:solidFill>
              </a:rPr>
              <a:t>Products &amp; services to enable Fab Labs: software, installation and support, supply chain, curriculum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Incubator - </a:t>
            </a:r>
            <a:r>
              <a:rPr lang="en-US" dirty="0">
                <a:solidFill>
                  <a:schemeClr val="bg1"/>
                </a:solidFill>
              </a:rPr>
              <a:t>Invention / business creation, individual entrepreneurs, joint ventures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Network - </a:t>
            </a:r>
            <a:r>
              <a:rPr lang="en-US" dirty="0" smtClean="0">
                <a:solidFill>
                  <a:schemeClr val="bg1"/>
                </a:solidFill>
              </a:rPr>
              <a:t>Leveraging the power of the Fab Lab network: multi-site invention, production, distribution.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Attraction - </a:t>
            </a:r>
            <a:r>
              <a:rPr lang="en-US" dirty="0" smtClean="0">
                <a:solidFill>
                  <a:schemeClr val="bg1"/>
                </a:solidFill>
              </a:rPr>
              <a:t>The Fab Lab as a "touristic" attraction.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Human resources </a:t>
            </a:r>
            <a:r>
              <a:rPr lang="en-US" dirty="0" smtClean="0">
                <a:solidFill>
                  <a:schemeClr val="bg1"/>
                </a:solidFill>
              </a:rPr>
              <a:t>- The Fab Lab as source of consultants etc.</a:t>
            </a:r>
          </a:p>
          <a:p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 flipV="1">
            <a:off x="0" y="0"/>
            <a:ext cx="9144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CuadroTexto"/>
          <p:cNvSpPr txBox="1"/>
          <p:nvPr/>
        </p:nvSpPr>
        <p:spPr>
          <a:xfrm>
            <a:off x="6061" y="7350"/>
            <a:ext cx="5222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1. Life cycle and sustainability</a:t>
            </a:r>
            <a:endParaRPr lang="es-A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6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7" t="2591" r="-1176" b="17634"/>
          <a:stretch/>
        </p:blipFill>
        <p:spPr bwMode="auto">
          <a:xfrm>
            <a:off x="-36512" y="578224"/>
            <a:ext cx="9433048" cy="628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467544" y="1344836"/>
            <a:ext cx="8136904" cy="5040560"/>
          </a:xfrm>
          <a:prstGeom prst="roundRect">
            <a:avLst/>
          </a:prstGeom>
          <a:solidFill>
            <a:srgbClr val="4F81BD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1368152" y="2204864"/>
            <a:ext cx="64442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</a:rPr>
              <a:t>Stage of the life cycle </a:t>
            </a:r>
          </a:p>
          <a:p>
            <a:pPr lvl="0"/>
            <a:endParaRPr lang="en-US" sz="3200" b="1" dirty="0">
              <a:solidFill>
                <a:schemeClr val="bg1"/>
              </a:solidFill>
            </a:endParaRPr>
          </a:p>
          <a:p>
            <a:pPr lvl="0"/>
            <a:r>
              <a:rPr lang="en-US" sz="3200" b="1" dirty="0">
                <a:solidFill>
                  <a:schemeClr val="bg1"/>
                </a:solidFill>
              </a:rPr>
              <a:t>Activities (services) and business models</a:t>
            </a:r>
          </a:p>
          <a:p>
            <a:pPr lvl="0"/>
            <a:endParaRPr lang="en-US" sz="3200" b="1" dirty="0">
              <a:solidFill>
                <a:schemeClr val="bg1"/>
              </a:solidFill>
            </a:endParaRPr>
          </a:p>
          <a:p>
            <a:pPr lvl="0"/>
            <a:r>
              <a:rPr lang="en-US" sz="3200" b="1" dirty="0">
                <a:solidFill>
                  <a:schemeClr val="bg1"/>
                </a:solidFill>
              </a:rPr>
              <a:t>Burning questions</a:t>
            </a:r>
          </a:p>
          <a:p>
            <a:endParaRPr lang="es-AR" sz="3200" dirty="0">
              <a:solidFill>
                <a:schemeClr val="bg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 flipV="1">
            <a:off x="0" y="0"/>
            <a:ext cx="9144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CuadroTexto"/>
          <p:cNvSpPr txBox="1"/>
          <p:nvPr/>
        </p:nvSpPr>
        <p:spPr>
          <a:xfrm>
            <a:off x="16389" y="35781"/>
            <a:ext cx="1838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2. Survey </a:t>
            </a:r>
            <a:endParaRPr lang="es-A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5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flipV="1">
            <a:off x="0" y="0"/>
            <a:ext cx="9144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pic>
        <p:nvPicPr>
          <p:cNvPr id="7" name="Picture 3" descr="graphi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40" y="584774"/>
            <a:ext cx="9186040" cy="62732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CuadroTexto"/>
          <p:cNvSpPr txBox="1"/>
          <p:nvPr/>
        </p:nvSpPr>
        <p:spPr>
          <a:xfrm>
            <a:off x="-61919" y="0"/>
            <a:ext cx="4027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3. Setting-up a Fab Lab</a:t>
            </a:r>
            <a:endParaRPr lang="es-A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9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 flipV="1">
            <a:off x="0" y="0"/>
            <a:ext cx="9144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CuadroTexto"/>
          <p:cNvSpPr txBox="1"/>
          <p:nvPr/>
        </p:nvSpPr>
        <p:spPr>
          <a:xfrm>
            <a:off x="-61919" y="0"/>
            <a:ext cx="3674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4. Running a Fab Lab</a:t>
            </a:r>
            <a:endParaRPr lang="es-AR" sz="3200" dirty="0">
              <a:solidFill>
                <a:schemeClr val="bg1"/>
              </a:solidFill>
            </a:endParaRPr>
          </a:p>
        </p:txBody>
      </p:sp>
      <p:pic>
        <p:nvPicPr>
          <p:cNvPr id="9" name="Picture 3" descr="graphi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56"/>
            <a:ext cx="9144000" cy="6266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55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V="1">
            <a:off x="0" y="0"/>
            <a:ext cx="9144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CuadroTexto"/>
          <p:cNvSpPr txBox="1"/>
          <p:nvPr/>
        </p:nvSpPr>
        <p:spPr>
          <a:xfrm>
            <a:off x="-61919" y="0"/>
            <a:ext cx="3674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4. Running a Fab Lab</a:t>
            </a:r>
            <a:endParaRPr lang="es-AR" sz="3200" dirty="0">
              <a:solidFill>
                <a:schemeClr val="bg1"/>
              </a:solidFill>
            </a:endParaRPr>
          </a:p>
        </p:txBody>
      </p:sp>
      <p:pic>
        <p:nvPicPr>
          <p:cNvPr id="5" name="Picture 4" descr="graphi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09" y="2119541"/>
            <a:ext cx="8568163" cy="3535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73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flipV="1">
            <a:off x="0" y="0"/>
            <a:ext cx="9144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-61919" y="0"/>
            <a:ext cx="4908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5. Fostering new businesses</a:t>
            </a:r>
            <a:endParaRPr lang="es-AR" sz="32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/>
          <a:srcRect t="3797" b="5157"/>
          <a:stretch/>
        </p:blipFill>
        <p:spPr bwMode="auto">
          <a:xfrm>
            <a:off x="-1" y="980728"/>
            <a:ext cx="9144001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939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7" t="2591" r="-1176" b="17634"/>
          <a:stretch/>
        </p:blipFill>
        <p:spPr bwMode="auto">
          <a:xfrm>
            <a:off x="-36512" y="578224"/>
            <a:ext cx="9433048" cy="628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467544" y="1344836"/>
            <a:ext cx="8136904" cy="5040560"/>
          </a:xfrm>
          <a:prstGeom prst="roundRect">
            <a:avLst/>
          </a:prstGeom>
          <a:solidFill>
            <a:srgbClr val="4F81BD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CuadroTexto"/>
          <p:cNvSpPr txBox="1"/>
          <p:nvPr/>
        </p:nvSpPr>
        <p:spPr>
          <a:xfrm>
            <a:off x="827584" y="1535201"/>
            <a:ext cx="74888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err="1" smtClean="0">
                <a:solidFill>
                  <a:schemeClr val="bg1"/>
                </a:solidFill>
              </a:rPr>
              <a:t>FaceMe</a:t>
            </a:r>
            <a:r>
              <a:rPr lang="en-US" sz="2400" dirty="0" smtClean="0">
                <a:solidFill>
                  <a:schemeClr val="bg1"/>
                </a:solidFill>
              </a:rPr>
              <a:t>! - design, make, play</a:t>
            </a:r>
          </a:p>
          <a:p>
            <a:pPr lvl="0"/>
            <a:r>
              <a:rPr lang="en-US" sz="2400" dirty="0" err="1" smtClean="0">
                <a:solidFill>
                  <a:schemeClr val="bg1"/>
                </a:solidFill>
              </a:rPr>
              <a:t>Goteo</a:t>
            </a:r>
            <a:r>
              <a:rPr lang="en-US" sz="2400" dirty="0" smtClean="0">
                <a:solidFill>
                  <a:schemeClr val="bg1"/>
                </a:solidFill>
              </a:rPr>
              <a:t> - open projects - http://www.goteo.org</a:t>
            </a:r>
          </a:p>
          <a:p>
            <a:pPr lvl="0"/>
            <a:r>
              <a:rPr lang="en-US" sz="2400" dirty="0" smtClean="0">
                <a:solidFill>
                  <a:schemeClr val="bg1"/>
                </a:solidFill>
              </a:rPr>
              <a:t>idea-me - http://idea.me</a:t>
            </a:r>
          </a:p>
          <a:p>
            <a:pPr lvl="0"/>
            <a:r>
              <a:rPr lang="en-US" sz="2400" dirty="0" err="1" smtClean="0">
                <a:solidFill>
                  <a:schemeClr val="bg1"/>
                </a:solidFill>
              </a:rPr>
              <a:t>Kickstarter</a:t>
            </a:r>
            <a:r>
              <a:rPr lang="en-US" sz="2400" dirty="0" smtClean="0">
                <a:solidFill>
                  <a:schemeClr val="bg1"/>
                </a:solidFill>
              </a:rPr>
              <a:t> - for financial support - http://www.kickstarter.com</a:t>
            </a:r>
          </a:p>
          <a:p>
            <a:pPr lvl="0"/>
            <a:r>
              <a:rPr lang="en-US" sz="2400" dirty="0" err="1" smtClean="0">
                <a:solidFill>
                  <a:schemeClr val="bg1"/>
                </a:solidFill>
              </a:rPr>
              <a:t>Loftwork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0"/>
            <a:r>
              <a:rPr lang="en-US" sz="2400" dirty="0" smtClean="0">
                <a:solidFill>
                  <a:schemeClr val="bg1"/>
                </a:solidFill>
              </a:rPr>
              <a:t>MIT 100k $ - where MENS meets MANUS - http://mit100k.org</a:t>
            </a:r>
          </a:p>
          <a:p>
            <a:pPr lvl="0"/>
            <a:r>
              <a:rPr lang="en-US" sz="2400" dirty="0" smtClean="0">
                <a:solidFill>
                  <a:schemeClr val="bg1"/>
                </a:solidFill>
              </a:rPr>
              <a:t>Nxtplabs.com - helps starters grow faster - http://www.nextplabs.com</a:t>
            </a:r>
          </a:p>
          <a:p>
            <a:pPr lvl="0"/>
            <a:r>
              <a:rPr lang="en-US" sz="2400" dirty="0" smtClean="0">
                <a:solidFill>
                  <a:schemeClr val="bg1"/>
                </a:solidFill>
              </a:rPr>
              <a:t>Startup Chile - http://www.startupchili.org</a:t>
            </a:r>
          </a:p>
          <a:p>
            <a:pPr lvl="0"/>
            <a:r>
              <a:rPr lang="en-US" sz="2400" dirty="0" smtClean="0">
                <a:solidFill>
                  <a:schemeClr val="bg1"/>
                </a:solidFill>
              </a:rPr>
              <a:t>WAYRA - We </a:t>
            </a:r>
            <a:r>
              <a:rPr lang="en-US" sz="2400" dirty="0" err="1" smtClean="0">
                <a:solidFill>
                  <a:schemeClr val="bg1"/>
                </a:solidFill>
              </a:rPr>
              <a:t>Accelarate</a:t>
            </a:r>
            <a:r>
              <a:rPr lang="en-US" sz="2400" dirty="0" smtClean="0">
                <a:solidFill>
                  <a:schemeClr val="bg1"/>
                </a:solidFill>
              </a:rPr>
              <a:t> Your Ideas - http://wayra.org</a:t>
            </a:r>
          </a:p>
          <a:p>
            <a:endParaRPr lang="es-AR" sz="2400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 flipV="1">
            <a:off x="0" y="0"/>
            <a:ext cx="9144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-61919" y="0"/>
            <a:ext cx="4908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5. Fostering new businesses</a:t>
            </a:r>
            <a:endParaRPr lang="es-A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8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332</Words>
  <Application>Microsoft Office PowerPoint</Application>
  <PresentationFormat>On-screen Show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ExpeUEW7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ExpeUEW7</dc:creator>
  <cp:lastModifiedBy>Pieter van der Hijden</cp:lastModifiedBy>
  <cp:revision>19</cp:revision>
  <dcterms:created xsi:type="dcterms:W3CDTF">2012-08-27T13:25:17Z</dcterms:created>
  <dcterms:modified xsi:type="dcterms:W3CDTF">2012-08-27T18:11:31Z</dcterms:modified>
</cp:coreProperties>
</file>