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0" d="100"/>
          <a:sy n="140" d="100"/>
        </p:scale>
        <p:origin x="-78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13237-09AD-B14D-8D38-EBC13D74DC19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053AC-0672-DA41-8608-B156CECD1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053AC-0672-DA41-8608-B156CECD158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053AC-0672-DA41-8608-B156CECD158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EB7BE-0715-4247-8D45-831576717DDC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C05D5-0F34-244F-B01E-EBAECD7AE7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EB7BE-0715-4247-8D45-831576717DDC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C05D5-0F34-244F-B01E-EBAECD7AE7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EB7BE-0715-4247-8D45-831576717DDC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C05D5-0F34-244F-B01E-EBAECD7AE7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EB7BE-0715-4247-8D45-831576717DDC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C05D5-0F34-244F-B01E-EBAECD7AE7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EB7BE-0715-4247-8D45-831576717DDC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C05D5-0F34-244F-B01E-EBAECD7AE7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EB7BE-0715-4247-8D45-831576717DDC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C05D5-0F34-244F-B01E-EBAECD7AE7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EB7BE-0715-4247-8D45-831576717DDC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C05D5-0F34-244F-B01E-EBAECD7AE7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EB7BE-0715-4247-8D45-831576717DDC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C05D5-0F34-244F-B01E-EBAECD7AE7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EB7BE-0715-4247-8D45-831576717DDC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C05D5-0F34-244F-B01E-EBAECD7AE7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EB7BE-0715-4247-8D45-831576717DDC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C05D5-0F34-244F-B01E-EBAECD7AE7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EB7BE-0715-4247-8D45-831576717DDC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C05D5-0F34-244F-B01E-EBAECD7AE7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EB7BE-0715-4247-8D45-831576717DDC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C05D5-0F34-244F-B01E-EBAECD7AE7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8889"/>
            <a:ext cx="7772400" cy="1470025"/>
          </a:xfrm>
        </p:spPr>
        <p:txBody>
          <a:bodyPr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43043" y="1828914"/>
            <a:ext cx="632769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	</a:t>
            </a:r>
            <a:r>
              <a:rPr lang="en-US" sz="2000" dirty="0" smtClean="0">
                <a:latin typeface="Arial"/>
                <a:cs typeface="Arial"/>
              </a:rPr>
              <a:t>High </a:t>
            </a:r>
            <a:r>
              <a:rPr lang="en-US" sz="2000" dirty="0">
                <a:latin typeface="Arial"/>
                <a:cs typeface="Arial"/>
              </a:rPr>
              <a:t>Schools and K-12 work </a:t>
            </a:r>
            <a:endParaRPr lang="en-US" sz="2000" dirty="0" smtClean="0">
              <a:latin typeface="Arial"/>
              <a:cs typeface="Arial"/>
            </a:endParaRPr>
          </a:p>
          <a:p>
            <a:pPr lvl="1"/>
            <a:r>
              <a:rPr lang="en-US" sz="2000" dirty="0" smtClean="0">
                <a:latin typeface="Arial"/>
                <a:cs typeface="Arial"/>
              </a:rPr>
              <a:t>	Nick </a:t>
            </a:r>
            <a:r>
              <a:rPr lang="en-US" sz="2000" dirty="0" err="1">
                <a:latin typeface="Arial"/>
                <a:cs typeface="Arial"/>
              </a:rPr>
              <a:t>DiGiorgio</a:t>
            </a:r>
            <a:r>
              <a:rPr lang="en-US" sz="2000" dirty="0">
                <a:latin typeface="Arial"/>
                <a:cs typeface="Arial"/>
              </a:rPr>
              <a:t>,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Frosti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Gislason</a:t>
            </a:r>
            <a:endParaRPr lang="en-US" sz="2000" dirty="0" smtClean="0">
              <a:latin typeface="Arial"/>
              <a:cs typeface="Arial"/>
            </a:endParaRPr>
          </a:p>
          <a:p>
            <a:pPr lvl="1"/>
            <a:endParaRPr lang="en-US" sz="2000" dirty="0" smtClean="0">
              <a:latin typeface="Arial"/>
              <a:cs typeface="Arial"/>
            </a:endParaRPr>
          </a:p>
          <a:p>
            <a:pPr lvl="1"/>
            <a:r>
              <a:rPr lang="en-US" sz="2000" dirty="0" smtClean="0">
                <a:latin typeface="Arial"/>
                <a:cs typeface="Arial"/>
              </a:rPr>
              <a:t>Professional </a:t>
            </a:r>
            <a:r>
              <a:rPr lang="en-US" sz="2000" dirty="0">
                <a:latin typeface="Arial"/>
                <a:cs typeface="Arial"/>
              </a:rPr>
              <a:t>Development</a:t>
            </a:r>
          </a:p>
          <a:p>
            <a:pPr lvl="1"/>
            <a:r>
              <a:rPr lang="en-US" sz="2000" dirty="0" smtClean="0">
                <a:latin typeface="Arial"/>
                <a:cs typeface="Arial"/>
              </a:rPr>
              <a:t>	Pieter </a:t>
            </a:r>
            <a:r>
              <a:rPr lang="en-US" sz="2000" dirty="0" err="1">
                <a:latin typeface="Arial"/>
                <a:cs typeface="Arial"/>
              </a:rPr>
              <a:t>Tolmay</a:t>
            </a:r>
            <a:r>
              <a:rPr lang="en-US" sz="2000" dirty="0">
                <a:latin typeface="Arial"/>
                <a:cs typeface="Arial"/>
              </a:rPr>
              <a:t>, Nick </a:t>
            </a:r>
            <a:r>
              <a:rPr lang="en-US" sz="2000" dirty="0" err="1">
                <a:latin typeface="Arial"/>
                <a:cs typeface="Arial"/>
              </a:rPr>
              <a:t>Digiorgio</a:t>
            </a:r>
            <a:r>
              <a:rPr lang="en-US" sz="2000" dirty="0" smtClean="0">
                <a:latin typeface="Arial"/>
                <a:cs typeface="Arial"/>
              </a:rPr>
              <a:t> </a:t>
            </a:r>
          </a:p>
          <a:p>
            <a:pPr lvl="1"/>
            <a:endParaRPr lang="en-US" sz="2000" dirty="0" smtClean="0">
              <a:latin typeface="Arial"/>
              <a:cs typeface="Arial"/>
            </a:endParaRPr>
          </a:p>
          <a:p>
            <a:pPr lvl="1"/>
            <a:r>
              <a:rPr lang="en-US" sz="2000" dirty="0">
                <a:latin typeface="Arial"/>
                <a:cs typeface="Arial"/>
              </a:rPr>
              <a:t>Education </a:t>
            </a:r>
            <a:r>
              <a:rPr lang="en-US" sz="2000" dirty="0" smtClean="0">
                <a:latin typeface="Arial"/>
                <a:cs typeface="Arial"/>
              </a:rPr>
              <a:t>Research</a:t>
            </a:r>
          </a:p>
          <a:p>
            <a:pPr lvl="1"/>
            <a:r>
              <a:rPr lang="en-US" sz="2000" dirty="0" smtClean="0">
                <a:latin typeface="Arial"/>
                <a:cs typeface="Arial"/>
              </a:rPr>
              <a:t>	Paulo </a:t>
            </a:r>
            <a:r>
              <a:rPr lang="en-US" sz="2000" dirty="0" err="1" smtClean="0">
                <a:latin typeface="Arial"/>
                <a:cs typeface="Arial"/>
              </a:rPr>
              <a:t>Blikstein</a:t>
            </a:r>
            <a:endParaRPr lang="en-US" sz="2000" dirty="0" smtClean="0">
              <a:latin typeface="Arial"/>
              <a:cs typeface="Arial"/>
            </a:endParaRPr>
          </a:p>
          <a:p>
            <a:pPr lvl="1"/>
            <a:endParaRPr lang="en-US" sz="2000" dirty="0" smtClean="0">
              <a:latin typeface="Arial"/>
              <a:cs typeface="Arial"/>
            </a:endParaRPr>
          </a:p>
          <a:p>
            <a:pPr lvl="1"/>
            <a:r>
              <a:rPr lang="en-US" sz="2000" dirty="0" smtClean="0">
                <a:latin typeface="Arial"/>
                <a:cs typeface="Arial"/>
              </a:rPr>
              <a:t>Informal </a:t>
            </a:r>
            <a:r>
              <a:rPr lang="en-US" sz="2000" dirty="0">
                <a:latin typeface="Arial"/>
                <a:cs typeface="Arial"/>
              </a:rPr>
              <a:t>Education</a:t>
            </a:r>
          </a:p>
          <a:p>
            <a:pPr lvl="1"/>
            <a:r>
              <a:rPr lang="en-US" sz="2000" dirty="0" smtClean="0">
                <a:latin typeface="Arial"/>
                <a:cs typeface="Arial"/>
              </a:rPr>
              <a:t>	Katie </a:t>
            </a:r>
            <a:r>
              <a:rPr lang="en-US" sz="2000" dirty="0" err="1">
                <a:latin typeface="Arial"/>
                <a:cs typeface="Arial"/>
              </a:rPr>
              <a:t>Rast</a:t>
            </a:r>
            <a:r>
              <a:rPr lang="en-US" sz="2000" dirty="0">
                <a:latin typeface="Arial"/>
                <a:cs typeface="Arial"/>
              </a:rPr>
              <a:t>, </a:t>
            </a:r>
            <a:r>
              <a:rPr lang="en-US" sz="2000" dirty="0" err="1">
                <a:latin typeface="Arial"/>
                <a:cs typeface="Arial"/>
              </a:rPr>
              <a:t>Rabiah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Mayas</a:t>
            </a:r>
          </a:p>
          <a:p>
            <a:pPr lvl="1"/>
            <a:endParaRPr lang="en-US" sz="2000" dirty="0" smtClean="0">
              <a:latin typeface="Arial"/>
              <a:cs typeface="Arial"/>
            </a:endParaRPr>
          </a:p>
          <a:p>
            <a:pPr lvl="1"/>
            <a:r>
              <a:rPr lang="en-US" sz="2000" dirty="0" err="1" smtClean="0">
                <a:latin typeface="Arial"/>
                <a:cs typeface="Arial"/>
              </a:rPr>
              <a:t>Fab</a:t>
            </a:r>
            <a:r>
              <a:rPr lang="en-US" sz="2000" dirty="0" smtClean="0">
                <a:latin typeface="Arial"/>
                <a:cs typeface="Arial"/>
              </a:rPr>
              <a:t> Academy: the longer term vision</a:t>
            </a:r>
          </a:p>
          <a:p>
            <a:pPr lvl="1"/>
            <a:r>
              <a:rPr lang="en-US" sz="2000" dirty="0" smtClean="0">
                <a:latin typeface="Arial"/>
                <a:cs typeface="Arial"/>
              </a:rPr>
              <a:t>	Tomas </a:t>
            </a:r>
            <a:r>
              <a:rPr lang="en-US" sz="2000" dirty="0" err="1" smtClean="0">
                <a:latin typeface="Arial"/>
                <a:cs typeface="Arial"/>
              </a:rPr>
              <a:t>Diez</a:t>
            </a:r>
            <a:r>
              <a:rPr lang="en-US" sz="2000" dirty="0" smtClean="0">
                <a:latin typeface="Arial"/>
                <a:cs typeface="Arial"/>
              </a:rPr>
              <a:t> and Anna </a:t>
            </a:r>
            <a:r>
              <a:rPr lang="en-US" sz="2000" dirty="0" err="1" smtClean="0">
                <a:latin typeface="Arial"/>
                <a:cs typeface="Arial"/>
              </a:rPr>
              <a:t>Kaziunas</a:t>
            </a:r>
            <a:r>
              <a:rPr lang="en-US" sz="2000" dirty="0" smtClean="0">
                <a:latin typeface="Arial"/>
                <a:cs typeface="Arial"/>
              </a:rPr>
              <a:t> France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K-12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3</a:t>
            </a:r>
            <a:r>
              <a:rPr lang="en-US" dirty="0" smtClean="0"/>
              <a:t> </a:t>
            </a:r>
            <a:r>
              <a:rPr lang="en-US" dirty="0" smtClean="0"/>
              <a:t>models:</a:t>
            </a:r>
          </a:p>
          <a:p>
            <a:r>
              <a:rPr lang="en-US" dirty="0" smtClean="0"/>
              <a:t>Field Trips (Iceland)</a:t>
            </a:r>
          </a:p>
          <a:p>
            <a:r>
              <a:rPr lang="en-US" dirty="0" smtClean="0"/>
              <a:t>Project-based curriculum/</a:t>
            </a:r>
            <a:r>
              <a:rPr lang="en-US" dirty="0" smtClean="0"/>
              <a:t>Capstones</a:t>
            </a:r>
          </a:p>
          <a:p>
            <a:r>
              <a:rPr lang="en-US" dirty="0" smtClean="0"/>
              <a:t>Mobile </a:t>
            </a:r>
            <a:r>
              <a:rPr lang="en-US" dirty="0" err="1" smtClean="0"/>
              <a:t>fab</a:t>
            </a:r>
            <a:r>
              <a:rPr lang="en-US" dirty="0" smtClean="0"/>
              <a:t> lab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First data from MC2STEM High Schools:</a:t>
            </a:r>
          </a:p>
          <a:p>
            <a:pPr>
              <a:buNone/>
            </a:pPr>
            <a:r>
              <a:rPr lang="en-US" dirty="0" smtClean="0"/>
              <a:t>	98% of the students who started in grade 9 graduated, 97% going on to further education--many in STEM disciplines.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2-3 people, long hours, intensive sessions</a:t>
            </a:r>
          </a:p>
          <a:p>
            <a:r>
              <a:rPr lang="en-US" dirty="0" smtClean="0"/>
              <a:t>Students teaching the teachers</a:t>
            </a:r>
          </a:p>
          <a:p>
            <a:r>
              <a:rPr lang="en-US" dirty="0" smtClean="0"/>
              <a:t>Project development for curricular approach</a:t>
            </a:r>
          </a:p>
          <a:p>
            <a:endParaRPr lang="en-US" dirty="0" smtClean="0"/>
          </a:p>
          <a:p>
            <a:r>
              <a:rPr lang="en-US" dirty="0" smtClean="0"/>
              <a:t>Project development for curricular approach- allows </a:t>
            </a:r>
            <a:r>
              <a:rPr lang="en-US" dirty="0" err="1" smtClean="0"/>
              <a:t>fab</a:t>
            </a:r>
            <a:r>
              <a:rPr lang="en-US" dirty="0" smtClean="0"/>
              <a:t> approach to scale 1 teacher = 40 more students </a:t>
            </a:r>
          </a:p>
          <a:p>
            <a:r>
              <a:rPr lang="en-US" dirty="0" smtClean="0"/>
              <a:t>Sustainability approach as well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approaches bleed creativity out of students—3700 students excited about STEM, by grade 6 only 920K interested, only 62K graduate as engineers</a:t>
            </a:r>
          </a:p>
          <a:p>
            <a:r>
              <a:rPr lang="en-US" dirty="0" smtClean="0"/>
              <a:t>Interest in science in grade 8 best predictor for STEM Careers </a:t>
            </a:r>
          </a:p>
          <a:p>
            <a:r>
              <a:rPr lang="en-US" dirty="0" smtClean="0"/>
              <a:t>Empowerment after making something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San </a:t>
            </a:r>
            <a:r>
              <a:rPr lang="en-US" dirty="0" smtClean="0"/>
              <a:t>Diego outreach</a:t>
            </a:r>
          </a:p>
          <a:p>
            <a:r>
              <a:rPr lang="en-US" dirty="0" smtClean="0"/>
              <a:t>San Diego curriculum modules </a:t>
            </a:r>
          </a:p>
          <a:p>
            <a:r>
              <a:rPr lang="en-US" dirty="0" smtClean="0"/>
              <a:t>San Diego kits for Ed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5352"/>
            <a:ext cx="8229600" cy="6074229"/>
          </a:xfrm>
        </p:spPr>
        <p:txBody>
          <a:bodyPr>
            <a:normAutofit/>
          </a:bodyPr>
          <a:lstStyle/>
          <a:p>
            <a:r>
              <a:rPr lang="en-US" dirty="0" smtClean="0"/>
              <a:t>MSI </a:t>
            </a:r>
            <a:r>
              <a:rPr lang="en-US" dirty="0" smtClean="0"/>
              <a:t>networking with Maker Spaces, Hacker Spaces, etc.  to extend </a:t>
            </a:r>
            <a:r>
              <a:rPr lang="en-US" dirty="0" err="1" smtClean="0"/>
              <a:t>fab</a:t>
            </a:r>
            <a:r>
              <a:rPr lang="en-US" dirty="0" smtClean="0"/>
              <a:t> outreach and experience</a:t>
            </a:r>
            <a:r>
              <a:rPr lang="en-US" dirty="0" smtClean="0"/>
              <a:t> </a:t>
            </a:r>
          </a:p>
          <a:p>
            <a:r>
              <a:rPr lang="en-US" dirty="0" smtClean="0"/>
              <a:t>After</a:t>
            </a:r>
            <a:r>
              <a:rPr lang="en-US" dirty="0" smtClean="0"/>
              <a:t>-school clubs (12-week modules)</a:t>
            </a:r>
            <a:endParaRPr lang="en-US" dirty="0" smtClean="0"/>
          </a:p>
          <a:p>
            <a:r>
              <a:rPr lang="en-US" dirty="0" smtClean="0"/>
              <a:t>Saturday </a:t>
            </a:r>
            <a:r>
              <a:rPr lang="en-US" dirty="0" smtClean="0"/>
              <a:t>youth development program (10-122k modules)</a:t>
            </a:r>
            <a:endParaRPr lang="en-US" dirty="0" smtClean="0"/>
          </a:p>
          <a:p>
            <a:r>
              <a:rPr lang="en-US" dirty="0" smtClean="0"/>
              <a:t>Museum </a:t>
            </a:r>
            <a:r>
              <a:rPr lang="en-US" dirty="0" smtClean="0"/>
              <a:t>guests (general public; short engagements)</a:t>
            </a:r>
            <a:endParaRPr lang="en-US" dirty="0" smtClean="0"/>
          </a:p>
          <a:p>
            <a:r>
              <a:rPr lang="en-US" dirty="0" smtClean="0"/>
              <a:t>Online </a:t>
            </a:r>
            <a:r>
              <a:rPr lang="en-US" dirty="0" smtClean="0"/>
              <a:t>community for users (</a:t>
            </a:r>
            <a:r>
              <a:rPr lang="en-US" dirty="0" err="1" smtClean="0"/>
              <a:t>FabOnline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Fab</a:t>
            </a:r>
            <a:r>
              <a:rPr lang="en-US" dirty="0" smtClean="0"/>
              <a:t> Academy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263</Words>
  <Application>Microsoft Macintosh PowerPoint</Application>
  <PresentationFormat>On-screen Show (4:3)</PresentationFormat>
  <Paragraphs>48</Paragraphs>
  <Slides>7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EDUCATION</vt:lpstr>
      <vt:lpstr>Formal K-12</vt:lpstr>
      <vt:lpstr>Professional Development</vt:lpstr>
      <vt:lpstr>Education Research</vt:lpstr>
      <vt:lpstr>Informal Education</vt:lpstr>
      <vt:lpstr>Informal Education</vt:lpstr>
      <vt:lpstr>Fab Academy</vt:lpstr>
    </vt:vector>
  </TitlesOfParts>
  <Company>Massachusetts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</dc:title>
  <dc:creator>Sherry Lassiter</dc:creator>
  <cp:lastModifiedBy>Sherry Lassiter</cp:lastModifiedBy>
  <cp:revision>9</cp:revision>
  <dcterms:created xsi:type="dcterms:W3CDTF">2012-08-27T23:36:14Z</dcterms:created>
  <dcterms:modified xsi:type="dcterms:W3CDTF">2012-08-28T03:23:54Z</dcterms:modified>
</cp:coreProperties>
</file>