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2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  <p:sldMasterId id="2147483665" r:id="rId16"/>
    <p:sldMasterId id="2147483666" r:id="rId17"/>
    <p:sldMasterId id="2147483667" r:id="rId18"/>
    <p:sldMasterId id="2147483668" r:id="rId19"/>
    <p:sldMasterId id="2147483669" r:id="rId20"/>
    <p:sldMasterId id="2147483670" r:id="rId21"/>
    <p:sldMasterId id="2147483671" r:id="rId22"/>
    <p:sldMasterId id="2147483672" r:id="rId23"/>
    <p:sldMasterId id="2147483673" r:id="rId24"/>
    <p:sldMasterId id="2147483674" r:id="rId25"/>
    <p:sldMasterId id="2147483675" r:id="rId26"/>
    <p:sldMasterId id="2147483676" r:id="rId27"/>
    <p:sldMasterId id="2147483677" r:id="rId28"/>
    <p:sldMasterId id="2147483678" r:id="rId29"/>
  </p:sldMasterIdLst>
  <p:notesMasterIdLst>
    <p:notesMasterId r:id="rId57"/>
  </p:notesMasterIdLst>
  <p:sldIdLst>
    <p:sldId id="256" r:id="rId30"/>
    <p:sldId id="282" r:id="rId31"/>
    <p:sldId id="362" r:id="rId32"/>
    <p:sldId id="363" r:id="rId33"/>
    <p:sldId id="290" r:id="rId34"/>
    <p:sldId id="337" r:id="rId35"/>
    <p:sldId id="338" r:id="rId36"/>
    <p:sldId id="339" r:id="rId37"/>
    <p:sldId id="340" r:id="rId38"/>
    <p:sldId id="342" r:id="rId39"/>
    <p:sldId id="343" r:id="rId40"/>
    <p:sldId id="347" r:id="rId41"/>
    <p:sldId id="344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</p:sldIdLst>
  <p:sldSz cx="13004800" cy="97536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25"/>
    <a:srgbClr val="D93903"/>
    <a:srgbClr val="4357AB"/>
    <a:srgbClr val="FC5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3" autoAdjust="0"/>
    <p:restoredTop sz="94660"/>
  </p:normalViewPr>
  <p:slideViewPr>
    <p:cSldViewPr>
      <p:cViewPr>
        <p:scale>
          <a:sx n="75" d="100"/>
          <a:sy n="75" d="100"/>
        </p:scale>
        <p:origin x="-1240" y="-152"/>
      </p:cViewPr>
      <p:guideLst>
        <p:guide orient="horz" pos="2880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21.xml"/><Relationship Id="rId51" Type="http://schemas.openxmlformats.org/officeDocument/2006/relationships/slide" Target="slides/slide22.xml"/><Relationship Id="rId52" Type="http://schemas.openxmlformats.org/officeDocument/2006/relationships/slide" Target="slides/slide23.xml"/><Relationship Id="rId53" Type="http://schemas.openxmlformats.org/officeDocument/2006/relationships/slide" Target="slides/slide24.xml"/><Relationship Id="rId54" Type="http://schemas.openxmlformats.org/officeDocument/2006/relationships/slide" Target="slides/slide25.xml"/><Relationship Id="rId55" Type="http://schemas.openxmlformats.org/officeDocument/2006/relationships/slide" Target="slides/slide26.xml"/><Relationship Id="rId56" Type="http://schemas.openxmlformats.org/officeDocument/2006/relationships/slide" Target="slides/slide27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11.xml"/><Relationship Id="rId41" Type="http://schemas.openxmlformats.org/officeDocument/2006/relationships/slide" Target="slides/slide12.xml"/><Relationship Id="rId42" Type="http://schemas.openxmlformats.org/officeDocument/2006/relationships/slide" Target="slides/slide13.xml"/><Relationship Id="rId43" Type="http://schemas.openxmlformats.org/officeDocument/2006/relationships/slide" Target="slides/slide14.xml"/><Relationship Id="rId44" Type="http://schemas.openxmlformats.org/officeDocument/2006/relationships/slide" Target="slides/slide15.xml"/><Relationship Id="rId45" Type="http://schemas.openxmlformats.org/officeDocument/2006/relationships/slide" Target="slides/slide16.xml"/><Relationship Id="rId46" Type="http://schemas.openxmlformats.org/officeDocument/2006/relationships/slide" Target="slides/slide17.xml"/><Relationship Id="rId47" Type="http://schemas.openxmlformats.org/officeDocument/2006/relationships/slide" Target="slides/slide18.xml"/><Relationship Id="rId48" Type="http://schemas.openxmlformats.org/officeDocument/2006/relationships/slide" Target="slides/slide19.xml"/><Relationship Id="rId4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.xml"/><Relationship Id="rId31" Type="http://schemas.openxmlformats.org/officeDocument/2006/relationships/slide" Target="slides/slide2.xml"/><Relationship Id="rId32" Type="http://schemas.openxmlformats.org/officeDocument/2006/relationships/slide" Target="slides/slide3.xml"/><Relationship Id="rId33" Type="http://schemas.openxmlformats.org/officeDocument/2006/relationships/slide" Target="slides/slide4.xml"/><Relationship Id="rId34" Type="http://schemas.openxmlformats.org/officeDocument/2006/relationships/slide" Target="slides/slide5.xml"/><Relationship Id="rId35" Type="http://schemas.openxmlformats.org/officeDocument/2006/relationships/slide" Target="slides/slide6.xml"/><Relationship Id="rId36" Type="http://schemas.openxmlformats.org/officeDocument/2006/relationships/slide" Target="slides/slide7.xml"/><Relationship Id="rId37" Type="http://schemas.openxmlformats.org/officeDocument/2006/relationships/slide" Target="slides/slide8.xml"/><Relationship Id="rId38" Type="http://schemas.openxmlformats.org/officeDocument/2006/relationships/slide" Target="slides/slide9.xml"/><Relationship Id="rId39" Type="http://schemas.openxmlformats.org/officeDocument/2006/relationships/slide" Target="slides/slide10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1DBF5-4744-460A-8452-1731C238FFCB}" type="datetimeFigureOut">
              <a:rPr lang="en-US" smtClean="0"/>
              <a:t>8/24/12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3515C-4BC8-40E7-99EA-A00B7210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4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7250" y="304800"/>
            <a:ext cx="3244850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" y="304800"/>
            <a:ext cx="9582150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" y="2781300"/>
            <a:ext cx="33401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781300"/>
            <a:ext cx="33401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4275" y="304800"/>
            <a:ext cx="2930525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" y="304800"/>
            <a:ext cx="8639175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" y="2781300"/>
            <a:ext cx="64135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64135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7250" y="304800"/>
            <a:ext cx="3244850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" y="304800"/>
            <a:ext cx="9582150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" y="2781300"/>
            <a:ext cx="33401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781300"/>
            <a:ext cx="33401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4275" y="304800"/>
            <a:ext cx="2930525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" y="304800"/>
            <a:ext cx="8639175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04800"/>
            <a:ext cx="2925762" cy="840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04800"/>
            <a:ext cx="8624888" cy="840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" y="1092200"/>
            <a:ext cx="6413500" cy="756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092200"/>
            <a:ext cx="6413500" cy="756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7250" y="390525"/>
            <a:ext cx="3244850" cy="82708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" y="390525"/>
            <a:ext cx="9582150" cy="8270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46900" y="2781300"/>
            <a:ext cx="25781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77400" y="2781300"/>
            <a:ext cx="25781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9125" y="304800"/>
            <a:ext cx="2746375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304800"/>
            <a:ext cx="8086725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4876800"/>
            <a:ext cx="5156200" cy="222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4876800"/>
            <a:ext cx="5156200" cy="222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092200"/>
            <a:ext cx="2616200" cy="6007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092200"/>
            <a:ext cx="7696200" cy="6007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55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550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293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293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31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311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" y="2781300"/>
            <a:ext cx="64135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64135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" y="2781300"/>
            <a:ext cx="129794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351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1812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8797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565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251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08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165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22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0801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" y="2781300"/>
            <a:ext cx="68326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351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1812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8797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565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251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08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165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22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0801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" y="2781300"/>
            <a:ext cx="129794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351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1812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8797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565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251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08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165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22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0801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" y="2781300"/>
            <a:ext cx="68326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351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1812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8797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565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251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08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165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22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0801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859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2320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930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616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3021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593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216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73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130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859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2320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930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616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3021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593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216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73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130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" y="1092200"/>
            <a:ext cx="12979400" cy="756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351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1812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8797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35655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4251325" indent="-949325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7085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51657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56229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6080125" indent="-949325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46900" y="2781300"/>
            <a:ext cx="53086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xmlns:p14="http://schemas.microsoft.com/office/powerpoint/2010/main"/>
  <p:hf hdr="0" ftr="0" dt="0"/>
  <p:txStyles>
    <p:titleStyle>
      <a:lvl1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304800" indent="-304800" algn="l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7620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2192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6764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133600" indent="-304800" algn="l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15605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20050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24622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29194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3389313" indent="-1535113" algn="l" rtl="0" eaLnBrk="0" fontAlgn="base" hangingPunct="0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3846513" indent="-1535113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4303713" indent="-1535113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4760913" indent="-1535113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5218113" indent="-1535113" algn="l" rtl="0" fontAlgn="base">
        <a:spcBef>
          <a:spcPts val="2800"/>
        </a:spcBef>
        <a:spcAft>
          <a:spcPct val="0"/>
        </a:spcAft>
        <a:buSzPct val="15500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092200"/>
            <a:ext cx="10464800" cy="368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4876800"/>
            <a:ext cx="10464800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98800"/>
            <a:ext cx="10464800" cy="355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908800"/>
            <a:ext cx="104648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+mj-lt"/>
          <a:ea typeface="+mj-ea"/>
          <a:cs typeface="+mj-cs"/>
          <a:sym typeface="Futura Condense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000">
          <a:solidFill>
            <a:srgbClr val="FFFFFF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title style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 Condensed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 Condensed" charset="0"/>
              </a:rPr>
              <a:t>Second level</a:t>
            </a:r>
          </a:p>
          <a:p>
            <a:pPr lvl="2"/>
            <a:r>
              <a:rPr lang="en-US" smtClean="0">
                <a:sym typeface="Futura Condensed" charset="0"/>
              </a:rPr>
              <a:t>Third level</a:t>
            </a:r>
          </a:p>
          <a:p>
            <a:pPr lvl="3"/>
            <a:r>
              <a:rPr lang="en-US" smtClean="0">
                <a:sym typeface="Futura Condensed" charset="0"/>
              </a:rPr>
              <a:t>Fourth level</a:t>
            </a:r>
          </a:p>
          <a:p>
            <a:pPr lvl="4"/>
            <a:r>
              <a:rPr lang="en-US" smtClean="0">
                <a:sym typeface="Futura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 xmlns:p14="http://schemas.microsoft.com/office/powerpoint/2010/main"/>
  <p:hf hdr="0" ftr="0" dt="0"/>
  <p:txStyles>
    <p:titleStyle>
      <a:lvl1pPr marL="433388" indent="-433388"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+mj-lt"/>
          <a:ea typeface="+mj-ea"/>
          <a:cs typeface="+mj-cs"/>
          <a:sym typeface="Futura Condensed" charset="0"/>
        </a:defRPr>
      </a:lvl1pPr>
      <a:lvl2pPr marL="433388" indent="-433388"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2pPr>
      <a:lvl3pPr marL="433388" indent="-433388"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3pPr>
      <a:lvl4pPr marL="433388" indent="-433388"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4pPr>
      <a:lvl5pPr marL="433388" indent="-433388"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5pPr>
      <a:lvl6pPr marL="890588" indent="-433388" algn="ctr" rtl="0" fontAlgn="base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6pPr>
      <a:lvl7pPr marL="1347788" indent="-433388" algn="ctr" rtl="0" fontAlgn="base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7pPr>
      <a:lvl8pPr marL="1804988" indent="-433388" algn="ctr" rtl="0" fontAlgn="base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8pPr>
      <a:lvl9pPr marL="2262188" indent="-433388" algn="ctr" rtl="0" fontAlgn="base">
        <a:spcBef>
          <a:spcPct val="0"/>
        </a:spcBef>
        <a:spcAft>
          <a:spcPct val="0"/>
        </a:spcAft>
        <a:defRPr sz="8000">
          <a:solidFill>
            <a:srgbClr val="FFFBF2"/>
          </a:solidFill>
          <a:latin typeface="Futura Condensed" charset="0"/>
          <a:ea typeface="ヒラギノ角ゴ ProN W3" charset="0"/>
          <a:cs typeface="ヒラギノ角ゴ ProN W3" charset="0"/>
          <a:sym typeface="Futura Condense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Futura Condense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3"/>
          <p:cNvSpPr>
            <a:spLocks/>
          </p:cNvSpPr>
          <p:nvPr/>
        </p:nvSpPr>
        <p:spPr bwMode="auto">
          <a:xfrm>
            <a:off x="4369391" y="3962400"/>
            <a:ext cx="8000408" cy="320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Under the Hood at </a:t>
            </a:r>
            <a:r>
              <a:rPr lang="en-US" sz="4400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sz="4400" b="1" dirty="0" smtClean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Fab 8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dirty="0" smtClean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Saul Griffith, Ph.D., Eric J. Wilhelm, Ph.D.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Instructables.com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Founders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Bridget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McKendry</a:t>
            </a:r>
            <a:endParaRPr lang="en-US" sz="2800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Author</a:t>
            </a:r>
            <a:endParaRPr lang="en-US" sz="2800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041400"/>
            <a:ext cx="9412287" cy="215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3876675"/>
            <a:ext cx="46577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6" name="Picture 3" descr="eric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91" y="1752600"/>
            <a:ext cx="9063709" cy="73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47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905000"/>
            <a:ext cx="7620000" cy="590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9050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0200" y="7861300"/>
            <a:ext cx="12344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3600" dirty="0" err="1">
                <a:latin typeface="Arial"/>
                <a:cs typeface="Arial"/>
                <a:sym typeface="Times" charset="0"/>
              </a:rPr>
              <a:t>Zeroprestige.org</a:t>
            </a:r>
            <a:r>
              <a:rPr lang="en-US" sz="3600" dirty="0">
                <a:latin typeface="Arial"/>
                <a:cs typeface="Arial"/>
                <a:sym typeface="Times" charset="0"/>
              </a:rPr>
              <a:t> </a:t>
            </a:r>
            <a:r>
              <a:rPr lang="en-US" sz="3600" dirty="0" smtClean="0">
                <a:latin typeface="Arial"/>
                <a:cs typeface="Arial"/>
                <a:sym typeface="Times" charset="0"/>
              </a:rPr>
              <a:t>– Open-source </a:t>
            </a:r>
            <a:r>
              <a:rPr lang="en-US" sz="3600" dirty="0">
                <a:latin typeface="Arial"/>
                <a:cs typeface="Arial"/>
                <a:sym typeface="Times" charset="0"/>
              </a:rPr>
              <a:t>approach to kite and </a:t>
            </a:r>
            <a:r>
              <a:rPr lang="en-US" sz="3600" dirty="0" smtClean="0">
                <a:latin typeface="Arial"/>
                <a:cs typeface="Arial"/>
                <a:sym typeface="Times" charset="0"/>
              </a:rPr>
              <a:t>kite- </a:t>
            </a:r>
            <a:r>
              <a:rPr lang="en-US" sz="3600" dirty="0">
                <a:latin typeface="Arial"/>
                <a:cs typeface="Arial"/>
                <a:sym typeface="Times" charset="0"/>
              </a:rPr>
              <a:t>powered vehicle </a:t>
            </a:r>
            <a:r>
              <a:rPr lang="en-US" sz="3600" dirty="0" smtClean="0">
                <a:latin typeface="Arial"/>
                <a:cs typeface="Arial"/>
                <a:sym typeface="Times" charset="0"/>
              </a:rPr>
              <a:t>design; more tha</a:t>
            </a:r>
            <a:r>
              <a:rPr lang="en-US" sz="3600" dirty="0">
                <a:latin typeface="Arial"/>
                <a:cs typeface="Arial"/>
                <a:sym typeface="Times" charset="0"/>
              </a:rPr>
              <a:t>n</a:t>
            </a:r>
            <a:r>
              <a:rPr lang="en-US" sz="3600" dirty="0" smtClean="0">
                <a:latin typeface="Arial"/>
                <a:cs typeface="Arial"/>
                <a:sym typeface="Times" charset="0"/>
              </a:rPr>
              <a:t> 400 </a:t>
            </a:r>
            <a:r>
              <a:rPr lang="en-US" sz="3600" dirty="0">
                <a:latin typeface="Arial"/>
                <a:cs typeface="Arial"/>
                <a:sym typeface="Times" charset="0"/>
              </a:rPr>
              <a:t>kites built from </a:t>
            </a:r>
            <a:r>
              <a:rPr lang="en-US" sz="3600" dirty="0" smtClean="0">
                <a:latin typeface="Arial"/>
                <a:cs typeface="Arial"/>
                <a:sym typeface="Times" charset="0"/>
              </a:rPr>
              <a:t>plans</a:t>
            </a:r>
            <a:r>
              <a:rPr lang="en-US" sz="3600" dirty="0">
                <a:latin typeface="Arial"/>
                <a:cs typeface="Arial"/>
                <a:sym typeface="Time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51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Wireframe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2" name="Picture 1" descr="workspace_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905000"/>
            <a:ext cx="973386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40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Launched with 30 or our projects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90500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15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Grew rapidly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2" name="Picture 1" descr="Screen shot 2011-09-12 at 11.25.3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2"/>
          <a:stretch/>
        </p:blipFill>
        <p:spPr>
          <a:xfrm>
            <a:off x="3073400" y="1765897"/>
            <a:ext cx="6870404" cy="75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0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by the numbers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699589"/>
            <a:ext cx="10210800" cy="785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38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Introduction to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Pixelbrid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057400"/>
            <a:ext cx="4229100" cy="63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061635"/>
            <a:ext cx="6350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9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Introduction to an author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685800" y="1905000"/>
            <a:ext cx="11760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How did you find </a:t>
            </a: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?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First impressions?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What convinced you to share you first </a:t>
            </a: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</a:t>
            </a: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?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What connections have you made via </a:t>
            </a: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?</a:t>
            </a: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Ø"/>
              <a:defRPr/>
            </a:pPr>
            <a:endParaRPr lang="en-US" sz="10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Ø"/>
              <a:defRPr/>
            </a:pP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19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Future vision for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685800" y="1905000"/>
            <a:ext cx="11760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was acquired by Autodesk in 2011.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is powering communities for several Autodesk products.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endParaRPr lang="en-US" sz="10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Ø"/>
              <a:defRPr/>
            </a:pP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1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Autodesk consumer products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 descr="Screen shot 2012-03-24 at 3.08PMSaturday,2012-03-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752600"/>
            <a:ext cx="11353800" cy="7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96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Storyline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685800" y="1905000"/>
            <a:ext cx="11760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Introduction to </a:t>
            </a: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sz="3600" b="1" dirty="0" smtClean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Introduction to an author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Future vision for </a:t>
            </a:r>
            <a:r>
              <a:rPr lang="en-US" sz="3600" b="1" dirty="0" err="1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 and how we can help Fab Labs</a:t>
            </a:r>
            <a:endParaRPr lang="en-US" sz="3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341313" indent="-341313" algn="l">
              <a:spcAft>
                <a:spcPts val="1800"/>
              </a:spcAft>
              <a:buFont typeface="Wingdings" pitchFamily="2" charset="2"/>
              <a:buChar char="Ø"/>
              <a:defRPr/>
            </a:pP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Ø"/>
              <a:defRPr/>
            </a:pPr>
            <a:endParaRPr lang="en-US" sz="10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Ø"/>
              <a:defRPr/>
            </a:pP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123D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Screen shot 2012-08-23 at 4.4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905000"/>
            <a:ext cx="9296400" cy="72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76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123D Catch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reen shot 2012-08-23 at 4.5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8" y="2438400"/>
            <a:ext cx="10980902" cy="5581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8800" y="8534400"/>
            <a:ext cx="1143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=6aU2s85Zw3A</a:t>
            </a:r>
          </a:p>
        </p:txBody>
      </p:sp>
    </p:spTree>
    <p:extLst>
      <p:ext uri="{BB962C8B-B14F-4D97-AF65-F5344CB8AC3E}">
        <p14:creationId xmlns:p14="http://schemas.microsoft.com/office/powerpoint/2010/main" val="293382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123D Make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Screen shot 2012-08-23 at 5.0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66482"/>
            <a:ext cx="11938000" cy="57964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800" y="8534400"/>
            <a:ext cx="1143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=jo5TxtKLmjM</a:t>
            </a:r>
          </a:p>
        </p:txBody>
      </p:sp>
    </p:spTree>
    <p:extLst>
      <p:ext uri="{BB962C8B-B14F-4D97-AF65-F5344CB8AC3E}">
        <p14:creationId xmlns:p14="http://schemas.microsoft.com/office/powerpoint/2010/main" val="2929947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How we can help Fab Labs have more impact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685800" y="1905000"/>
            <a:ext cx="11760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Groups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Sponsorships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Artist-in-residency</a:t>
            </a:r>
          </a:p>
          <a:p>
            <a:pPr algn="l">
              <a:lnSpc>
                <a:spcPct val="130000"/>
              </a:lnSpc>
              <a:spcAft>
                <a:spcPts val="1800"/>
              </a:spcAft>
              <a:defRPr/>
            </a:pPr>
            <a:endParaRPr lang="en-US" sz="10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Ø"/>
              <a:defRPr/>
            </a:pP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47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Groups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Screen shot 2012-08-23 at 5.2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828800"/>
            <a:ext cx="8686800" cy="6961339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57200" y="8686800"/>
            <a:ext cx="1176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http</a:t>
            </a:r>
            <a:r>
              <a:rPr lang="en-US" sz="3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://</a:t>
            </a:r>
            <a:r>
              <a:rPr lang="en-US" sz="3600" b="1" dirty="0" err="1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www.instructables.com</a:t>
            </a:r>
            <a:r>
              <a:rPr lang="en-US" sz="3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/groups/</a:t>
            </a:r>
            <a:r>
              <a:rPr lang="en-US" sz="3600" b="1" dirty="0" err="1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techshop</a:t>
            </a: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00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Sponsorships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457200" y="8686800"/>
            <a:ext cx="1176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http://</a:t>
            </a:r>
            <a:r>
              <a:rPr lang="en-US" sz="3600" b="1" dirty="0" err="1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www.instructables.com</a:t>
            </a:r>
            <a:r>
              <a:rPr lang="en-US" sz="3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/sponsorship/</a:t>
            </a: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3" name="Picture 2" descr="Screen shot 2012-08-23 at 5.2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828800"/>
            <a:ext cx="8902700" cy="71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Artist-in-residency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457200" y="8686800"/>
            <a:ext cx="1176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1800"/>
              </a:spcAft>
              <a:defRPr/>
            </a:pPr>
            <a:r>
              <a:rPr lang="en-US" sz="3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http://</a:t>
            </a:r>
            <a:r>
              <a:rPr lang="en-US" sz="3600" b="1" dirty="0" err="1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www.instructables.com</a:t>
            </a:r>
            <a:r>
              <a:rPr lang="en-US" sz="3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/group/air/</a:t>
            </a:r>
            <a:endParaRPr lang="en-US" sz="26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2" name="Picture 1" descr="Screen shot 2012-08-23 at 5.2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752600"/>
            <a:ext cx="8801100" cy="71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1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041400"/>
            <a:ext cx="9412287" cy="215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3876675"/>
            <a:ext cx="46577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1343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200" y="4267200"/>
            <a:ext cx="8534400" cy="5122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What is Instructables?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685800" y="1816100"/>
            <a:ext cx="11760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defRPr/>
            </a:pPr>
            <a:r>
              <a:rPr lang="en-US" sz="26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Instructables.com is </a:t>
            </a:r>
            <a:r>
              <a:rPr lang="en-US" sz="2600" b="1" dirty="0" smtClean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a community for people who like to make things</a:t>
            </a:r>
            <a:r>
              <a:rPr lang="en-US" sz="28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/>
            </a:r>
            <a:br>
              <a:rPr lang="en-US" sz="2800" b="1" dirty="0">
                <a:solidFill>
                  <a:srgbClr val="D93900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</a:br>
            <a:endParaRPr lang="en-US" sz="1000" b="1" dirty="0">
              <a:solidFill>
                <a:srgbClr val="D93900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marL="341313" indent="-341313" algn="l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We enable passionate, creative people to share their most innovative projects, recipes and ideas with our highly engaged audience</a:t>
            </a:r>
          </a:p>
          <a:p>
            <a:pPr marL="341313" indent="-341313" algn="l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Expert driven content: </a:t>
            </a:r>
            <a:r>
              <a:rPr lang="en-US" sz="2000" dirty="0" smtClean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25k </a:t>
            </a:r>
            <a:r>
              <a:rPr lang="en-US" sz="2000" dirty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published authors who have created and shared an </a:t>
            </a:r>
            <a:r>
              <a:rPr lang="en-US" sz="2000" dirty="0" smtClean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</a:t>
            </a:r>
          </a:p>
          <a:p>
            <a:pPr marL="341313" indent="-341313" algn="l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Popular </a:t>
            </a:r>
            <a:r>
              <a:rPr lang="en-US" sz="2000" b="1" dirty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categories and channels: </a:t>
            </a:r>
            <a:r>
              <a:rPr lang="en-US" sz="2000" dirty="0">
                <a:solidFill>
                  <a:srgbClr val="343434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Food, Living, Outdoors, Play, Technology and Workshop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473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/>
          </p:cNvSpPr>
          <p:nvPr/>
        </p:nvSpPr>
        <p:spPr bwMode="auto">
          <a:xfrm>
            <a:off x="8547100" y="5588000"/>
            <a:ext cx="3835400" cy="3302000"/>
          </a:xfrm>
          <a:prstGeom prst="roundRect">
            <a:avLst>
              <a:gd name="adj" fmla="val 5769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7" name="Rectangle 2"/>
          <p:cNvSpPr>
            <a:spLocks/>
          </p:cNvSpPr>
          <p:nvPr/>
        </p:nvSpPr>
        <p:spPr bwMode="auto">
          <a:xfrm>
            <a:off x="9788525" y="6210300"/>
            <a:ext cx="14446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Workshop</a:t>
            </a:r>
          </a:p>
        </p:txBody>
      </p:sp>
      <p:sp>
        <p:nvSpPr>
          <p:cNvPr id="31748" name="AutoShape 3"/>
          <p:cNvSpPr>
            <a:spLocks/>
          </p:cNvSpPr>
          <p:nvPr/>
        </p:nvSpPr>
        <p:spPr bwMode="auto">
          <a:xfrm>
            <a:off x="4584700" y="5753100"/>
            <a:ext cx="3835400" cy="3136900"/>
          </a:xfrm>
          <a:prstGeom prst="roundRect">
            <a:avLst>
              <a:gd name="adj" fmla="val 606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9" name="AutoShape 4"/>
          <p:cNvSpPr>
            <a:spLocks/>
          </p:cNvSpPr>
          <p:nvPr/>
        </p:nvSpPr>
        <p:spPr bwMode="auto">
          <a:xfrm>
            <a:off x="584200" y="5753100"/>
            <a:ext cx="3835400" cy="3136900"/>
          </a:xfrm>
          <a:prstGeom prst="roundRect">
            <a:avLst>
              <a:gd name="adj" fmla="val 606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0" name="Rectangle 5"/>
          <p:cNvSpPr>
            <a:spLocks/>
          </p:cNvSpPr>
          <p:nvPr/>
        </p:nvSpPr>
        <p:spPr bwMode="auto">
          <a:xfrm>
            <a:off x="2133600" y="6146800"/>
            <a:ext cx="6873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Play</a:t>
            </a:r>
          </a:p>
        </p:txBody>
      </p:sp>
      <p:sp>
        <p:nvSpPr>
          <p:cNvPr id="31751" name="Rectangle 6"/>
          <p:cNvSpPr>
            <a:spLocks/>
          </p:cNvSpPr>
          <p:nvPr/>
        </p:nvSpPr>
        <p:spPr bwMode="auto">
          <a:xfrm>
            <a:off x="5726113" y="6172200"/>
            <a:ext cx="16208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Technology</a:t>
            </a:r>
          </a:p>
        </p:txBody>
      </p:sp>
      <p:sp>
        <p:nvSpPr>
          <p:cNvPr id="31752" name="AutoShape 7"/>
          <p:cNvSpPr>
            <a:spLocks/>
          </p:cNvSpPr>
          <p:nvPr/>
        </p:nvSpPr>
        <p:spPr bwMode="auto">
          <a:xfrm>
            <a:off x="8547100" y="2095500"/>
            <a:ext cx="3835400" cy="3136900"/>
          </a:xfrm>
          <a:prstGeom prst="roundRect">
            <a:avLst>
              <a:gd name="adj" fmla="val 606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3" name="Rectangle 8"/>
          <p:cNvSpPr>
            <a:spLocks/>
          </p:cNvSpPr>
          <p:nvPr/>
        </p:nvSpPr>
        <p:spPr bwMode="auto">
          <a:xfrm>
            <a:off x="9804400" y="2514600"/>
            <a:ext cx="1338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Outdoors</a:t>
            </a:r>
          </a:p>
        </p:txBody>
      </p:sp>
      <p:sp>
        <p:nvSpPr>
          <p:cNvPr id="31754" name="AutoShape 9"/>
          <p:cNvSpPr>
            <a:spLocks/>
          </p:cNvSpPr>
          <p:nvPr/>
        </p:nvSpPr>
        <p:spPr bwMode="auto">
          <a:xfrm>
            <a:off x="4584700" y="2095500"/>
            <a:ext cx="3835400" cy="3136900"/>
          </a:xfrm>
          <a:prstGeom prst="roundRect">
            <a:avLst>
              <a:gd name="adj" fmla="val 606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5" name="AutoShape 10"/>
          <p:cNvSpPr>
            <a:spLocks/>
          </p:cNvSpPr>
          <p:nvPr/>
        </p:nvSpPr>
        <p:spPr bwMode="auto">
          <a:xfrm>
            <a:off x="584200" y="1955800"/>
            <a:ext cx="3835400" cy="3276600"/>
          </a:xfrm>
          <a:prstGeom prst="roundRect">
            <a:avLst>
              <a:gd name="adj" fmla="val 58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1756" name="Group 11"/>
          <p:cNvGrpSpPr>
            <a:grpSpLocks/>
          </p:cNvGrpSpPr>
          <p:nvPr/>
        </p:nvGrpSpPr>
        <p:grpSpPr bwMode="auto">
          <a:xfrm>
            <a:off x="21805900" y="4203700"/>
            <a:ext cx="2427288" cy="7372350"/>
            <a:chOff x="0" y="0"/>
            <a:chExt cx="1529" cy="4644"/>
          </a:xfrm>
        </p:grpSpPr>
        <p:sp>
          <p:nvSpPr>
            <p:cNvPr id="31771" name="Rectangle 12"/>
            <p:cNvSpPr>
              <a:spLocks/>
            </p:cNvSpPr>
            <p:nvPr/>
          </p:nvSpPr>
          <p:spPr bwMode="auto">
            <a:xfrm>
              <a:off x="335" y="484"/>
              <a:ext cx="863" cy="41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AppleArduinoArtAudioCell PhonesClocksCNCComputersElectronicsGadgetsLaptopsLasersLedsLinuxMicrocontrollersMicrosoftPhotographyRemote ControlReuseRobotsScienceSensorsSoft CircuitsSoftwareSolderingSpeakersSteampunkToolsUSBWebsitesWireless</a:t>
              </a:r>
            </a:p>
          </p:txBody>
        </p:sp>
        <p:sp>
          <p:nvSpPr>
            <p:cNvPr id="31772" name="Rectangle 13"/>
            <p:cNvSpPr>
              <a:spLocks/>
            </p:cNvSpPr>
            <p:nvPr/>
          </p:nvSpPr>
          <p:spPr bwMode="auto">
            <a:xfrm>
              <a:off x="0" y="0"/>
              <a:ext cx="1529" cy="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Technology</a:t>
              </a:r>
            </a:p>
          </p:txBody>
        </p:sp>
      </p:grpSp>
      <p:sp>
        <p:nvSpPr>
          <p:cNvPr id="31757" name="Rectangle 14"/>
          <p:cNvSpPr>
            <a:spLocks/>
          </p:cNvSpPr>
          <p:nvPr/>
        </p:nvSpPr>
        <p:spPr bwMode="auto">
          <a:xfrm>
            <a:off x="24752300" y="4216400"/>
            <a:ext cx="2400300" cy="6858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43434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8" name="Rectangle 15"/>
          <p:cNvSpPr>
            <a:spLocks/>
          </p:cNvSpPr>
          <p:nvPr/>
        </p:nvSpPr>
        <p:spPr bwMode="auto">
          <a:xfrm>
            <a:off x="24841200" y="4902200"/>
            <a:ext cx="2400300" cy="6692900"/>
          </a:xfrm>
          <a:prstGeom prst="rect">
            <a:avLst/>
          </a:prstGeom>
          <a:solidFill>
            <a:srgbClr val="FFDBCD"/>
          </a:solidFill>
          <a:ln w="25400">
            <a:solidFill>
              <a:srgbClr val="343434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1759" name="Group 16"/>
          <p:cNvGrpSpPr>
            <a:grpSpLocks/>
          </p:cNvGrpSpPr>
          <p:nvPr/>
        </p:nvGrpSpPr>
        <p:grpSpPr bwMode="auto">
          <a:xfrm>
            <a:off x="24972963" y="4203700"/>
            <a:ext cx="2163762" cy="4324350"/>
            <a:chOff x="0" y="0"/>
            <a:chExt cx="1363" cy="2724"/>
          </a:xfrm>
        </p:grpSpPr>
        <p:sp>
          <p:nvSpPr>
            <p:cNvPr id="31769" name="Rectangle 17"/>
            <p:cNvSpPr>
              <a:spLocks/>
            </p:cNvSpPr>
            <p:nvPr/>
          </p:nvSpPr>
          <p:spPr bwMode="auto">
            <a:xfrm>
              <a:off x="196" y="484"/>
              <a:ext cx="969" cy="2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CarsCompostEnergyFurnitureHome RenovationHome TheaterLightingMetalworkingMotorcyclesOrganizingPest ControlRain BarrelsRepairSolarToolsWoodworking</a:t>
              </a:r>
            </a:p>
          </p:txBody>
        </p:sp>
        <p:sp>
          <p:nvSpPr>
            <p:cNvPr id="31770" name="Rectangle 18"/>
            <p:cNvSpPr>
              <a:spLocks/>
            </p:cNvSpPr>
            <p:nvPr/>
          </p:nvSpPr>
          <p:spPr bwMode="auto">
            <a:xfrm>
              <a:off x="0" y="0"/>
              <a:ext cx="1363" cy="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Workshop</a:t>
              </a:r>
            </a:p>
          </p:txBody>
        </p:sp>
      </p:grpSp>
      <p:sp>
        <p:nvSpPr>
          <p:cNvPr id="31760" name="Rectangle 19"/>
          <p:cNvSpPr>
            <a:spLocks/>
          </p:cNvSpPr>
          <p:nvPr/>
        </p:nvSpPr>
        <p:spPr bwMode="auto">
          <a:xfrm>
            <a:off x="2100263" y="2609850"/>
            <a:ext cx="7397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Food</a:t>
            </a:r>
          </a:p>
        </p:txBody>
      </p:sp>
      <p:sp>
        <p:nvSpPr>
          <p:cNvPr id="31761" name="Rectangle 20"/>
          <p:cNvSpPr>
            <a:spLocks/>
          </p:cNvSpPr>
          <p:nvPr/>
        </p:nvSpPr>
        <p:spPr bwMode="auto">
          <a:xfrm>
            <a:off x="947738" y="3594100"/>
            <a:ext cx="3111500" cy="1231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Pasta  •  Salad  •  BBQ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Bread  •  Cocktails  •  Canning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Beverages  •  Soups  •  Dessert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Pizza  •  Snacks   •  Vegetarian</a:t>
            </a:r>
          </a:p>
        </p:txBody>
      </p:sp>
      <p:sp>
        <p:nvSpPr>
          <p:cNvPr id="31762" name="Rectangle 21"/>
          <p:cNvSpPr>
            <a:spLocks/>
          </p:cNvSpPr>
          <p:nvPr/>
        </p:nvSpPr>
        <p:spPr bwMode="auto">
          <a:xfrm>
            <a:off x="4940300" y="3594100"/>
            <a:ext cx="3111500" cy="1231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Craft  •  Sewing  •  Holiday 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Decorating  •  Fashion  •  Art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Kids  •  Jewelry  •  Gardening  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Green  •  Kitchen  •  Pets</a:t>
            </a:r>
          </a:p>
        </p:txBody>
      </p:sp>
      <p:sp>
        <p:nvSpPr>
          <p:cNvPr id="31763" name="Rectangle 22"/>
          <p:cNvSpPr>
            <a:spLocks/>
          </p:cNvSpPr>
          <p:nvPr/>
        </p:nvSpPr>
        <p:spPr bwMode="auto">
          <a:xfrm>
            <a:off x="8902700" y="3594100"/>
            <a:ext cx="3111500" cy="1231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Skateboarding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Bicycles  •  Boats  •  Kites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Knots  •  Snow  •  Survival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Water  •  Camping</a:t>
            </a:r>
          </a:p>
        </p:txBody>
      </p:sp>
      <p:sp>
        <p:nvSpPr>
          <p:cNvPr id="31764" name="Rectangle 23"/>
          <p:cNvSpPr>
            <a:spLocks/>
          </p:cNvSpPr>
          <p:nvPr/>
        </p:nvSpPr>
        <p:spPr bwMode="auto">
          <a:xfrm>
            <a:off x="685800" y="1016000"/>
            <a:ext cx="108966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Wide variety of topics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solidFill>
                <a:srgbClr val="343434"/>
              </a:solidFill>
              <a:latin typeface="Calibri" pitchFamily="34" charset="0"/>
              <a:ea typeface="Lucida Grande" charset="0"/>
              <a:cs typeface="Calibri" pitchFamily="34" charset="0"/>
              <a:sym typeface="Arial" charset="0"/>
            </a:endParaRPr>
          </a:p>
        </p:txBody>
      </p:sp>
      <p:sp>
        <p:nvSpPr>
          <p:cNvPr id="31765" name="Rectangle 24"/>
          <p:cNvSpPr>
            <a:spLocks/>
          </p:cNvSpPr>
          <p:nvPr/>
        </p:nvSpPr>
        <p:spPr bwMode="auto">
          <a:xfrm>
            <a:off x="6061075" y="2514600"/>
            <a:ext cx="9080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Living</a:t>
            </a:r>
          </a:p>
        </p:txBody>
      </p:sp>
      <p:sp>
        <p:nvSpPr>
          <p:cNvPr id="31766" name="Rectangle 25"/>
          <p:cNvSpPr>
            <a:spLocks/>
          </p:cNvSpPr>
          <p:nvPr/>
        </p:nvSpPr>
        <p:spPr bwMode="auto">
          <a:xfrm>
            <a:off x="952500" y="7124700"/>
            <a:ext cx="3111500" cy="153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PSP  •  Music  •  Puzzles  •  Wii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Magic Tricks  •  Rockets  •  Xbox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Instruments  •  Pranks &amp; Humor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Card Games  •  K’NEX  •  Lego</a:t>
            </a:r>
          </a:p>
        </p:txBody>
      </p:sp>
      <p:sp>
        <p:nvSpPr>
          <p:cNvPr id="31767" name="Rectangle 26"/>
          <p:cNvSpPr>
            <a:spLocks/>
          </p:cNvSpPr>
          <p:nvPr/>
        </p:nvSpPr>
        <p:spPr bwMode="auto">
          <a:xfrm>
            <a:off x="4940300" y="6978650"/>
            <a:ext cx="31115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Arduino  •  CNC  •  Electronics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Lasers  •  LEDs  •  Science  •  USB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Software  •  Audio  •  Computers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Reuse  •  Robots  •  Cell Phones</a:t>
            </a:r>
          </a:p>
        </p:txBody>
      </p:sp>
      <p:sp>
        <p:nvSpPr>
          <p:cNvPr id="31768" name="Rectangle 27"/>
          <p:cNvSpPr>
            <a:spLocks/>
          </p:cNvSpPr>
          <p:nvPr/>
        </p:nvSpPr>
        <p:spPr bwMode="auto">
          <a:xfrm>
            <a:off x="8902700" y="7124700"/>
            <a:ext cx="3111500" cy="153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Cars  •  Energy  •  Furniture 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Woodworking  •  Solar  •  Repair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Motorcycles  •  Compost  •  Tools </a:t>
            </a:r>
          </a:p>
          <a:p>
            <a:pPr>
              <a:lnSpc>
                <a:spcPct val="140000"/>
              </a:lnSpc>
            </a:pPr>
            <a:r>
              <a:rPr lang="en-US" sz="1400" b="1">
                <a:solidFill>
                  <a:srgbClr val="343434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Home Renovation  •  Lighting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41200" y="9079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84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971800"/>
            <a:ext cx="11074400" cy="47111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400" y="8229600"/>
            <a:ext cx="1226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www.instructables.com</a:t>
            </a:r>
            <a:r>
              <a:rPr lang="en-US" sz="3600" dirty="0"/>
              <a:t>/id/How-to-Start-a-Business-1/</a:t>
            </a:r>
          </a:p>
        </p:txBody>
      </p:sp>
    </p:spTree>
    <p:extLst>
      <p:ext uri="{BB962C8B-B14F-4D97-AF65-F5344CB8AC3E}">
        <p14:creationId xmlns:p14="http://schemas.microsoft.com/office/powerpoint/2010/main" val="2582573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133600"/>
            <a:ext cx="8915400" cy="668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829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752600"/>
            <a:ext cx="9144000" cy="742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522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5" name="Picture 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981200"/>
            <a:ext cx="10414000" cy="717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750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685800" y="990600"/>
            <a:ext cx="10896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9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The Story of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  <a:ea typeface="Lucida Grande" charset="0"/>
                <a:cs typeface="Calibri" pitchFamily="34" charset="0"/>
                <a:sym typeface="Lucida Grande" charset="0"/>
              </a:rPr>
              <a:t>Instructables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Lucida Grande" charset="0"/>
              <a:cs typeface="Calibri" pitchFamily="34" charset="0"/>
              <a:sym typeface="Lucida Grande" charset="0"/>
            </a:endParaRPr>
          </a:p>
        </p:txBody>
      </p:sp>
      <p:pic>
        <p:nvPicPr>
          <p:cNvPr id="6" name="Picture 3" descr="proa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" b="40909"/>
          <a:stretch>
            <a:fillRect/>
          </a:stretch>
        </p:blipFill>
        <p:spPr bwMode="auto">
          <a:xfrm>
            <a:off x="1109946" y="1905000"/>
            <a:ext cx="5686991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oa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59091" r="1588"/>
          <a:stretch>
            <a:fillRect/>
          </a:stretch>
        </p:blipFill>
        <p:spPr bwMode="auto">
          <a:xfrm>
            <a:off x="6748746" y="1905000"/>
            <a:ext cx="5163854" cy="52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15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&amp; Bullets - Left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itle &amp; Bullets - 2 Column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itle, Bullets &amp; Photo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- Top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lank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ullets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E936A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C8B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&amp; Bullets - Right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&amp; Subtitle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Title - Center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Photo - Horizontal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Photo - Vertical">
  <a:themeElements>
    <a:clrScheme name="">
      <a:dk1>
        <a:srgbClr val="2D4141"/>
      </a:dk1>
      <a:lt1>
        <a:srgbClr val="D2BEBE"/>
      </a:lt1>
      <a:dk2>
        <a:srgbClr val="000000"/>
      </a:dk2>
      <a:lt2>
        <a:srgbClr val="808080"/>
      </a:lt2>
      <a:accent1>
        <a:srgbClr val="2B5046"/>
      </a:accent1>
      <a:accent2>
        <a:srgbClr val="333399"/>
      </a:accent2>
      <a:accent3>
        <a:srgbClr val="E5DBDB"/>
      </a:accent3>
      <a:accent4>
        <a:srgbClr val="253636"/>
      </a:accent4>
      <a:accent5>
        <a:srgbClr val="ACB3B0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Futura Condensed"/>
        <a:ea typeface="ヒラギノ角ゴ ProN W3"/>
        <a:cs typeface="ヒラギノ角ゴ ProN W3"/>
      </a:majorFont>
      <a:minorFont>
        <a:latin typeface="Futura Condense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15745</TotalTime>
  <Pages>0</Pages>
  <Words>435</Words>
  <Characters>0</Characters>
  <Application>Microsoft Macintosh PowerPoint</Application>
  <PresentationFormat>Custom</PresentationFormat>
  <Lines>0</Lines>
  <Paragraphs>103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29</vt:i4>
      </vt:variant>
      <vt:variant>
        <vt:lpstr>Slide Titles</vt:lpstr>
      </vt:variant>
      <vt:variant>
        <vt:i4>27</vt:i4>
      </vt:variant>
    </vt:vector>
  </HeadingPairs>
  <TitlesOfParts>
    <vt:vector size="56" baseType="lpstr">
      <vt:lpstr>Title &amp; Bullets</vt:lpstr>
      <vt:lpstr>1_Title &amp; Bullets</vt:lpstr>
      <vt:lpstr>Bullets</vt:lpstr>
      <vt:lpstr>2_Title &amp; Bullets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1_Title &amp; Bullets - Left</vt:lpstr>
      <vt:lpstr>1_Title &amp; Bullets - 2 Column</vt:lpstr>
      <vt:lpstr>1_Title, Bullets &amp; Photo</vt:lpstr>
      <vt:lpstr>1_Title - Top</vt:lpstr>
      <vt:lpstr>1_Blank</vt:lpstr>
      <vt:lpstr>1_Bullets</vt:lpstr>
      <vt:lpstr>1_Title &amp; Bullets - Right</vt:lpstr>
      <vt:lpstr>Title &amp; Subtitle</vt:lpstr>
      <vt:lpstr>1_Title - Center</vt:lpstr>
      <vt:lpstr>Photo - Horizontal</vt:lpstr>
      <vt:lpstr>1_Photo - Vertical</vt:lpstr>
      <vt:lpstr>3_Title &amp; Bullets</vt:lpstr>
      <vt:lpstr>Photo - Horizontal Reflection</vt:lpstr>
      <vt:lpstr>4_Title &amp; Bullets</vt:lpstr>
      <vt:lpstr>1_Title &amp; Subtitle</vt:lpstr>
      <vt:lpstr>1_Photo - Horizontal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Eric Wilhelm</cp:lastModifiedBy>
  <cp:revision>187</cp:revision>
  <cp:lastPrinted>2011-03-04T18:14:33Z</cp:lastPrinted>
  <dcterms:modified xsi:type="dcterms:W3CDTF">2012-08-26T14:21:38Z</dcterms:modified>
</cp:coreProperties>
</file>