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7" r:id="rId4"/>
    <p:sldId id="269" r:id="rId5"/>
    <p:sldId id="262" r:id="rId6"/>
    <p:sldId id="266" r:id="rId7"/>
    <p:sldId id="265" r:id="rId8"/>
    <p:sldId id="264" r:id="rId9"/>
    <p:sldId id="259" r:id="rId10"/>
    <p:sldId id="260" r:id="rId11"/>
    <p:sldId id="270" r:id="rId12"/>
    <p:sldId id="275" r:id="rId13"/>
    <p:sldId id="278" r:id="rId14"/>
    <p:sldId id="277" r:id="rId15"/>
    <p:sldId id="271" r:id="rId16"/>
    <p:sldId id="272" r:id="rId17"/>
    <p:sldId id="268" r:id="rId18"/>
    <p:sldId id="263"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2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2901DE-B36A-49D8-8775-72010D52407A}" type="datetimeFigureOut">
              <a:rPr lang="en-US" smtClean="0"/>
              <a:t>8/26/2012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806E7-7607-4897-9491-478830214B2B}" type="slidenum">
              <a:rPr lang="en-US" smtClean="0"/>
              <a:t>‹#›</a:t>
            </a:fld>
            <a:endParaRPr lang="en-US"/>
          </a:p>
        </p:txBody>
      </p:sp>
    </p:spTree>
    <p:extLst>
      <p:ext uri="{BB962C8B-B14F-4D97-AF65-F5344CB8AC3E}">
        <p14:creationId xmlns:p14="http://schemas.microsoft.com/office/powerpoint/2010/main" val="4004612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Comparative size of a nanometer to a meter is the same as that of a marble to the size of the earth. </a:t>
            </a:r>
            <a:endParaRPr lang="en-US" baseline="30000" dirty="0" smtClean="0"/>
          </a:p>
        </p:txBody>
      </p:sp>
      <p:sp>
        <p:nvSpPr>
          <p:cNvPr id="4" name="Slide Number Placeholder 3"/>
          <p:cNvSpPr>
            <a:spLocks noGrp="1"/>
          </p:cNvSpPr>
          <p:nvPr>
            <p:ph type="sldNum" sz="quarter" idx="10"/>
          </p:nvPr>
        </p:nvSpPr>
        <p:spPr/>
        <p:txBody>
          <a:bodyPr/>
          <a:lstStyle/>
          <a:p>
            <a:fld id="{721806E7-7607-4897-9491-478830214B2B}" type="slidenum">
              <a:rPr lang="en-US" smtClean="0"/>
              <a:t>11</a:t>
            </a:fld>
            <a:endParaRPr lang="en-US"/>
          </a:p>
        </p:txBody>
      </p:sp>
    </p:spTree>
    <p:extLst>
      <p:ext uri="{BB962C8B-B14F-4D97-AF65-F5344CB8AC3E}">
        <p14:creationId xmlns:p14="http://schemas.microsoft.com/office/powerpoint/2010/main" val="1466902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E0C517-ECB2-45F1-9603-7545DAFED125}" type="datetime1">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294137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9588C6-8492-4ACE-92DE-A242F96B154C}" type="datetime1">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114993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736ADA-66C6-4442-92D2-9C85959CAC8F}" type="datetime1">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241788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C8B49-11A7-4404-A55D-DC3D51672181}" type="datetime1">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94152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2D70AC-1914-4626-B504-6A5624878EA1}" type="datetime1">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4247952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3C3ECC-FAA5-47B3-9F4D-4670F6F3D445}" type="datetime1">
              <a:rPr lang="en-US" smtClean="0"/>
              <a:t>8/26/2012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225769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F7EAB5-A13B-4F3E-B3FC-AFDE3D6360D8}" type="datetime1">
              <a:rPr lang="en-US" smtClean="0"/>
              <a:t>8/26/2012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291511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6A34CD-B8AC-4F78-944E-52A51A68D16D}" type="datetime1">
              <a:rPr lang="en-US" smtClean="0"/>
              <a:t>8/26/2012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4263035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4A995-E86A-4B75-B9A9-7AE4209A9EB2}" type="datetime1">
              <a:rPr lang="en-US" smtClean="0"/>
              <a:t>8/26/2012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289187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00761-950C-4902-AE3B-B07CABB079A3}" type="datetime1">
              <a:rPr lang="en-US" smtClean="0"/>
              <a:t>8/26/2012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201988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8746D-CC5D-4850-89DB-F71EC58EAADD}" type="datetime1">
              <a:rPr lang="en-US" smtClean="0"/>
              <a:t>8/26/2012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12EE8-821C-43EF-8C94-EB3607C254A1}" type="slidenum">
              <a:rPr lang="en-US" smtClean="0"/>
              <a:t>‹#›</a:t>
            </a:fld>
            <a:endParaRPr lang="en-US"/>
          </a:p>
        </p:txBody>
      </p:sp>
    </p:spTree>
    <p:extLst>
      <p:ext uri="{BB962C8B-B14F-4D97-AF65-F5344CB8AC3E}">
        <p14:creationId xmlns:p14="http://schemas.microsoft.com/office/powerpoint/2010/main" val="4096628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95504-A210-4F4E-9581-C0D701BB010B}" type="datetime1">
              <a:rPr lang="en-US" smtClean="0"/>
              <a:t>8/26/2012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B12EE8-821C-43EF-8C94-EB3607C254A1}" type="slidenum">
              <a:rPr lang="en-US" smtClean="0"/>
              <a:t>‹#›</a:t>
            </a:fld>
            <a:endParaRPr lang="en-US"/>
          </a:p>
        </p:txBody>
      </p:sp>
    </p:spTree>
    <p:extLst>
      <p:ext uri="{BB962C8B-B14F-4D97-AF65-F5344CB8AC3E}">
        <p14:creationId xmlns:p14="http://schemas.microsoft.com/office/powerpoint/2010/main" val="128291154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34975"/>
            <a:ext cx="7772400" cy="1470025"/>
          </a:xfrm>
        </p:spPr>
        <p:txBody>
          <a:bodyPr/>
          <a:lstStyle/>
          <a:p>
            <a:r>
              <a:rPr lang="en-US" dirty="0" smtClean="0"/>
              <a:t>FAB8 NZ</a:t>
            </a:r>
            <a:br>
              <a:rPr lang="en-US" dirty="0" smtClean="0"/>
            </a:br>
            <a:r>
              <a:rPr lang="en-US" dirty="0" smtClean="0"/>
              <a:t>Symposium on Digital Fabrication</a:t>
            </a:r>
            <a:endParaRPr lang="en-US" dirty="0"/>
          </a:p>
        </p:txBody>
      </p:sp>
      <p:sp>
        <p:nvSpPr>
          <p:cNvPr id="5" name="Subtitle 4"/>
          <p:cNvSpPr>
            <a:spLocks noGrp="1"/>
          </p:cNvSpPr>
          <p:nvPr>
            <p:ph type="subTitle" idx="1"/>
          </p:nvPr>
        </p:nvSpPr>
        <p:spPr>
          <a:xfrm>
            <a:off x="1376692" y="4724400"/>
            <a:ext cx="6400800" cy="1447800"/>
          </a:xfrm>
        </p:spPr>
        <p:txBody>
          <a:bodyPr>
            <a:normAutofit/>
          </a:bodyPr>
          <a:lstStyle/>
          <a:p>
            <a:r>
              <a:rPr lang="en-US" sz="4000" dirty="0" err="1" smtClean="0">
                <a:solidFill>
                  <a:schemeClr val="tx1"/>
                </a:solidFill>
              </a:rPr>
              <a:t>Bioprinting</a:t>
            </a:r>
            <a:endParaRPr lang="en-US" sz="4000" dirty="0" smtClean="0">
              <a:solidFill>
                <a:schemeClr val="tx1"/>
              </a:solidFill>
            </a:endParaRPr>
          </a:p>
          <a:p>
            <a:r>
              <a:rPr lang="en-US" sz="4000" dirty="0" smtClean="0">
                <a:solidFill>
                  <a:schemeClr val="tx1"/>
                </a:solidFill>
              </a:rPr>
              <a:t>Anthony Atala &amp; Robin Levin</a:t>
            </a:r>
            <a:endParaRPr lang="en-US" sz="4000" dirty="0">
              <a:solidFill>
                <a:schemeClr val="tx1"/>
              </a:solidFill>
            </a:endParaRPr>
          </a:p>
        </p:txBody>
      </p:sp>
      <p:pic>
        <p:nvPicPr>
          <p:cNvPr id="1027" name="Picture 3" descr="C:\Users\Robin\Documents\Hopmeier\CBA_FabLab\FAB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0" y="2057400"/>
            <a:ext cx="2448584" cy="2437061"/>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ACB12EE8-821C-43EF-8C94-EB3607C254A1}" type="slidenum">
              <a:rPr lang="en-US" smtClean="0"/>
              <a:t>1</a:t>
            </a:fld>
            <a:endParaRPr lang="en-US"/>
          </a:p>
        </p:txBody>
      </p:sp>
    </p:spTree>
    <p:extLst>
      <p:ext uri="{BB962C8B-B14F-4D97-AF65-F5344CB8AC3E}">
        <p14:creationId xmlns:p14="http://schemas.microsoft.com/office/powerpoint/2010/main" val="1578487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a:t>
            </a:r>
            <a:endParaRPr lang="en-US" dirty="0"/>
          </a:p>
        </p:txBody>
      </p:sp>
      <p:sp>
        <p:nvSpPr>
          <p:cNvPr id="3" name="Content Placeholder 2"/>
          <p:cNvSpPr>
            <a:spLocks noGrp="1"/>
          </p:cNvSpPr>
          <p:nvPr>
            <p:ph idx="1"/>
          </p:nvPr>
        </p:nvSpPr>
        <p:spPr/>
        <p:txBody>
          <a:bodyPr>
            <a:normAutofit/>
          </a:bodyPr>
          <a:lstStyle/>
          <a:p>
            <a:r>
              <a:rPr lang="en-US" dirty="0" smtClean="0"/>
              <a:t>Scale </a:t>
            </a:r>
          </a:p>
          <a:p>
            <a:r>
              <a:rPr lang="en-US" dirty="0" smtClean="0"/>
              <a:t>Printing carried out under sterile conditions</a:t>
            </a:r>
          </a:p>
          <a:p>
            <a:r>
              <a:rPr lang="en-US" dirty="0" err="1" smtClean="0"/>
              <a:t>Bioscaffolds</a:t>
            </a:r>
            <a:endParaRPr lang="en-US" dirty="0" smtClean="0"/>
          </a:p>
          <a:p>
            <a:r>
              <a:rPr lang="en-US" dirty="0" smtClean="0"/>
              <a:t>Cell procurement</a:t>
            </a:r>
          </a:p>
          <a:p>
            <a:r>
              <a:rPr lang="en-US" dirty="0" smtClean="0"/>
              <a:t>Growth regulation</a:t>
            </a:r>
          </a:p>
          <a:p>
            <a:r>
              <a:rPr lang="en-US" dirty="0" smtClean="0"/>
              <a:t>Intellectual Property considerations</a:t>
            </a:r>
          </a:p>
          <a:p>
            <a:r>
              <a:rPr lang="en-US" dirty="0" smtClean="0"/>
              <a:t>Equipment Costs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10</a:t>
            </a:fld>
            <a:endParaRPr lang="en-US"/>
          </a:p>
        </p:txBody>
      </p:sp>
    </p:spTree>
    <p:extLst>
      <p:ext uri="{BB962C8B-B14F-4D97-AF65-F5344CB8AC3E}">
        <p14:creationId xmlns:p14="http://schemas.microsoft.com/office/powerpoint/2010/main" val="8145222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 in Biology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Biological </a:t>
            </a:r>
            <a:r>
              <a:rPr lang="en-US" dirty="0"/>
              <a:t>world </a:t>
            </a:r>
            <a:r>
              <a:rPr lang="en-US" dirty="0" smtClean="0"/>
              <a:t>is </a:t>
            </a:r>
            <a:r>
              <a:rPr lang="en-US" dirty="0"/>
              <a:t>typically </a:t>
            </a:r>
            <a:r>
              <a:rPr lang="en-US" dirty="0" smtClean="0"/>
              <a:t>experienced on </a:t>
            </a:r>
            <a:r>
              <a:rPr lang="en-US" dirty="0"/>
              <a:t>the "macro" scale. </a:t>
            </a:r>
            <a:endParaRPr lang="en-US" dirty="0" smtClean="0"/>
          </a:p>
          <a:p>
            <a:r>
              <a:rPr lang="en-US" dirty="0" smtClean="0"/>
              <a:t>Plants</a:t>
            </a:r>
            <a:r>
              <a:rPr lang="en-US" dirty="0"/>
              <a:t>, animals, and other </a:t>
            </a:r>
            <a:r>
              <a:rPr lang="en-US" dirty="0" smtClean="0"/>
              <a:t>humans are </a:t>
            </a:r>
            <a:r>
              <a:rPr lang="en-US" dirty="0"/>
              <a:t>usually centimeters to meters in size and can be seen with the naked eye. </a:t>
            </a:r>
            <a:endParaRPr lang="en-US" dirty="0" smtClean="0"/>
          </a:p>
          <a:p>
            <a:r>
              <a:rPr lang="en-US" dirty="0" smtClean="0"/>
              <a:t>Moving </a:t>
            </a:r>
            <a:r>
              <a:rPr lang="en-US" dirty="0"/>
              <a:t>down to the cellular level, we start seeing cells on the order of one to tens of micrometers (one-millionth of a meter). </a:t>
            </a:r>
            <a:endParaRPr lang="en-US" dirty="0" smtClean="0"/>
          </a:p>
          <a:p>
            <a:r>
              <a:rPr lang="en-US" dirty="0" smtClean="0"/>
              <a:t>Stepping </a:t>
            </a:r>
            <a:r>
              <a:rPr lang="en-US" dirty="0"/>
              <a:t>down yet another size scale, biological components such as DNA and cell membranes are on the order of 2-3 nanometers (one-billionth of a meter) </a:t>
            </a:r>
            <a:endParaRPr lang="en-US" dirty="0" smtClean="0"/>
          </a:p>
          <a:p>
            <a:pPr marL="342900" lvl="1" indent="-342900">
              <a:buFont typeface="Arial" pitchFamily="34" charset="0"/>
              <a:buChar char="•"/>
            </a:pPr>
            <a:r>
              <a:rPr lang="en-US" sz="3100" dirty="0"/>
              <a:t>Smallest cellular life-forms, the bacteria of the genus Mycoplasma, are around 200 nm long  </a:t>
            </a:r>
          </a:p>
          <a:p>
            <a:r>
              <a:rPr lang="en-US" dirty="0" smtClean="0"/>
              <a:t>Proteins</a:t>
            </a:r>
            <a:r>
              <a:rPr lang="en-US" dirty="0"/>
              <a:t>, such as antibodies, are 5-10 nanometers in size. </a:t>
            </a:r>
            <a:endParaRPr lang="en-US" dirty="0" smtClean="0"/>
          </a:p>
          <a:p>
            <a:r>
              <a:rPr lang="en-US" dirty="0" smtClean="0"/>
              <a:t>Since </a:t>
            </a:r>
            <a:r>
              <a:rPr lang="en-US" dirty="0"/>
              <a:t>all living things share these common components (DNA, proteins, and membranes), biology is, and always has been, living at the </a:t>
            </a:r>
            <a:r>
              <a:rPr lang="en-US" dirty="0" err="1"/>
              <a:t>nanoscale</a:t>
            </a:r>
            <a:r>
              <a:rPr lang="en-US" dirty="0"/>
              <a:t>. </a:t>
            </a:r>
          </a:p>
        </p:txBody>
      </p:sp>
      <p:sp>
        <p:nvSpPr>
          <p:cNvPr id="4" name="Slide Number Placeholder 3"/>
          <p:cNvSpPr>
            <a:spLocks noGrp="1"/>
          </p:cNvSpPr>
          <p:nvPr>
            <p:ph type="sldNum" sz="quarter" idx="12"/>
          </p:nvPr>
        </p:nvSpPr>
        <p:spPr/>
        <p:txBody>
          <a:bodyPr/>
          <a:lstStyle/>
          <a:p>
            <a:fld id="{ACB12EE8-821C-43EF-8C94-EB3607C254A1}" type="slidenum">
              <a:rPr lang="en-US" smtClean="0"/>
              <a:t>11</a:t>
            </a:fld>
            <a:endParaRPr lang="en-US"/>
          </a:p>
        </p:txBody>
      </p:sp>
    </p:spTree>
    <p:extLst>
      <p:ext uri="{BB962C8B-B14F-4D97-AF65-F5344CB8AC3E}">
        <p14:creationId xmlns:p14="http://schemas.microsoft.com/office/powerpoint/2010/main" val="3707908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Successes to Date</a:t>
            </a:r>
            <a:endParaRPr lang="en-US" dirty="0"/>
          </a:p>
        </p:txBody>
      </p:sp>
      <p:sp>
        <p:nvSpPr>
          <p:cNvPr id="3" name="Content Placeholder 2"/>
          <p:cNvSpPr>
            <a:spLocks noGrp="1"/>
          </p:cNvSpPr>
          <p:nvPr>
            <p:ph idx="1"/>
          </p:nvPr>
        </p:nvSpPr>
        <p:spPr/>
        <p:txBody>
          <a:bodyPr/>
          <a:lstStyle/>
          <a:p>
            <a:r>
              <a:rPr lang="en-US" dirty="0" smtClean="0"/>
              <a:t>Urinary Bladders - 2006</a:t>
            </a:r>
          </a:p>
          <a:p>
            <a:r>
              <a:rPr lang="en-US" dirty="0" smtClean="0"/>
              <a:t>Urethra - 2011</a:t>
            </a:r>
          </a:p>
          <a:p>
            <a:r>
              <a:rPr lang="en-US" dirty="0" smtClean="0"/>
              <a:t>Trachea – 2011</a:t>
            </a:r>
          </a:p>
          <a:p>
            <a:r>
              <a:rPr lang="en-US" dirty="0" smtClean="0"/>
              <a:t>Esophagus - 2012</a:t>
            </a:r>
          </a:p>
          <a:p>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12</a:t>
            </a:fld>
            <a:endParaRPr lang="en-US"/>
          </a:p>
        </p:txBody>
      </p:sp>
    </p:spTree>
    <p:extLst>
      <p:ext uri="{BB962C8B-B14F-4D97-AF65-F5344CB8AC3E}">
        <p14:creationId xmlns:p14="http://schemas.microsoft.com/office/powerpoint/2010/main" val="1543247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Grown Urethra</a:t>
            </a:r>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13</a:t>
            </a:fld>
            <a:endParaRPr lang="en-US"/>
          </a:p>
        </p:txBody>
      </p:sp>
      <p:pic>
        <p:nvPicPr>
          <p:cNvPr id="8196" name="Picture 4" descr="http://blogs.discovermagazine.com/80beats/files/2011/03/urethr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600200"/>
            <a:ext cx="5279058"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825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Promising Preclinical &amp; Animal Studies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Heart Valves</a:t>
            </a:r>
          </a:p>
          <a:p>
            <a:r>
              <a:rPr lang="en-US" dirty="0" smtClean="0"/>
              <a:t>Blood Vessels</a:t>
            </a:r>
          </a:p>
          <a:p>
            <a:r>
              <a:rPr lang="en-US" dirty="0" smtClean="0"/>
              <a:t>Cartilage</a:t>
            </a:r>
          </a:p>
          <a:p>
            <a:r>
              <a:rPr lang="en-US" dirty="0" smtClean="0"/>
              <a:t>Skin</a:t>
            </a:r>
          </a:p>
          <a:p>
            <a:r>
              <a:rPr lang="en-US" dirty="0" smtClean="0"/>
              <a:t>Muscle</a:t>
            </a:r>
          </a:p>
          <a:p>
            <a:r>
              <a:rPr lang="en-US" dirty="0" smtClean="0"/>
              <a:t>Beating Hearts</a:t>
            </a:r>
          </a:p>
          <a:p>
            <a:r>
              <a:rPr lang="en-US" dirty="0" smtClean="0"/>
              <a:t>Kidney</a:t>
            </a:r>
          </a:p>
          <a:p>
            <a:r>
              <a:rPr lang="en-US" dirty="0" smtClean="0"/>
              <a:t>Liver</a:t>
            </a:r>
          </a:p>
          <a:p>
            <a:r>
              <a:rPr lang="en-US" dirty="0" smtClean="0"/>
              <a:t>Bone</a:t>
            </a:r>
          </a:p>
        </p:txBody>
      </p:sp>
      <p:sp>
        <p:nvSpPr>
          <p:cNvPr id="4" name="Slide Number Placeholder 3"/>
          <p:cNvSpPr>
            <a:spLocks noGrp="1"/>
          </p:cNvSpPr>
          <p:nvPr>
            <p:ph type="sldNum" sz="quarter" idx="12"/>
          </p:nvPr>
        </p:nvSpPr>
        <p:spPr/>
        <p:txBody>
          <a:bodyPr/>
          <a:lstStyle/>
          <a:p>
            <a:fld id="{ACB12EE8-821C-43EF-8C94-EB3607C254A1}" type="slidenum">
              <a:rPr lang="en-US" smtClean="0"/>
              <a:t>14</a:t>
            </a:fld>
            <a:endParaRPr lang="en-US"/>
          </a:p>
        </p:txBody>
      </p:sp>
    </p:spTree>
    <p:extLst>
      <p:ext uri="{BB962C8B-B14F-4D97-AF65-F5344CB8AC3E}">
        <p14:creationId xmlns:p14="http://schemas.microsoft.com/office/powerpoint/2010/main" val="260405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Conundrums </a:t>
            </a:r>
            <a:endParaRPr lang="en-US" dirty="0"/>
          </a:p>
        </p:txBody>
      </p:sp>
      <p:sp>
        <p:nvSpPr>
          <p:cNvPr id="3" name="Content Placeholder 2"/>
          <p:cNvSpPr>
            <a:spLocks noGrp="1"/>
          </p:cNvSpPr>
          <p:nvPr>
            <p:ph idx="1"/>
          </p:nvPr>
        </p:nvSpPr>
        <p:spPr/>
        <p:txBody>
          <a:bodyPr>
            <a:normAutofit fontScale="92500"/>
          </a:bodyPr>
          <a:lstStyle/>
          <a:p>
            <a:r>
              <a:rPr lang="en-US" dirty="0" smtClean="0"/>
              <a:t>The complex </a:t>
            </a:r>
            <a:r>
              <a:rPr lang="en-US" dirty="0"/>
              <a:t>interplay between </a:t>
            </a:r>
            <a:r>
              <a:rPr lang="en-US" dirty="0" smtClean="0"/>
              <a:t>biomaterial scaffolds</a:t>
            </a:r>
            <a:r>
              <a:rPr lang="en-US" dirty="0"/>
              <a:t>, growth factors, and local cell populations </a:t>
            </a:r>
            <a:r>
              <a:rPr lang="en-US" dirty="0" smtClean="0"/>
              <a:t>during development &amp; healing has </a:t>
            </a:r>
            <a:r>
              <a:rPr lang="en-US" dirty="0"/>
              <a:t>been </a:t>
            </a:r>
            <a:r>
              <a:rPr lang="en-US" dirty="0" smtClean="0"/>
              <a:t>utilized </a:t>
            </a:r>
            <a:r>
              <a:rPr lang="en-US" dirty="0"/>
              <a:t>to design </a:t>
            </a:r>
            <a:r>
              <a:rPr lang="en-US" dirty="0" smtClean="0"/>
              <a:t>constructs that </a:t>
            </a:r>
            <a:r>
              <a:rPr lang="en-US" dirty="0"/>
              <a:t>attempt to promote these interactions to restore the </a:t>
            </a:r>
            <a:r>
              <a:rPr lang="en-US" dirty="0" smtClean="0"/>
              <a:t>original architecture </a:t>
            </a:r>
            <a:r>
              <a:rPr lang="en-US" dirty="0"/>
              <a:t>and function of complex tissues. </a:t>
            </a:r>
            <a:endParaRPr lang="en-US" dirty="0" smtClean="0"/>
          </a:p>
          <a:p>
            <a:r>
              <a:rPr lang="en-US" dirty="0" smtClean="0"/>
              <a:t>To date, ‘‘</a:t>
            </a:r>
            <a:r>
              <a:rPr lang="en-US" dirty="0"/>
              <a:t>ideal’’ tissue engineering techniques </a:t>
            </a:r>
            <a:r>
              <a:rPr lang="en-US" dirty="0" smtClean="0"/>
              <a:t>have not yet been developed to support the </a:t>
            </a:r>
            <a:r>
              <a:rPr lang="en-US" dirty="0"/>
              <a:t>regeneration of complex </a:t>
            </a:r>
            <a:r>
              <a:rPr lang="en-US" dirty="0" smtClean="0"/>
              <a:t>biologic structures. </a:t>
            </a:r>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15</a:t>
            </a:fld>
            <a:endParaRPr lang="en-US"/>
          </a:p>
        </p:txBody>
      </p:sp>
    </p:spTree>
    <p:extLst>
      <p:ext uri="{BB962C8B-B14F-4D97-AF65-F5344CB8AC3E}">
        <p14:creationId xmlns:p14="http://schemas.microsoft.com/office/powerpoint/2010/main" val="1915680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Unlikely Outcome</a:t>
            </a:r>
            <a:endParaRPr lang="en-US" dirty="0"/>
          </a:p>
        </p:txBody>
      </p:sp>
      <p:sp>
        <p:nvSpPr>
          <p:cNvPr id="3" name="Slide Number Placeholder 2"/>
          <p:cNvSpPr>
            <a:spLocks noGrp="1"/>
          </p:cNvSpPr>
          <p:nvPr>
            <p:ph type="sldNum" sz="quarter" idx="12"/>
          </p:nvPr>
        </p:nvSpPr>
        <p:spPr/>
        <p:txBody>
          <a:bodyPr/>
          <a:lstStyle/>
          <a:p>
            <a:fld id="{ACB12EE8-821C-43EF-8C94-EB3607C254A1}" type="slidenum">
              <a:rPr lang="en-US" smtClean="0"/>
              <a:t>16</a:t>
            </a:fld>
            <a:endParaRPr lang="en-US"/>
          </a:p>
        </p:txBody>
      </p:sp>
      <p:pic>
        <p:nvPicPr>
          <p:cNvPr id="7170" name="Picture 11" descr="Description: Description: http://4.bp.blogspot.com/_e861easVeco/TQEobn8uBTI/AAAAAAAAAJ4/ITeOGGZ8cFQ/splice%25204(www.softwarepk-funmania.blogspot.c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828800"/>
            <a:ext cx="5181600" cy="400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5438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Ahead</a:t>
            </a:r>
            <a:endParaRPr lang="en-US" dirty="0"/>
          </a:p>
        </p:txBody>
      </p:sp>
      <p:sp>
        <p:nvSpPr>
          <p:cNvPr id="5" name="Content Placeholder 4"/>
          <p:cNvSpPr>
            <a:spLocks noGrp="1"/>
          </p:cNvSpPr>
          <p:nvPr>
            <p:ph sz="half" idx="1"/>
          </p:nvPr>
        </p:nvSpPr>
        <p:spPr/>
        <p:txBody>
          <a:bodyPr/>
          <a:lstStyle/>
          <a:p>
            <a:endParaRPr lang="en-US" dirty="0" smtClean="0"/>
          </a:p>
          <a:p>
            <a:r>
              <a:rPr lang="en-US" dirty="0" smtClean="0"/>
              <a:t>3D Organ Imaging (MRI)</a:t>
            </a:r>
          </a:p>
          <a:p>
            <a:r>
              <a:rPr lang="en-US" dirty="0" smtClean="0"/>
              <a:t>In situ tissue or organ generation</a:t>
            </a:r>
          </a:p>
          <a:p>
            <a:r>
              <a:rPr lang="en-US" dirty="0" smtClean="0"/>
              <a:t>Regeneration of function</a:t>
            </a:r>
          </a:p>
          <a:p>
            <a:r>
              <a:rPr lang="en-US" dirty="0" smtClean="0"/>
              <a:t>Absence of immune rejection</a:t>
            </a:r>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17</a:t>
            </a:fld>
            <a:endParaRPr lang="en-US"/>
          </a:p>
        </p:txBody>
      </p:sp>
      <p:pic>
        <p:nvPicPr>
          <p:cNvPr id="6146" name="Picture 15" descr="Description: Description: http://www.washingtonpost.com/wp-srv/special/science/how-bioprinting-works/images/img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1333" y="1981199"/>
            <a:ext cx="2438400" cy="181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6" descr="Description: Description: http://www.washingtonpost.com/wp-srv/special/science/how-bioprinting-works/images/img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6733" y="4191000"/>
            <a:ext cx="2438400" cy="1812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3754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Hope for the Future</a:t>
            </a:r>
            <a:endParaRPr lang="en-US" dirty="0"/>
          </a:p>
        </p:txBody>
      </p:sp>
      <p:sp>
        <p:nvSpPr>
          <p:cNvPr id="3" name="Content Placeholder 2"/>
          <p:cNvSpPr>
            <a:spLocks noGrp="1"/>
          </p:cNvSpPr>
          <p:nvPr>
            <p:ph idx="1"/>
          </p:nvPr>
        </p:nvSpPr>
        <p:spPr/>
        <p:txBody>
          <a:bodyPr/>
          <a:lstStyle/>
          <a:p>
            <a:r>
              <a:rPr lang="en-US" dirty="0" smtClean="0"/>
              <a:t>Transplantation</a:t>
            </a:r>
          </a:p>
          <a:p>
            <a:r>
              <a:rPr lang="en-US" dirty="0" smtClean="0"/>
              <a:t>Regenerative Medicine</a:t>
            </a:r>
          </a:p>
          <a:p>
            <a:r>
              <a:rPr lang="en-US" dirty="0" smtClean="0"/>
              <a:t>Traumatic Injuries</a:t>
            </a:r>
          </a:p>
          <a:p>
            <a:r>
              <a:rPr lang="en-US" dirty="0" smtClean="0"/>
              <a:t>Combat Casualty</a:t>
            </a:r>
          </a:p>
          <a:p>
            <a:r>
              <a:rPr lang="en-US" dirty="0" smtClean="0"/>
              <a:t>Cancer</a:t>
            </a:r>
          </a:p>
        </p:txBody>
      </p:sp>
      <p:sp>
        <p:nvSpPr>
          <p:cNvPr id="4" name="Slide Number Placeholder 3"/>
          <p:cNvSpPr>
            <a:spLocks noGrp="1"/>
          </p:cNvSpPr>
          <p:nvPr>
            <p:ph type="sldNum" sz="quarter" idx="12"/>
          </p:nvPr>
        </p:nvSpPr>
        <p:spPr/>
        <p:txBody>
          <a:bodyPr/>
          <a:lstStyle/>
          <a:p>
            <a:fld id="{ACB12EE8-821C-43EF-8C94-EB3607C254A1}" type="slidenum">
              <a:rPr lang="en-US" smtClean="0"/>
              <a:t>18</a:t>
            </a:fld>
            <a:endParaRPr lang="en-US"/>
          </a:p>
        </p:txBody>
      </p:sp>
    </p:spTree>
    <p:extLst>
      <p:ext uri="{BB962C8B-B14F-4D97-AF65-F5344CB8AC3E}">
        <p14:creationId xmlns:p14="http://schemas.microsoft.com/office/powerpoint/2010/main" val="1944321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Questions?</a:t>
            </a:r>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19</a:t>
            </a:fld>
            <a:endParaRPr lang="en-US"/>
          </a:p>
        </p:txBody>
      </p:sp>
    </p:spTree>
    <p:extLst>
      <p:ext uri="{BB962C8B-B14F-4D97-AF65-F5344CB8AC3E}">
        <p14:creationId xmlns:p14="http://schemas.microsoft.com/office/powerpoint/2010/main" val="26225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Neil Gershenfeld</a:t>
            </a:r>
          </a:p>
          <a:p>
            <a:r>
              <a:rPr lang="en-US" dirty="0" smtClean="0"/>
              <a:t>Sherry Lassiter</a:t>
            </a:r>
          </a:p>
          <a:p>
            <a:r>
              <a:rPr lang="en-US" dirty="0" smtClean="0"/>
              <a:t>Chris Jackson</a:t>
            </a:r>
          </a:p>
          <a:p>
            <a:r>
              <a:rPr lang="en-US" dirty="0" smtClean="0"/>
              <a:t> Rodney </a:t>
            </a:r>
            <a:r>
              <a:rPr lang="en-US" dirty="0" err="1" smtClean="0"/>
              <a:t>Adank</a:t>
            </a:r>
            <a:endParaRPr lang="en-US" dirty="0" smtClean="0"/>
          </a:p>
          <a:p>
            <a:r>
              <a:rPr lang="en-US" dirty="0" err="1"/>
              <a:t>Julieanna</a:t>
            </a:r>
            <a:r>
              <a:rPr lang="en-US" dirty="0"/>
              <a:t> Preston</a:t>
            </a:r>
          </a:p>
          <a:p>
            <a:r>
              <a:rPr lang="en-US" dirty="0" err="1" smtClean="0"/>
              <a:t>FabLab</a:t>
            </a:r>
            <a:r>
              <a:rPr lang="en-US" dirty="0" smtClean="0"/>
              <a:t> Network </a:t>
            </a:r>
          </a:p>
        </p:txBody>
      </p:sp>
      <p:sp>
        <p:nvSpPr>
          <p:cNvPr id="4" name="Slide Number Placeholder 3"/>
          <p:cNvSpPr>
            <a:spLocks noGrp="1"/>
          </p:cNvSpPr>
          <p:nvPr>
            <p:ph type="sldNum" sz="quarter" idx="12"/>
          </p:nvPr>
        </p:nvSpPr>
        <p:spPr/>
        <p:txBody>
          <a:bodyPr/>
          <a:lstStyle/>
          <a:p>
            <a:fld id="{ACB12EE8-821C-43EF-8C94-EB3607C254A1}" type="slidenum">
              <a:rPr lang="en-US" smtClean="0"/>
              <a:t>2</a:t>
            </a:fld>
            <a:endParaRPr lang="en-US"/>
          </a:p>
        </p:txBody>
      </p:sp>
    </p:spTree>
    <p:extLst>
      <p:ext uri="{BB962C8B-B14F-4D97-AF65-F5344CB8AC3E}">
        <p14:creationId xmlns:p14="http://schemas.microsoft.com/office/powerpoint/2010/main" val="24881089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Thank You!</a:t>
            </a:r>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20</a:t>
            </a:fld>
            <a:endParaRPr lang="en-US"/>
          </a:p>
        </p:txBody>
      </p:sp>
    </p:spTree>
    <p:extLst>
      <p:ext uri="{BB962C8B-B14F-4D97-AF65-F5344CB8AC3E}">
        <p14:creationId xmlns:p14="http://schemas.microsoft.com/office/powerpoint/2010/main" val="867741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Bioprinting</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construction of </a:t>
            </a:r>
            <a:r>
              <a:rPr lang="en-US" dirty="0" smtClean="0"/>
              <a:t>tissues constructs using </a:t>
            </a:r>
            <a:r>
              <a:rPr lang="en-US" dirty="0"/>
              <a:t>computer-aided, specialized 3D printers. </a:t>
            </a:r>
          </a:p>
          <a:p>
            <a:r>
              <a:rPr lang="en-US" dirty="0" smtClean="0"/>
              <a:t>Represents a paradigm shift in tissue engineering that extends beyond spatial organization considerations inherent in seeding cells onto a biodegradable scaffold.</a:t>
            </a:r>
          </a:p>
          <a:p>
            <a:r>
              <a:rPr lang="en-US" dirty="0" smtClean="0"/>
              <a:t>Incorporates temporal aspects of development that rely on recreating complex environments required for complete cell maturation &amp; </a:t>
            </a:r>
            <a:r>
              <a:rPr lang="en-US" dirty="0" smtClean="0"/>
              <a:t>the achievement of full functionality.</a:t>
            </a:r>
            <a:endParaRPr lang="en-US" dirty="0" smtClean="0"/>
          </a:p>
          <a:p>
            <a:endParaRPr lang="en-US" dirty="0" smtClean="0">
              <a:latin typeface="arial"/>
            </a:endParaRPr>
          </a:p>
          <a:p>
            <a:endParaRPr lang="en-US" dirty="0" smtClean="0">
              <a:latin typeface="arial"/>
            </a:endParaRPr>
          </a:p>
          <a:p>
            <a:endParaRPr lang="en-US" dirty="0" smtClean="0">
              <a:latin typeface="arial"/>
            </a:endParaRPr>
          </a:p>
          <a:p>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3</a:t>
            </a:fld>
            <a:endParaRPr lang="en-US"/>
          </a:p>
        </p:txBody>
      </p:sp>
    </p:spTree>
    <p:extLst>
      <p:ext uri="{BB962C8B-B14F-4D97-AF65-F5344CB8AC3E}">
        <p14:creationId xmlns:p14="http://schemas.microsoft.com/office/powerpoint/2010/main" val="2344850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Bioprinting</a:t>
            </a:r>
            <a:r>
              <a:rPr lang="en-US" dirty="0" smtClean="0"/>
              <a:t>: A Beginning</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marL="0" indent="0">
              <a:buNone/>
            </a:pPr>
            <a:r>
              <a:rPr lang="en-US" sz="1600" dirty="0" smtClean="0"/>
              <a:t>TISSUE ENGINEERING</a:t>
            </a:r>
          </a:p>
          <a:p>
            <a:pPr marL="0" indent="0">
              <a:buNone/>
            </a:pPr>
            <a:r>
              <a:rPr lang="en-US" sz="1600" dirty="0" smtClean="0"/>
              <a:t>Volume 12, Number 4, 2006</a:t>
            </a:r>
          </a:p>
          <a:p>
            <a:pPr marL="0" indent="0">
              <a:buNone/>
            </a:pPr>
            <a:r>
              <a:rPr lang="en-US" sz="1600" dirty="0" smtClean="0"/>
              <a:t>VLADIMIR MIRONOV, M.D., Ph.D., Dr. NUNO REIS, D.Phil., and BRIAN DERBY, Ph.D.</a:t>
            </a:r>
          </a:p>
          <a:p>
            <a:pPr marL="0" indent="0">
              <a:buNone/>
            </a:pPr>
            <a:r>
              <a:rPr lang="en-US" sz="1600" dirty="0" smtClean="0"/>
              <a:t>ABSTRACT</a:t>
            </a:r>
          </a:p>
          <a:p>
            <a:pPr marL="0" indent="0">
              <a:buNone/>
            </a:pPr>
            <a:r>
              <a:rPr lang="en-US" sz="1600" dirty="0" smtClean="0"/>
              <a:t>An increasing demand for directed assembly of biologically relevant materials, with prescribed three dimensional hierarchical organizations, is stimulating technology developments with the ultimate goal of re-creating multicellular tissues and organs  de novo. Existing techniques, mostly adapted from other applications or fields of research, are capable of independently meeting partial requirements for engineering biological or biomimetic structures, but their integration toward organ engineering is proving difficult. Inspired by recent developments in material transfer processes operating at all relevant length scales–from </a:t>
            </a:r>
            <a:r>
              <a:rPr lang="en-US" sz="1600" dirty="0" err="1" smtClean="0"/>
              <a:t>nano</a:t>
            </a:r>
            <a:r>
              <a:rPr lang="en-US" sz="1600" dirty="0" smtClean="0"/>
              <a:t> to macro–which are amenable to biological elements, a new research field of </a:t>
            </a:r>
            <a:r>
              <a:rPr lang="en-US" sz="1600" dirty="0" err="1" smtClean="0"/>
              <a:t>bioprinting</a:t>
            </a:r>
            <a:r>
              <a:rPr lang="en-US" sz="1600" dirty="0" smtClean="0"/>
              <a:t> and </a:t>
            </a:r>
            <a:r>
              <a:rPr lang="en-US" sz="1600" dirty="0" err="1" smtClean="0"/>
              <a:t>biopatterning</a:t>
            </a:r>
            <a:r>
              <a:rPr lang="en-US" sz="1600" dirty="0" smtClean="0"/>
              <a:t> has emerged. Here we present a short review regarding the framework, state of the art, and perspectives of this new field, based on the findings presented at a recent international workshop.</a:t>
            </a:r>
          </a:p>
          <a:p>
            <a:pPr marL="0" indent="0">
              <a:buNone/>
            </a:pPr>
            <a:endParaRPr lang="en-US" sz="1600" dirty="0" smtClean="0"/>
          </a:p>
          <a:p>
            <a:pPr marL="0" indent="0">
              <a:buNone/>
            </a:pPr>
            <a:r>
              <a:rPr lang="en-US" sz="1600" dirty="0" smtClean="0"/>
              <a:t>[The First International Workshop on </a:t>
            </a:r>
            <a:r>
              <a:rPr lang="en-US" sz="1600" dirty="0" err="1" smtClean="0"/>
              <a:t>Bioprinting</a:t>
            </a:r>
            <a:r>
              <a:rPr lang="en-US" sz="1600" dirty="0" smtClean="0"/>
              <a:t> &amp; </a:t>
            </a:r>
            <a:r>
              <a:rPr lang="en-US" sz="1600" dirty="0" err="1" smtClean="0"/>
              <a:t>Biopatterning</a:t>
            </a:r>
            <a:r>
              <a:rPr lang="en-US" sz="1600" dirty="0" smtClean="0"/>
              <a:t> was held at the University of Manchester (United Kingdom) in September 2004]</a:t>
            </a:r>
            <a:endParaRPr lang="en-US" sz="1600" dirty="0"/>
          </a:p>
        </p:txBody>
      </p:sp>
      <p:sp>
        <p:nvSpPr>
          <p:cNvPr id="4" name="Slide Number Placeholder 3"/>
          <p:cNvSpPr>
            <a:spLocks noGrp="1"/>
          </p:cNvSpPr>
          <p:nvPr>
            <p:ph type="sldNum" sz="quarter" idx="12"/>
          </p:nvPr>
        </p:nvSpPr>
        <p:spPr/>
        <p:txBody>
          <a:bodyPr/>
          <a:lstStyle/>
          <a:p>
            <a:fld id="{ACB12EE8-821C-43EF-8C94-EB3607C254A1}" type="slidenum">
              <a:rPr lang="en-US" smtClean="0"/>
              <a:t>4</a:t>
            </a:fld>
            <a:endParaRPr lang="en-US"/>
          </a:p>
        </p:txBody>
      </p:sp>
    </p:spTree>
    <p:extLst>
      <p:ext uri="{BB962C8B-B14F-4D97-AF65-F5344CB8AC3E}">
        <p14:creationId xmlns:p14="http://schemas.microsoft.com/office/powerpoint/2010/main" val="1606703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Conceptual </a:t>
            </a:r>
            <a:r>
              <a:rPr lang="en-US" dirty="0" err="1" smtClean="0"/>
              <a:t>Bioprinter</a:t>
            </a:r>
            <a:endParaRPr lang="en-US" dirty="0"/>
          </a:p>
        </p:txBody>
      </p:sp>
      <p:sp>
        <p:nvSpPr>
          <p:cNvPr id="4" name="Slide Number Placeholder 3"/>
          <p:cNvSpPr>
            <a:spLocks noGrp="1"/>
          </p:cNvSpPr>
          <p:nvPr>
            <p:ph type="sldNum" sz="quarter" idx="12"/>
          </p:nvPr>
        </p:nvSpPr>
        <p:spPr/>
        <p:txBody>
          <a:bodyPr/>
          <a:lstStyle/>
          <a:p>
            <a:fld id="{ACB12EE8-821C-43EF-8C94-EB3607C254A1}" type="slidenum">
              <a:rPr lang="en-US" smtClean="0"/>
              <a:t>5</a:t>
            </a:fld>
            <a:endParaRPr lang="en-US"/>
          </a:p>
        </p:txBody>
      </p:sp>
      <p:pic>
        <p:nvPicPr>
          <p:cNvPr id="2051" name="Picture 3" descr="C:\Users\Robin\Documents\Hopmeier\CBA_FabLab\Images\bioprinter_800x6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752600"/>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8794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CB12EE8-821C-43EF-8C94-EB3607C254A1}" type="slidenum">
              <a:rPr lang="en-US" smtClean="0"/>
              <a:t>6</a:t>
            </a:fld>
            <a:endParaRPr lang="en-US"/>
          </a:p>
        </p:txBody>
      </p:sp>
      <p:pic>
        <p:nvPicPr>
          <p:cNvPr id="5122" name="Picture 5" descr="Description: Description: http://3.bp.blogspot.com/_NSdsY6PxpOU/S54mv5l7fPI/AAAAAAAAC-E/1voPzPfLAZs/s400/Screen%2Bshot%2B2010-03-15%2Bat%2B8.21.57%2B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533400"/>
            <a:ext cx="6900251"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9339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Analogous to 3D Printers</a:t>
            </a:r>
            <a:endParaRPr lang="en-US" dirty="0"/>
          </a:p>
        </p:txBody>
      </p:sp>
      <p:sp>
        <p:nvSpPr>
          <p:cNvPr id="3" name="Slide Number Placeholder 2"/>
          <p:cNvSpPr>
            <a:spLocks noGrp="1"/>
          </p:cNvSpPr>
          <p:nvPr>
            <p:ph type="sldNum" sz="quarter" idx="12"/>
          </p:nvPr>
        </p:nvSpPr>
        <p:spPr/>
        <p:txBody>
          <a:bodyPr/>
          <a:lstStyle/>
          <a:p>
            <a:fld id="{ACB12EE8-821C-43EF-8C94-EB3607C254A1}" type="slidenum">
              <a:rPr lang="en-US" smtClean="0"/>
              <a:t>7</a:t>
            </a:fld>
            <a:endParaRPr lang="en-US"/>
          </a:p>
        </p:txBody>
      </p:sp>
      <p:pic>
        <p:nvPicPr>
          <p:cNvPr id="4098" name="Picture 10" descr="Description: Description: http://www.turkcadcam.net/rapor/otoinsa/images/printing-orga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905000"/>
            <a:ext cx="6400800" cy="4229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3969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Tissue Constraints</a:t>
            </a:r>
            <a:endParaRPr lang="en-US" dirty="0"/>
          </a:p>
        </p:txBody>
      </p:sp>
      <p:sp>
        <p:nvSpPr>
          <p:cNvPr id="3" name="Slide Number Placeholder 2"/>
          <p:cNvSpPr>
            <a:spLocks noGrp="1"/>
          </p:cNvSpPr>
          <p:nvPr>
            <p:ph type="sldNum" sz="quarter" idx="12"/>
          </p:nvPr>
        </p:nvSpPr>
        <p:spPr/>
        <p:txBody>
          <a:bodyPr/>
          <a:lstStyle/>
          <a:p>
            <a:fld id="{ACB12EE8-821C-43EF-8C94-EB3607C254A1}" type="slidenum">
              <a:rPr lang="en-US" smtClean="0"/>
              <a:t>8</a:t>
            </a:fld>
            <a:endParaRPr lang="en-US"/>
          </a:p>
        </p:txBody>
      </p:sp>
      <p:pic>
        <p:nvPicPr>
          <p:cNvPr id="3074" name="Picture 6" descr="Description: Description: http://blogs.dolcera.com/files/2011/08/roadmap-to-bioprint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396622"/>
            <a:ext cx="4648200" cy="4981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9947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FabLab</a:t>
            </a:r>
            <a:r>
              <a:rPr lang="en-US" dirty="0" smtClean="0"/>
              <a:t> Parallels</a:t>
            </a:r>
            <a:endParaRPr lang="en-US" dirty="0"/>
          </a:p>
        </p:txBody>
      </p:sp>
      <p:sp>
        <p:nvSpPr>
          <p:cNvPr id="3" name="Content Placeholder 2"/>
          <p:cNvSpPr>
            <a:spLocks noGrp="1"/>
          </p:cNvSpPr>
          <p:nvPr>
            <p:ph idx="1"/>
          </p:nvPr>
        </p:nvSpPr>
        <p:spPr/>
        <p:txBody>
          <a:bodyPr>
            <a:normAutofit/>
          </a:bodyPr>
          <a:lstStyle/>
          <a:p>
            <a:r>
              <a:rPr lang="en-US" dirty="0" smtClean="0"/>
              <a:t>Computer-Aided 3D Constructs</a:t>
            </a:r>
          </a:p>
          <a:p>
            <a:r>
              <a:rPr lang="en-US" dirty="0" smtClean="0"/>
              <a:t>Laminar deposition of scaffold &amp; cells</a:t>
            </a:r>
          </a:p>
          <a:p>
            <a:r>
              <a:rPr lang="en-US" dirty="0" smtClean="0"/>
              <a:t>Customizability</a:t>
            </a:r>
          </a:p>
          <a:p>
            <a:r>
              <a:rPr lang="en-US" dirty="0" smtClean="0"/>
              <a:t>Information sharing</a:t>
            </a:r>
          </a:p>
          <a:p>
            <a:r>
              <a:rPr lang="en-US" dirty="0" smtClean="0"/>
              <a:t>Dynamic cooperation between diverse fields</a:t>
            </a:r>
          </a:p>
          <a:p>
            <a:r>
              <a:rPr lang="en-US" dirty="0" smtClean="0"/>
              <a:t>Broad geographic range of participants</a:t>
            </a:r>
          </a:p>
          <a:p>
            <a:r>
              <a:rPr lang="en-US" dirty="0" smtClean="0"/>
              <a:t>Exponential growth potential</a:t>
            </a: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8A952F1B-86DF-4E47-9ECF-B4EDAC65559A}" type="slidenum">
              <a:rPr lang="en-US" smtClean="0"/>
              <a:t>9</a:t>
            </a:fld>
            <a:endParaRPr lang="en-US"/>
          </a:p>
        </p:txBody>
      </p:sp>
    </p:spTree>
    <p:extLst>
      <p:ext uri="{BB962C8B-B14F-4D97-AF65-F5344CB8AC3E}">
        <p14:creationId xmlns:p14="http://schemas.microsoft.com/office/powerpoint/2010/main" val="2229466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610</Words>
  <Application>Microsoft Office PowerPoint</Application>
  <PresentationFormat>On-screen Show (4:3)</PresentationFormat>
  <Paragraphs>107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FAB8 NZ Symposium on Digital Fabrication</vt:lpstr>
      <vt:lpstr>Thank You</vt:lpstr>
      <vt:lpstr>What is Bioprinting?</vt:lpstr>
      <vt:lpstr>Bioprinting: A Beginning</vt:lpstr>
      <vt:lpstr>Conceptual Bioprinter</vt:lpstr>
      <vt:lpstr>PowerPoint Presentation</vt:lpstr>
      <vt:lpstr>Analogous to 3D Printers</vt:lpstr>
      <vt:lpstr>Tissue Constraints</vt:lpstr>
      <vt:lpstr>FabLab Parallels</vt:lpstr>
      <vt:lpstr>Differences</vt:lpstr>
      <vt:lpstr>Scales in Biology</vt:lpstr>
      <vt:lpstr>Successes to Date</vt:lpstr>
      <vt:lpstr>Lab Grown Urethra</vt:lpstr>
      <vt:lpstr>Promising Preclinical &amp; Animal Studies</vt:lpstr>
      <vt:lpstr>Conundrums </vt:lpstr>
      <vt:lpstr>An Unlikely Outcome</vt:lpstr>
      <vt:lpstr>Looking Ahead</vt:lpstr>
      <vt:lpstr>Hope for the Future</vt:lpstr>
      <vt:lpstr>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FAB8 NZ Symposium on Digital Fabrication</dc:title>
  <dc:creator>Robin Levin</dc:creator>
  <cp:lastModifiedBy>Robin Levin</cp:lastModifiedBy>
  <cp:revision>39</cp:revision>
  <dcterms:created xsi:type="dcterms:W3CDTF">2012-08-26T09:06:16Z</dcterms:created>
  <dcterms:modified xsi:type="dcterms:W3CDTF">2012-08-26T20:18:47Z</dcterms:modified>
</cp:coreProperties>
</file>