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33"/>
  </p:notesMasterIdLst>
  <p:handoutMasterIdLst>
    <p:handoutMasterId r:id="rId34"/>
  </p:handoutMasterIdLst>
  <p:sldIdLst>
    <p:sldId id="256" r:id="rId13"/>
    <p:sldId id="267" r:id="rId14"/>
    <p:sldId id="268" r:id="rId15"/>
    <p:sldId id="292" r:id="rId16"/>
    <p:sldId id="281" r:id="rId17"/>
    <p:sldId id="300" r:id="rId18"/>
    <p:sldId id="295" r:id="rId19"/>
    <p:sldId id="274" r:id="rId20"/>
    <p:sldId id="290" r:id="rId21"/>
    <p:sldId id="297" r:id="rId22"/>
    <p:sldId id="298" r:id="rId23"/>
    <p:sldId id="299" r:id="rId24"/>
    <p:sldId id="301" r:id="rId25"/>
    <p:sldId id="304" r:id="rId26"/>
    <p:sldId id="303" r:id="rId27"/>
    <p:sldId id="302" r:id="rId28"/>
    <p:sldId id="272" r:id="rId29"/>
    <p:sldId id="294" r:id="rId30"/>
    <p:sldId id="296" r:id="rId31"/>
    <p:sldId id="265" r:id="rId32"/>
  </p:sldIdLst>
  <p:sldSz cx="9144000" cy="6858000" type="screen4x3"/>
  <p:notesSz cx="6954838" cy="93091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2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F60A28-BE3D-4EEB-BDB9-B6AACBFD1B08}" type="datetimeFigureOut">
              <a:rPr lang="en-US"/>
              <a:pPr>
                <a:defRPr/>
              </a:pPr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16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329136-93E5-4E95-ACD5-1FFB92221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6954838" cy="9309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30" tIns="46465" rIns="92930" bIns="46465" anchor="ctr"/>
          <a:lstStyle/>
          <a:p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30" tIns="46465" rIns="92930" bIns="46465" anchor="ctr"/>
          <a:lstStyle/>
          <a:p>
            <a:endParaRPr lang="en-US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30" tIns="46465" rIns="92930" bIns="46465" anchor="ctr"/>
          <a:lstStyle/>
          <a:p>
            <a:endParaRPr lang="en-US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1375" cy="34893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95325" y="4421188"/>
            <a:ext cx="5562600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67" tIns="47563" rIns="91467" bIns="475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30" tIns="46465" rIns="92930" bIns="46465" anchor="ctr"/>
          <a:lstStyle/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40175" y="8842375"/>
            <a:ext cx="30114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67" tIns="47563" rIns="91467" bIns="47563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35700" algn="l"/>
                <a:tab pos="1471399" algn="l"/>
                <a:tab pos="2207099" algn="l"/>
                <a:tab pos="2942798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1908B656-163D-49A9-BBE8-01C9893B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735013" algn="l"/>
                <a:tab pos="1470025" algn="l"/>
                <a:tab pos="2206625" algn="l"/>
                <a:tab pos="2941638" algn="l"/>
              </a:tabLst>
            </a:pPr>
            <a:fld id="{8818C56A-319E-4879-9E83-DA1FAC9B7DAF}" type="slidenum">
              <a:rPr lang="en-US" smtClean="0">
                <a:latin typeface="Times New Roman" pitchFamily="18" charset="0"/>
              </a:rPr>
              <a:pPr>
                <a:buFont typeface="Wingdings" pitchFamily="2" charset="2"/>
                <a:buNone/>
                <a:tabLst>
                  <a:tab pos="735013" algn="l"/>
                  <a:tab pos="1470025" algn="l"/>
                  <a:tab pos="2206625" algn="l"/>
                  <a:tab pos="2941638" algn="l"/>
                </a:tabLst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930" tIns="46465" rIns="92930" bIns="46465" anchor="b"/>
          <a:lstStyle/>
          <a:p>
            <a:pPr algn="r">
              <a:buClrTx/>
              <a:tabLst>
                <a:tab pos="0" algn="l"/>
                <a:tab pos="928688" algn="l"/>
                <a:tab pos="1857375" algn="l"/>
                <a:tab pos="2787650" algn="l"/>
                <a:tab pos="3716338" algn="l"/>
                <a:tab pos="4645025" algn="l"/>
                <a:tab pos="5575300" algn="l"/>
                <a:tab pos="6503988" algn="l"/>
                <a:tab pos="7434263" algn="l"/>
                <a:tab pos="8362950" algn="l"/>
                <a:tab pos="9291638" algn="l"/>
                <a:tab pos="10221913" algn="l"/>
              </a:tabLst>
            </a:pPr>
            <a:fld id="{1790A572-28D6-4581-A883-0BA587D48122}" type="slidenum">
              <a:rPr lang="en-US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928688" algn="l"/>
                  <a:tab pos="1857375" algn="l"/>
                  <a:tab pos="2787650" algn="l"/>
                  <a:tab pos="3716338" algn="l"/>
                  <a:tab pos="4645025" algn="l"/>
                  <a:tab pos="5575300" algn="l"/>
                  <a:tab pos="6503988" algn="l"/>
                  <a:tab pos="7434263" algn="l"/>
                  <a:tab pos="8362950" algn="l"/>
                  <a:tab pos="9291638" algn="l"/>
                  <a:tab pos="10221913" algn="l"/>
                </a:tabLst>
              </a:pPr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solidFill>
            <a:srgbClr val="FFFFFF"/>
          </a:solidFill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21188"/>
            <a:ext cx="5564188" cy="4189412"/>
          </a:xfrm>
          <a:noFill/>
          <a:ln/>
        </p:spPr>
        <p:txBody>
          <a:bodyPr wrap="none" lIns="92930" tIns="46465" rIns="92930" bIns="46465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928688" algn="l"/>
                <a:tab pos="1857375" algn="l"/>
                <a:tab pos="2787650" algn="l"/>
                <a:tab pos="3716338" algn="l"/>
                <a:tab pos="4645025" algn="l"/>
                <a:tab pos="5575300" algn="l"/>
                <a:tab pos="6503988" algn="l"/>
                <a:tab pos="7434263" algn="l"/>
                <a:tab pos="8362950" algn="l"/>
                <a:tab pos="9291638" algn="l"/>
                <a:tab pos="10221913" algn="l"/>
              </a:tabLst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735013" algn="l"/>
                <a:tab pos="1470025" algn="l"/>
                <a:tab pos="2206625" algn="l"/>
                <a:tab pos="2941638" algn="l"/>
              </a:tabLst>
            </a:pPr>
            <a:fld id="{691EC14E-5D4C-4D0B-83E1-F8D1C3DE7189}" type="slidenum">
              <a:rPr lang="en-US" smtClean="0">
                <a:latin typeface="Times New Roman" pitchFamily="18" charset="0"/>
              </a:rPr>
              <a:pPr>
                <a:buFont typeface="Wingdings" pitchFamily="2" charset="2"/>
                <a:buNone/>
                <a:tabLst>
                  <a:tab pos="735013" algn="l"/>
                  <a:tab pos="1470025" algn="l"/>
                  <a:tab pos="2206625" algn="l"/>
                  <a:tab pos="2941638" algn="l"/>
                </a:tabLst>
              </a:pPr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25" y="4421188"/>
            <a:ext cx="5564188" cy="4189412"/>
          </a:xfrm>
          <a:noFill/>
          <a:ln/>
        </p:spPr>
        <p:txBody>
          <a:bodyPr wrap="none" lIns="92930" tIns="46465" rIns="92930" bIns="46465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735013" algn="l"/>
                <a:tab pos="1470025" algn="l"/>
                <a:tab pos="2206625" algn="l"/>
                <a:tab pos="2941638" algn="l"/>
              </a:tabLst>
            </a:pPr>
            <a:fld id="{D307AB99-6F3A-4FA1-B17B-71639010CE80}" type="slidenum">
              <a:rPr lang="en-US" smtClean="0">
                <a:latin typeface="Times New Roman" pitchFamily="18" charset="0"/>
              </a:rPr>
              <a:pPr>
                <a:buFont typeface="Wingdings" pitchFamily="2" charset="2"/>
                <a:buNone/>
                <a:tabLst>
                  <a:tab pos="735013" algn="l"/>
                  <a:tab pos="1470025" algn="l"/>
                  <a:tab pos="2206625" algn="l"/>
                  <a:tab pos="2941638" algn="l"/>
                </a:tabLst>
              </a:pPr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25" y="4421188"/>
            <a:ext cx="5564188" cy="4189412"/>
          </a:xfrm>
          <a:noFill/>
          <a:ln/>
        </p:spPr>
        <p:txBody>
          <a:bodyPr wrap="none" lIns="92930" tIns="46465" rIns="92930" bIns="46465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9BFC-AE96-44D5-9B8D-F95832BE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D04B-29A7-4B0E-B612-A349B4B4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D193-FE4F-4FA8-AFFF-7790A847A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C567-8691-4429-B0B0-105ED5A9C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2B9B-099D-4F3F-B32D-DF57E68BE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AFFF-D2C4-4CFC-9017-92D284421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F413-91E5-4F4C-BD64-B6D6C19A6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CCFD5-191F-49B4-904A-A15693695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05F2-2602-4C9E-BAD7-8A01A87B1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7E0B-EC67-4096-AF15-1EC4AE8FA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A55B0-E9C5-4F39-BFD2-B52FF5D8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F3C5-C378-42D6-9B3D-11A82B2C1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E2169-7B36-4BCB-B70C-4BBE14AF2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A0AA-7CA9-4108-8131-C583AC167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8EE6-E855-4243-94D0-372744F0E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4E78-F89B-4319-80D9-E5680F9F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96C13-92BA-42C7-BEAD-E5F7E8314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7327-C6BC-4FE6-80B9-9EC9629CE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0FD1-E8F2-4E4A-9724-1630FF63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23F9D-7AD0-4802-9356-8FB9782C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B05F-CAF3-4FBF-8061-761B0FC1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E8EC-974D-4802-8C7D-F066BB277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F2C6-E0EA-4CF4-8821-52671A479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8F81-479D-4113-915F-603EFD15E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F6326-3970-4F54-9B03-386170C7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845D-6B8D-4218-88BA-D83232A27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4B9F-2D3C-499D-BA06-16E9DD54D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8BF6-8388-492C-88E4-9C2A001EC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D84B-591B-48ED-B0DF-5F4F9EA9A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8DD5-2536-4FE9-A85D-6578BBFB1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F815-A292-4E2E-9437-4EB6FF94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5827-033E-4651-AF27-42236DB7F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ADECF-B1AB-4EEF-B519-16EDD957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00200"/>
            <a:ext cx="8228013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30B1-C6AF-4AE3-B1D4-37227549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A365D-FAC8-4D04-8FB4-EA44FA8C4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76A2-D45E-4C6A-B612-F46E19752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1B9B-7BAE-492B-B329-2596D7724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73165-CAB4-4DDB-8543-AF52E6A93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E134-4FA5-4C2F-B0FF-BAD49AB76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CB3B8-B035-4A1A-A225-ECC1003F1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BD6A-D8C2-49DA-A864-D1B5C9695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E3EA-6513-49C5-8697-F605357D3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225A-02C6-40D0-A327-DD2C63C26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A7E4C-E04C-4CC9-8356-F823C164A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7249-3F29-497F-A0FE-1491E819E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06DD1-DD86-4A2C-9E0E-3B5006C4A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3C2A-51C5-40C1-A0FD-F1ED47C1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49F7-2546-4F01-A3B4-386776AB6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1AAC7-8C01-4AD5-88D7-75DD32BA4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4C22-A752-48EE-B507-0260FECB4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0348-6D90-409C-817F-56A29506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C712-1F6A-45D9-9920-2993D5210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055A0-37A6-483D-A380-4C4491D70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A4AA-739C-41CE-9DEF-25A0C07E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8C9A-2567-4678-9080-F6CD365A7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7DA4B-BA3A-4DB7-A2C8-BD71C86B9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BDB6-C06D-403C-B836-62BD66473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690F-4137-4AE4-BF97-4ADBB0FEF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A517-91B4-4BAD-A8B8-D7C8BEB3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E38A-C3C4-4E5D-AA1B-023118B16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6628-140C-4C88-9083-60553A5D7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D458-973A-4B5F-9424-F37958984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FD79-540F-4093-8183-2C7407E1C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AD400-370F-43D9-8FD8-25CB6FA5B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DFE9-9BD4-4CEA-A5F3-BF66DE405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C6F9-EFF1-46E7-989F-5077EACF6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C1B98-372F-48B5-A294-8E597F1D9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CCF77-4242-47B3-B4B1-2878E9FD4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D23B-5153-4D7B-ACE2-1033D7C75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ABC53-8351-4938-9404-FAA23453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0B26-BCB1-458C-A371-2A3D4C3EF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75CB2-39F2-4909-9AE5-D76958114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9D187-6D33-4881-A2E1-18EFD5C5C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9843-3ED2-45DA-9572-1CBCACECF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B57D7-D02E-400A-86F6-908E101EA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1764-F210-402F-9271-D154BDF5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6717-BEBE-4FCD-B86D-23962B527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74164-CE9F-4297-81E3-93230C179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F508-286F-451C-BC78-D27DC8B3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46CA-A9BC-4269-A85B-8977A57EC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11495-F53A-41D0-A2BC-E9E4CC9C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ED87-D62F-43D0-A127-DA43762B5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0BDC2-EE0C-4CA3-9546-F80626E10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E582-11E7-4FE0-8ED2-BFFCA1707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6A2D-24F1-4657-ADAE-D1927D0FF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593E-B013-475A-9583-9DA478048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7BE9-B995-4562-8C2F-041774E12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A1D11-40FA-413D-AACB-7622D56DF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61531-ED18-4F52-B0BE-95F2367E4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1309-2053-427F-A3DE-3296762BC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7BCA-7D5E-4E59-910B-B80A46F8A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B051-B8F3-4E8A-B92F-67F38114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2500-5633-4371-B516-66263F52A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4C0D-865F-4848-B7E0-AA90B24E3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B5DE9-7984-4303-B6BE-43DBEE44F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96838-77E5-47E7-A2EE-1642FBDD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CB6C-C674-4CD8-9D77-23B11969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A04F-5134-48F8-8E71-7AA6E6CCF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F84E-2B87-4F53-AD4D-3F1E34836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3AD6-8185-4D00-BD9A-7B1AE8225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60C9-D00B-43AC-A088-6A6744633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5087B-16AB-4871-BF0E-39FF7AB3C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7691-2141-493E-9E15-E31C179F9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9901-A60F-44C4-88C8-6C246093B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6070-817E-4864-83B2-6769ACC21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A57F5-7EDD-4FCF-83EB-04C2E70A1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95A2-BF68-4578-8ED6-148FCB9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86E2-691A-44ED-9766-4F3DF76C0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6E2B-DCEC-4DE3-8467-CB20A860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EAF3-98F2-42FE-8846-ADF144D45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30E3-BE96-4002-AF2E-A209B7BAE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A433A-963C-446F-A807-EA2A7C723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483EC-3619-4A50-BFA5-EA7A8A38E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AAE8-7567-4FB4-903B-95603E876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9905-71A1-4568-8F78-342C2F790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3EAD-9AE0-444E-9D0B-EC2DB9079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11E8-77F7-4430-8F1C-F107BF0D1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89522-8A4D-4E5B-9339-007DFF9E3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1657D-68A9-4525-A484-617B5A3DA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D1637-F2D2-4924-8A6B-A3BBFAC61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61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61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40F3B-7326-4409-8C3A-17DED0B3D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2DF1C291-FC4E-44C8-8C59-4D0C19F96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9DA08A75-7C35-4CED-A65D-CFDD4489F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EDDDD396-65C7-40E3-B060-429EDB17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043D7F84-356F-430D-A7B9-9E184E84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C67E28B2-2D74-483C-8646-901F974AD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52FB0DEE-D2CE-43C3-8030-A8FC290B3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FB4AE3D6-A880-4A23-BCC1-4A6E42A99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01142FC9-5D1A-4BF1-A27D-137157943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20A4D23A-09DC-44C5-91DD-8A719567E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A758EF33-C573-4436-9D51-55E8DE979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rgbClr val="00006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91200"/>
            <a:ext cx="800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455863" y="6003925"/>
            <a:ext cx="577373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College of Engineering Pune (COEP)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6C"/>
                </a:solidFill>
              </a:rPr>
              <a:t>                   Forerunners in Technical Education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6C"/>
                </a:solidFill>
              </a:rPr>
              <a:t>                                      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AC474715-1B26-4ADE-881E-D3A4F2756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70C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C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C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C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C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D:\Users\BUS\Desktop\COEP%20-%20FAB7%202011\MVI_0592.AVI" TargetMode="External"/><Relationship Id="rId4" Type="http://schemas.openxmlformats.org/officeDocument/2006/relationships/hyperlink" Target="http://www.youtube.com/watch?v=KWczQ3jUB3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0"/>
            <a:ext cx="6045200" cy="370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33400" y="3505200"/>
            <a:ext cx="8001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3300"/>
                </a:solidFill>
                <a:latin typeface="Comic Sans MS" pitchFamily="66" charset="0"/>
              </a:rPr>
              <a:t>GREETINGS  FROM  COEP</a:t>
            </a:r>
          </a:p>
        </p:txBody>
      </p:sp>
      <p:sp>
        <p:nvSpPr>
          <p:cNvPr id="13316" name="Text Box 1"/>
          <p:cNvSpPr txBox="1">
            <a:spLocks noChangeArrowheads="1"/>
          </p:cNvSpPr>
          <p:nvPr/>
        </p:nvSpPr>
        <p:spPr bwMode="auto">
          <a:xfrm>
            <a:off x="2133600" y="4343400"/>
            <a:ext cx="484187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B27B5"/>
                </a:solidFill>
                <a:latin typeface="Comic Sans MS" pitchFamily="66" charset="0"/>
              </a:rPr>
              <a:t> FAB   MATTERS!</a:t>
            </a:r>
          </a:p>
        </p:txBody>
      </p:sp>
      <p:pic>
        <p:nvPicPr>
          <p:cNvPr id="13317" name="Picture 4" descr="Untitled.jpg"/>
          <p:cNvPicPr>
            <a:picLocks noChangeAspect="1" noChangeArrowheads="1"/>
          </p:cNvPicPr>
          <p:nvPr/>
        </p:nvPicPr>
        <p:blipFill>
          <a:blip r:embed="rId4" cstate="print"/>
          <a:srcRect r="17172" b="17943"/>
          <a:stretch>
            <a:fillRect/>
          </a:stretch>
        </p:blipFill>
        <p:spPr bwMode="auto">
          <a:xfrm>
            <a:off x="4141788" y="4941888"/>
            <a:ext cx="6842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75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INTEGRATED DEVELOPMENT BOARD OF MOTOR </a:t>
            </a:r>
            <a:r>
              <a:rPr lang="en-US" sz="2400" b="1" dirty="0" smtClean="0">
                <a:solidFill>
                  <a:srgbClr val="FF0000"/>
                </a:solidFill>
              </a:rPr>
              <a:t>CONTROL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Students: </a:t>
            </a:r>
            <a:r>
              <a:rPr lang="en-US" dirty="0" smtClean="0">
                <a:solidFill>
                  <a:schemeClr val="tx1"/>
                </a:solidFill>
              </a:rPr>
              <a:t>Mr. Hitesh </a:t>
            </a:r>
            <a:r>
              <a:rPr lang="en-US" dirty="0" err="1" smtClean="0">
                <a:solidFill>
                  <a:schemeClr val="tx1"/>
                </a:solidFill>
              </a:rPr>
              <a:t>Khatri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Mr. </a:t>
            </a:r>
            <a:r>
              <a:rPr lang="en-US" dirty="0" err="1" smtClean="0">
                <a:solidFill>
                  <a:schemeClr val="tx1"/>
                </a:solidFill>
              </a:rPr>
              <a:t>Dhiraj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Mahajan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Integrated </a:t>
            </a:r>
            <a:r>
              <a:rPr lang="en-US" dirty="0">
                <a:solidFill>
                  <a:schemeClr val="tx1"/>
                </a:solidFill>
              </a:rPr>
              <a:t>development board which can control parameters of various </a:t>
            </a:r>
            <a:r>
              <a:rPr lang="en-US" dirty="0" smtClean="0">
                <a:solidFill>
                  <a:schemeClr val="tx1"/>
                </a:solidFill>
              </a:rPr>
              <a:t>different motors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peripheral integrated circuit (PIC18F458) was used as a microprocessor to generated step pulses for the stepper motor, an angle for the RC servo motor and change duty cycle to vary the speed of the DC motor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7955" t="1934"/>
          <a:stretch>
            <a:fillRect/>
          </a:stretch>
        </p:blipFill>
        <p:spPr bwMode="auto">
          <a:xfrm>
            <a:off x="4876800" y="2971800"/>
            <a:ext cx="380137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78760"/>
            <a:ext cx="3733800" cy="28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DESIGN AND DEVLOPMENT OF TRAFFIC LIGHT CONTROLLER USING CONTROLLER AREA NETWORK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066800" y="457200"/>
            <a:ext cx="71523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DESIGN AND DEVLOPMENT OF TRAFFIC LIGHT CONTROLLER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USING CONTROLLER AREA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NETWORK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lvl="0" eaLnBrk="0" hangingPunct="0"/>
            <a:r>
              <a:rPr lang="en-US" b="1" dirty="0" smtClean="0">
                <a:solidFill>
                  <a:srgbClr val="FF3300"/>
                </a:solidFill>
                <a:latin typeface="+mn-lt"/>
                <a:cs typeface="Arial" pitchFamily="34" charset="0"/>
              </a:rPr>
              <a:t>Student: </a:t>
            </a:r>
            <a:r>
              <a:rPr lang="en-US" dirty="0" smtClean="0">
                <a:solidFill>
                  <a:schemeClr val="tx1"/>
                </a:solidFill>
              </a:rPr>
              <a:t>HARSHAL S. HEMANE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81000" y="1793081"/>
            <a:ext cx="4800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marR="0" lvl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To solve the traffic congestion issue.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5425" marR="0" lvl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338138" algn="l"/>
                <a:tab pos="46355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Develop a traffic light control system 		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controlled by controller area network 	   		 (CAN).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5425" marR="0" lvl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Traffic light controller operated by for 	  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push 	button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5425" marR="0" lvl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First and Second push button for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                           	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operational state working in specified 	 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time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5425" marR="0" lvl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Third push button for preoperational 	 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state only yellow light is blinking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5425" marR="0" lvl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Fourth push button for stop Red light is 	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5" descr="C:\Users\user\Pictures\24062012640.jpg"/>
          <p:cNvPicPr/>
          <p:nvPr/>
        </p:nvPicPr>
        <p:blipFill>
          <a:blip r:embed="rId2" cstate="print"/>
          <a:srcRect l="5447" r="18726" b="-53"/>
          <a:stretch>
            <a:fillRect/>
          </a:stretch>
        </p:blipFill>
        <p:spPr bwMode="auto">
          <a:xfrm>
            <a:off x="5257800" y="1804988"/>
            <a:ext cx="3549333" cy="330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Scotch </a:t>
            </a:r>
            <a:r>
              <a:rPr lang="en-US" sz="2400" b="1" dirty="0" smtClean="0">
                <a:solidFill>
                  <a:srgbClr val="FF3300"/>
                </a:solidFill>
              </a:rPr>
              <a:t>Yoke Mechanism for Demonstration Purpose</a:t>
            </a:r>
            <a:endParaRPr lang="en-US" sz="2400" b="1" dirty="0">
              <a:solidFill>
                <a:srgbClr val="FF3300"/>
              </a:solidFill>
            </a:endParaRPr>
          </a:p>
        </p:txBody>
      </p:sp>
      <p:pic>
        <p:nvPicPr>
          <p:cNvPr id="3" name="Picture 2" descr="C:\Documents and Settings\COEP\Desktop\project info\Picture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2824228" cy="211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C:\Documents and Settings\COEP\Desktop\project info\Picture 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2733256" cy="2111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219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  The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</a:rPr>
              <a:t>Scotch yoke</a:t>
            </a:r>
            <a:r>
              <a:rPr lang="en-US" dirty="0">
                <a:solidFill>
                  <a:schemeClr val="tx1"/>
                </a:solidFill>
              </a:rPr>
              <a:t> is a mechanism for </a:t>
            </a:r>
            <a:r>
              <a:rPr lang="en-US" dirty="0" smtClean="0">
                <a:solidFill>
                  <a:schemeClr val="tx1"/>
                </a:solidFill>
              </a:rPr>
              <a:t>	converting the linear motion of a slider 	into rotational motion or vice-versa. 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  The Piston or other reciprocating part  	is directly coupled to a Yoke with a slot 	that engages a pin on the rotating part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 The shape of the motion of the piston is 	a pure sine wave over time given a 	constant rotational speed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391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3300"/>
                </a:solidFill>
              </a:rPr>
              <a:t>Development of low Cost Wind Vane for</a:t>
            </a:r>
          </a:p>
          <a:p>
            <a:pPr algn="ctr"/>
            <a:r>
              <a:rPr lang="en-US" sz="2400" dirty="0" smtClean="0">
                <a:solidFill>
                  <a:srgbClr val="FF3300"/>
                </a:solidFill>
              </a:rPr>
              <a:t> local Meteorological </a:t>
            </a:r>
            <a:r>
              <a:rPr lang="en-US" sz="2400" dirty="0" smtClean="0">
                <a:solidFill>
                  <a:srgbClr val="FF3300"/>
                </a:solidFill>
              </a:rPr>
              <a:t>applications</a:t>
            </a:r>
          </a:p>
          <a:p>
            <a:pPr algn="ctr"/>
            <a:endParaRPr lang="en-US" sz="2400" dirty="0" smtClean="0">
              <a:solidFill>
                <a:srgbClr val="FF3300"/>
              </a:solidFill>
            </a:endParaRPr>
          </a:p>
          <a:p>
            <a:r>
              <a:rPr lang="en-US" b="1" dirty="0" smtClean="0">
                <a:solidFill>
                  <a:srgbClr val="FF3300"/>
                </a:solidFill>
              </a:rPr>
              <a:t>Developed By: Miss. </a:t>
            </a:r>
            <a:r>
              <a:rPr lang="en-US" b="1" dirty="0" err="1" smtClean="0">
                <a:solidFill>
                  <a:srgbClr val="FF3300"/>
                </a:solidFill>
              </a:rPr>
              <a:t>Apeksha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Bochare</a:t>
            </a:r>
            <a:endParaRPr lang="en-US" b="1" dirty="0" smtClean="0">
              <a:solidFill>
                <a:srgbClr val="FF3300"/>
              </a:solidFill>
            </a:endParaRPr>
          </a:p>
          <a:p>
            <a:pPr algn="ctr"/>
            <a:endParaRPr lang="en-US" sz="2400" dirty="0">
              <a:solidFill>
                <a:srgbClr val="FF3300"/>
              </a:solidFill>
            </a:endParaRPr>
          </a:p>
        </p:txBody>
      </p:sp>
      <p:pic>
        <p:nvPicPr>
          <p:cNvPr id="3" name="Picture 2" descr="C:\Documents and Settings\COEP\Desktop\project info\Picture 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19437"/>
            <a:ext cx="3239839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C:\Documents and Settings\COEP\Desktop\project info\Picture 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3237"/>
            <a:ext cx="35052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177147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  <a:tabLst>
                <a:tab pos="282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 The design of a wind vane is such that the weight is evenly distributed     	on each side of the surface.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Digital Display of wind direction.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Initial fabrication cost </a:t>
            </a:r>
            <a:r>
              <a:rPr lang="en-US" dirty="0" err="1" smtClean="0">
                <a:solidFill>
                  <a:schemeClr val="tx1"/>
                </a:solidFill>
              </a:rPr>
              <a:t>Appox</a:t>
            </a:r>
            <a:r>
              <a:rPr lang="en-US" dirty="0" smtClean="0">
                <a:solidFill>
                  <a:schemeClr val="tx1"/>
                </a:solidFill>
              </a:rPr>
              <a:t>. $</a:t>
            </a:r>
            <a:r>
              <a:rPr lang="en-US" dirty="0" smtClean="0">
                <a:solidFill>
                  <a:schemeClr val="tx1"/>
                </a:solidFill>
              </a:rPr>
              <a:t>50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coep.vlab.co.in/userfiles/5/image/woodcutt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360942" cy="274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152400"/>
            <a:ext cx="7620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Virtual </a:t>
            </a:r>
            <a:r>
              <a:rPr lang="en-US" sz="2400" b="1" dirty="0" smtClean="0">
                <a:solidFill>
                  <a:srgbClr val="FF3300"/>
                </a:solidFill>
              </a:rPr>
              <a:t>Fab Lab Project </a:t>
            </a:r>
          </a:p>
          <a:p>
            <a:pPr algn="ctr"/>
            <a:endParaRPr lang="en-US" sz="2400" b="1" dirty="0" smtClean="0">
              <a:solidFill>
                <a:srgbClr val="FF33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3300"/>
                </a:solidFill>
              </a:rPr>
              <a:t>Developed by: Mr. Sandip Anasane &amp; Miss. </a:t>
            </a:r>
            <a:r>
              <a:rPr lang="en-US" sz="2000" b="1" dirty="0" err="1" smtClean="0">
                <a:solidFill>
                  <a:srgbClr val="FF3300"/>
                </a:solidFill>
              </a:rPr>
              <a:t>Apeksha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</a:rPr>
              <a:t>Bochare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endParaRPr lang="en-US" sz="2000" b="1" dirty="0">
              <a:solidFill>
                <a:srgbClr val="FF33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Almost All Fab Lab processes are in Virtual Environment available at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http://coep.vlab.co.in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Virtual </a:t>
            </a:r>
            <a:r>
              <a:rPr lang="en-US" dirty="0" err="1" smtClean="0">
                <a:solidFill>
                  <a:schemeClr val="tx1"/>
                </a:solidFill>
              </a:rPr>
              <a:t>Shopbot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Virtual Modella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And many more…..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317354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4"/>
          <a:srcRect l="49633"/>
          <a:stretch>
            <a:fillRect/>
          </a:stretch>
        </p:blipFill>
        <p:spPr bwMode="auto">
          <a:xfrm>
            <a:off x="5943600" y="4038600"/>
            <a:ext cx="2286000" cy="144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5"/>
          <a:srcRect t="14744" r="10876"/>
          <a:stretch>
            <a:fillRect/>
          </a:stretch>
        </p:blipFill>
        <p:spPr bwMode="auto">
          <a:xfrm>
            <a:off x="3429000" y="3886200"/>
            <a:ext cx="2209800" cy="17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COEP\Desktop\project info\Picture 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54102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SHOPBOT  </a:t>
            </a:r>
            <a:r>
              <a:rPr lang="en-US" sz="2400" b="1" dirty="0" smtClean="0">
                <a:solidFill>
                  <a:srgbClr val="FF3300"/>
                </a:solidFill>
              </a:rPr>
              <a:t>Dinosaur</a:t>
            </a:r>
          </a:p>
          <a:p>
            <a:pPr algn="ctr"/>
            <a:endParaRPr lang="en-US" sz="2400" b="1" dirty="0" smtClean="0">
              <a:solidFill>
                <a:srgbClr val="FF33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Comic Sans MS" pitchFamily="66" charset="0"/>
              </a:rPr>
              <a:t>We are not Extinct!</a:t>
            </a:r>
            <a:r>
              <a:rPr lang="en-US" sz="36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endParaRPr lang="en-US" sz="36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COEP\Desktop\project info\IMG_1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4324350" cy="3207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C:\Documents and Settings\COEP\Desktop\project info\IMG_1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286250" cy="3159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762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latin typeface="Comic Sans MS" pitchFamily="66" charset="0"/>
              </a:rPr>
              <a:t>…FAB Passion </a:t>
            </a:r>
            <a:r>
              <a:rPr lang="en-US" sz="3600" b="1" dirty="0" err="1" smtClean="0">
                <a:solidFill>
                  <a:srgbClr val="FF3300"/>
                </a:solidFill>
                <a:latin typeface="Comic Sans MS" pitchFamily="66" charset="0"/>
              </a:rPr>
              <a:t>Contd</a:t>
            </a:r>
            <a:r>
              <a:rPr lang="en-US" sz="3600" b="1" dirty="0" smtClean="0">
                <a:solidFill>
                  <a:srgbClr val="FF3300"/>
                </a:solidFill>
                <a:latin typeface="Comic Sans MS" pitchFamily="66" charset="0"/>
              </a:rPr>
              <a:t>… </a:t>
            </a:r>
            <a:endParaRPr lang="en-US" sz="36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</a:rPr>
              <a:t>Workshop conducted in FAB Lab on Practical approach to Machine </a:t>
            </a:r>
            <a:r>
              <a:rPr lang="en-US" sz="2400" b="1" dirty="0" smtClean="0">
                <a:solidFill>
                  <a:srgbClr val="FF3300"/>
                </a:solidFill>
              </a:rPr>
              <a:t>Design by Mr. Sandip Anasane</a:t>
            </a:r>
            <a:endParaRPr lang="en-US" sz="2400" b="1" dirty="0">
              <a:solidFill>
                <a:srgbClr val="FF3300"/>
              </a:solidFill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</a:rPr>
              <a:t>  </a:t>
            </a:r>
          </a:p>
        </p:txBody>
      </p:sp>
      <p:pic>
        <p:nvPicPr>
          <p:cNvPr id="24579" name="Picture 3" descr="C:\Users\fab\Desktop\SSA_New\Dept\FAB\KALKI\photos of workshop\IMG_1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685800" y="3048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</a:rPr>
              <a:t>Workshop conducted in FAB Lab on Digital </a:t>
            </a:r>
            <a:r>
              <a:rPr lang="en-US" sz="2400" b="1" dirty="0" smtClean="0">
                <a:solidFill>
                  <a:srgbClr val="FF3300"/>
                </a:solidFill>
              </a:rPr>
              <a:t>Fabrication by </a:t>
            </a:r>
            <a:r>
              <a:rPr lang="en-US" sz="2400" b="1" dirty="0" err="1" smtClean="0">
                <a:solidFill>
                  <a:srgbClr val="FF3300"/>
                </a:solidFill>
              </a:rPr>
              <a:t>Mr.Sandip</a:t>
            </a:r>
            <a:r>
              <a:rPr lang="en-US" sz="2400" b="1" dirty="0" smtClean="0">
                <a:solidFill>
                  <a:srgbClr val="FF3300"/>
                </a:solidFill>
              </a:rPr>
              <a:t> Anasane </a:t>
            </a:r>
            <a:endParaRPr lang="en-US" sz="2400" b="1" dirty="0">
              <a:solidFill>
                <a:srgbClr val="FF3300"/>
              </a:solidFill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</a:rPr>
              <a:t>  </a:t>
            </a:r>
          </a:p>
        </p:txBody>
      </p:sp>
      <p:pic>
        <p:nvPicPr>
          <p:cNvPr id="25603" name="Picture 2" descr="C:\Users\fab\Desktop\For FAB-7\Fab Lab Workshop-2011\IMG_0616.JPG"/>
          <p:cNvPicPr>
            <a:picLocks noChangeAspect="1" noChangeArrowheads="1"/>
          </p:cNvPicPr>
          <p:nvPr/>
        </p:nvPicPr>
        <p:blipFill>
          <a:blip r:embed="rId2" cstate="print"/>
          <a:srcRect b="21284"/>
          <a:stretch>
            <a:fillRect/>
          </a:stretch>
        </p:blipFill>
        <p:spPr bwMode="auto">
          <a:xfrm>
            <a:off x="1066800" y="1219200"/>
            <a:ext cx="72278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tor\Desktop\For FAB-7\FAB LAB VISIT BY Nobele laurate\5078114790_bd720ebdc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3644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Documents and Settings\Administrator\Desktop\For FAB-7\FAB LAB VISIT BY Nobele laurate\phot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762000"/>
            <a:ext cx="3644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Administrator\Desktop\For FAB-7\FAB LAB VISIT BY Nobele laurate\phot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276600"/>
            <a:ext cx="3505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76200" y="114300"/>
            <a:ext cx="894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Nobel Laureate Roger Tsien at Fab Lab in Oct.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ab\Desktop\SSA_New\Dept\FAB\FAB5 Photo\DSC_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1903413"/>
            <a:ext cx="548957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14400" y="922338"/>
            <a:ext cx="7315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FAB5- The Fifth International FAB Lab Forum &amp; Symposium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held at COEP in August 2009</a:t>
            </a:r>
          </a:p>
        </p:txBody>
      </p:sp>
      <p:sp>
        <p:nvSpPr>
          <p:cNvPr id="14340" name="Text Box 1"/>
          <p:cNvSpPr txBox="1">
            <a:spLocks noChangeArrowheads="1"/>
          </p:cNvSpPr>
          <p:nvPr/>
        </p:nvSpPr>
        <p:spPr bwMode="auto">
          <a:xfrm>
            <a:off x="2057400" y="76200"/>
            <a:ext cx="484187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B27B5"/>
                </a:solidFill>
                <a:latin typeface="Comic Sans MS" pitchFamily="66" charset="0"/>
              </a:rPr>
              <a:t>FAB   MATTERS!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990600" y="762000"/>
            <a:ext cx="7189787" cy="41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B27B5"/>
                </a:solidFill>
                <a:latin typeface="Comic Sans MS" pitchFamily="66" charset="0"/>
              </a:rPr>
              <a:t>FAB   MATTERS!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B27B5"/>
                </a:solidFill>
                <a:latin typeface="Comic Sans MS" pitchFamily="66" charset="0"/>
              </a:rPr>
              <a:t>(Family of Atoms &amp; Bits)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dirty="0">
              <a:solidFill>
                <a:srgbClr val="0B27B5"/>
              </a:solidFill>
              <a:latin typeface="Comic Sans MS" pitchFamily="6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dirty="0">
              <a:solidFill>
                <a:srgbClr val="0B27B5"/>
              </a:solidFill>
              <a:latin typeface="Comic Sans MS" pitchFamily="6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dirty="0">
              <a:solidFill>
                <a:srgbClr val="0B27B5"/>
              </a:solidFill>
              <a:latin typeface="Comic Sans MS" pitchFamily="6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B27B5"/>
                </a:solidFill>
                <a:latin typeface="Comic Sans MS" pitchFamily="66" charset="0"/>
              </a:rPr>
              <a:t>THANK YOU!</a:t>
            </a:r>
          </a:p>
        </p:txBody>
      </p:sp>
      <p:pic>
        <p:nvPicPr>
          <p:cNvPr id="27651" name="Picture 2" descr="Untitled.jpg"/>
          <p:cNvPicPr>
            <a:picLocks noChangeAspect="1" noChangeArrowheads="1"/>
          </p:cNvPicPr>
          <p:nvPr/>
        </p:nvPicPr>
        <p:blipFill>
          <a:blip r:embed="rId3" cstate="print"/>
          <a:srcRect r="17172" b="17943"/>
          <a:stretch>
            <a:fillRect/>
          </a:stretch>
        </p:blipFill>
        <p:spPr bwMode="auto">
          <a:xfrm>
            <a:off x="3505200" y="2446337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09600" y="228600"/>
            <a:ext cx="7848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C00000"/>
                </a:solidFill>
              </a:rPr>
              <a:t>COEP FAB Lab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03300"/>
            <a:ext cx="3124200" cy="208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149600"/>
            <a:ext cx="3035300" cy="207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0800" y="1066800"/>
            <a:ext cx="29718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8" descr="DSC_00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1750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9600" y="838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chemeClr val="accent2"/>
                </a:solidFill>
              </a:rPr>
              <a:t>Circuits to control three stepper motors of Mini-mill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   </a:t>
            </a:r>
            <a:r>
              <a:rPr lang="en-US" sz="2000">
                <a:solidFill>
                  <a:schemeClr val="accent2"/>
                </a:solidFill>
              </a:rPr>
              <a:t>Student: Harsha Sunder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3621088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89238"/>
            <a:ext cx="38100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1828800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Controlled from EMC2.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tiny44 and  atmega88 chipset.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28800" y="3048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Projects @ COEP FAB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40941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52700"/>
            <a:ext cx="3840163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chemeClr val="accent2"/>
                </a:solidFill>
              </a:rPr>
              <a:t>Contd.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EMC2 software interface with boards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24400" y="3733800"/>
            <a:ext cx="403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EMC2 software interface output at tool head replaced with pen replicates the profile on screen of EMC2 to the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I:\Photo\DSC0471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01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3300"/>
                </a:solidFill>
              </a:rPr>
              <a:t>Engraving operation on Low cost desktop </a:t>
            </a:r>
            <a:r>
              <a:rPr lang="en-US" sz="2400" dirty="0" err="1" smtClean="0">
                <a:solidFill>
                  <a:srgbClr val="FF3300"/>
                </a:solidFill>
              </a:rPr>
              <a:t>Minimill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Machine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Student: Miss. </a:t>
            </a:r>
            <a:r>
              <a:rPr lang="en-US" dirty="0" err="1" smtClean="0">
                <a:solidFill>
                  <a:schemeClr val="tx1"/>
                </a:solidFill>
              </a:rPr>
              <a:t>Shital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Thote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609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chemeClr val="accent2"/>
                </a:solidFill>
              </a:rPr>
              <a:t>Low cost Racing steering</a:t>
            </a:r>
            <a:endParaRPr lang="en-US" sz="2400">
              <a:solidFill>
                <a:schemeClr val="accent2"/>
              </a:solidFill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Student: Akash Shetey</a:t>
            </a:r>
          </a:p>
        </p:txBody>
      </p:sp>
      <p:pic>
        <p:nvPicPr>
          <p:cNvPr id="5" name="MVI_059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811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838200" y="5208588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           </a:t>
            </a:r>
            <a:r>
              <a:rPr lang="en-US" sz="2000" b="1" dirty="0">
                <a:solidFill>
                  <a:schemeClr val="tx1"/>
                </a:solidFill>
                <a:hlinkClick r:id="rId4"/>
              </a:rPr>
              <a:t>http://www.youtube.com/watch?v=KWczQ3jUB3Y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46125" y="838200"/>
            <a:ext cx="461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Kitchen waste recycling Machine</a:t>
            </a:r>
          </a:p>
        </p:txBody>
      </p:sp>
      <p:pic>
        <p:nvPicPr>
          <p:cNvPr id="22531" name="Picture 5" descr="IMG_1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IMG_1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2392363"/>
            <a:ext cx="40227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914400" y="42672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Auto-locking system for a wheel chair 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914400" y="304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Design Mockups of..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FF3300"/>
                </a:solidFill>
              </a:rPr>
              <a:t>Utilization of Fab lab facilities for COEP students’ projects 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1. Robotics lab projects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3200400"/>
            <a:ext cx="48768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2.COEP Satellite programme</a:t>
            </a:r>
          </a:p>
          <a:p>
            <a:pPr algn="just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(partly funded by Indian Space Research             Organisation) </a:t>
            </a:r>
          </a:p>
        </p:txBody>
      </p:sp>
      <p:pic>
        <p:nvPicPr>
          <p:cNvPr id="23557" name="Picture 3" descr="27012011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27075"/>
            <a:ext cx="310673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27012011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588" y="3179763"/>
            <a:ext cx="31813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413</Words>
  <Application>Microsoft Office PowerPoint</Application>
  <PresentationFormat>On-screen Show (4:3)</PresentationFormat>
  <Paragraphs>83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</dc:creator>
  <cp:lastModifiedBy>fab</cp:lastModifiedBy>
  <cp:revision>365</cp:revision>
  <cp:lastPrinted>1601-01-01T00:00:00Z</cp:lastPrinted>
  <dcterms:created xsi:type="dcterms:W3CDTF">1601-01-01T00:00:00Z</dcterms:created>
  <dcterms:modified xsi:type="dcterms:W3CDTF">2012-08-21T09:42:21Z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