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621" r:id="rId2"/>
    <p:sldId id="622" r:id="rId3"/>
    <p:sldId id="620" r:id="rId4"/>
    <p:sldId id="625" r:id="rId5"/>
    <p:sldId id="648" r:id="rId6"/>
    <p:sldId id="641" r:id="rId7"/>
    <p:sldId id="643" r:id="rId8"/>
    <p:sldId id="642" r:id="rId9"/>
    <p:sldId id="646" r:id="rId10"/>
    <p:sldId id="647" r:id="rId11"/>
    <p:sldId id="346" r:id="rId1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78" autoAdjust="0"/>
  </p:normalViewPr>
  <p:slideViewPr>
    <p:cSldViewPr>
      <p:cViewPr varScale="1">
        <p:scale>
          <a:sx n="50" d="100"/>
          <a:sy n="50" d="100"/>
        </p:scale>
        <p:origin x="-108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18" tIns="46408" rIns="92818" bIns="46408"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18" tIns="46408" rIns="92818" bIns="46408" rtlCol="0"/>
          <a:lstStyle>
            <a:lvl1pPr algn="r">
              <a:defRPr sz="1200"/>
            </a:lvl1pPr>
          </a:lstStyle>
          <a:p>
            <a:fld id="{F10AFFBA-F8CF-4C90-BE0B-C2B10438D72A}" type="datetimeFigureOut">
              <a:rPr lang="en-US" smtClean="0"/>
              <a:t>8/12/2011</a:t>
            </a:fld>
            <a:endParaRPr lang="en-US"/>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2818" tIns="46408" rIns="92818" bIns="46408"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18" tIns="46408" rIns="92818" bIns="464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18" tIns="46408" rIns="92818" bIns="464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18" tIns="46408" rIns="92818" bIns="46408" rtlCol="0" anchor="b"/>
          <a:lstStyle>
            <a:lvl1pPr algn="r">
              <a:defRPr sz="1200"/>
            </a:lvl1pPr>
          </a:lstStyle>
          <a:p>
            <a:fld id="{8F573BCF-13B0-4B2C-91A9-DEFFAC76071F}" type="slidenum">
              <a:rPr lang="en-US" smtClean="0"/>
              <a:t>‹#›</a:t>
            </a:fld>
            <a:endParaRPr lang="en-US"/>
          </a:p>
        </p:txBody>
      </p:sp>
    </p:spTree>
    <p:extLst>
      <p:ext uri="{BB962C8B-B14F-4D97-AF65-F5344CB8AC3E}">
        <p14:creationId xmlns:p14="http://schemas.microsoft.com/office/powerpoint/2010/main" val="3463437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98563" y="703263"/>
            <a:ext cx="4611687" cy="34607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40" y="4386971"/>
            <a:ext cx="5607995" cy="4073261"/>
          </a:xfrm>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98563" y="703263"/>
            <a:ext cx="4611687" cy="34607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40" y="4386971"/>
            <a:ext cx="5607995" cy="4073261"/>
          </a:xfrm>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089789-170C-4957-A303-47BCA9331A0F}" type="datetimeFigureOut">
              <a:rPr lang="en-US" smtClean="0"/>
              <a:t>8/12/2011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2898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89789-170C-4957-A303-47BCA9331A0F}" type="datetimeFigureOut">
              <a:rPr lang="en-US" smtClean="0"/>
              <a:t>8/12/2011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14183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89789-170C-4957-A303-47BCA9331A0F}" type="datetimeFigureOut">
              <a:rPr lang="en-US" smtClean="0"/>
              <a:t>8/12/2011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188529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O2010 Body Copy">
    <p:spTree>
      <p:nvGrpSpPr>
        <p:cNvPr id="1" name=""/>
        <p:cNvGrpSpPr/>
        <p:nvPr/>
      </p:nvGrpSpPr>
      <p:grpSpPr>
        <a:xfrm>
          <a:off x="0" y="0"/>
          <a:ext cx="0" cy="0"/>
          <a:chOff x="0" y="0"/>
          <a:chExt cx="0" cy="0"/>
        </a:xfrm>
      </p:grpSpPr>
      <p:sp>
        <p:nvSpPr>
          <p:cNvPr id="6" name="Title 1"/>
          <p:cNvSpPr>
            <a:spLocks noGrp="1"/>
          </p:cNvSpPr>
          <p:nvPr>
            <p:ph type="title"/>
          </p:nvPr>
        </p:nvSpPr>
        <p:spPr>
          <a:xfrm>
            <a:off x="457200" y="1380558"/>
            <a:ext cx="8229600" cy="641202"/>
          </a:xfrm>
        </p:spPr>
        <p:txBody>
          <a:bodyPr/>
          <a:lstStyle>
            <a:lvl1pPr algn="l">
              <a:defRPr>
                <a:latin typeface="Arial"/>
                <a:cs typeface="Aria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2928960"/>
            <a:ext cx="8229600" cy="3430080"/>
          </a:xfrm>
        </p:spPr>
        <p:txBody>
          <a:bodyPr/>
          <a:lstStyle>
            <a:lvl1pPr>
              <a:buClr>
                <a:srgbClr val="00A1FF"/>
              </a:buClr>
              <a:buFont typeface="Arial"/>
              <a:buNone/>
              <a:defRPr sz="2800" baseline="0">
                <a:latin typeface="Arial"/>
                <a:cs typeface="Arial"/>
              </a:defRPr>
            </a:lvl1pPr>
            <a:lvl2pPr>
              <a:buClr>
                <a:srgbClr val="00A1FF"/>
              </a:buClr>
              <a:buNone/>
              <a:defRPr sz="2400">
                <a:latin typeface="Arial"/>
                <a:cs typeface="Arial"/>
              </a:defRPr>
            </a:lvl2pPr>
            <a:lvl3pPr>
              <a:buClr>
                <a:srgbClr val="00A1FF"/>
              </a:buClr>
              <a:buNone/>
              <a:defRPr sz="2000">
                <a:latin typeface="Arial"/>
                <a:cs typeface="Arial"/>
              </a:defRPr>
            </a:lvl3pPr>
          </a:lstStyle>
          <a:p>
            <a:pPr lvl="0"/>
            <a:r>
              <a:rPr lang="en-US" dirty="0" smtClean="0"/>
              <a:t>Click to edit Master text styles</a:t>
            </a:r>
          </a:p>
        </p:txBody>
      </p:sp>
      <p:sp>
        <p:nvSpPr>
          <p:cNvPr id="8" name="Subtitle 2"/>
          <p:cNvSpPr>
            <a:spLocks noGrp="1"/>
          </p:cNvSpPr>
          <p:nvPr>
            <p:ph type="subTitle" idx="13"/>
          </p:nvPr>
        </p:nvSpPr>
        <p:spPr>
          <a:xfrm>
            <a:off x="457200" y="2108160"/>
            <a:ext cx="8229600" cy="648000"/>
          </a:xfrm>
        </p:spPr>
        <p:txBody>
          <a:bodyPr/>
          <a:lstStyle>
            <a:lvl1pPr marL="0" indent="0" algn="l">
              <a:buNone/>
              <a:defRPr>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4"/>
          </p:nvPr>
        </p:nvSpPr>
        <p:spPr/>
        <p:txBody>
          <a:bodyPr/>
          <a:lstStyle>
            <a:lvl1pPr>
              <a:defRPr/>
            </a:lvl1pPr>
          </a:lstStyle>
          <a:p>
            <a:fld id="{FFD2D121-C2CC-47CB-B8E8-7E69EDBEEF51}" type="slidenum">
              <a:rPr lang="en-US"/>
              <a:pPr/>
              <a:t>‹#›</a:t>
            </a:fld>
            <a:endParaRPr lang="en-US"/>
          </a:p>
        </p:txBody>
      </p:sp>
    </p:spTree>
    <p:extLst>
      <p:ext uri="{BB962C8B-B14F-4D97-AF65-F5344CB8AC3E}">
        <p14:creationId xmlns:p14="http://schemas.microsoft.com/office/powerpoint/2010/main" val="8751951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89789-170C-4957-A303-47BCA9331A0F}" type="datetimeFigureOut">
              <a:rPr lang="en-US" smtClean="0"/>
              <a:t>8/12/2011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9418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089789-170C-4957-A303-47BCA9331A0F}" type="datetimeFigureOut">
              <a:rPr lang="en-US" smtClean="0"/>
              <a:t>8/12/2011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5800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089789-170C-4957-A303-47BCA9331A0F}" type="datetimeFigureOut">
              <a:rPr lang="en-US" smtClean="0"/>
              <a:t>8/12/2011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413334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089789-170C-4957-A303-47BCA9331A0F}" type="datetimeFigureOut">
              <a:rPr lang="en-US" smtClean="0"/>
              <a:t>8/12/2011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97909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089789-170C-4957-A303-47BCA9331A0F}" type="datetimeFigureOut">
              <a:rPr lang="en-US" smtClean="0"/>
              <a:t>8/12/2011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137344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89789-170C-4957-A303-47BCA9331A0F}" type="datetimeFigureOut">
              <a:rPr lang="en-US" smtClean="0"/>
              <a:t>8/12/2011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410700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089789-170C-4957-A303-47BCA9331A0F}" type="datetimeFigureOut">
              <a:rPr lang="en-US" smtClean="0"/>
              <a:t>8/12/2011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122756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089789-170C-4957-A303-47BCA9331A0F}" type="datetimeFigureOut">
              <a:rPr lang="en-US" smtClean="0"/>
              <a:t>8/12/2011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05FA-82A5-4DC0-8976-F83377E2D6D9}" type="slidenum">
              <a:rPr lang="en-US" smtClean="0"/>
              <a:t>‹#›</a:t>
            </a:fld>
            <a:endParaRPr lang="en-US"/>
          </a:p>
        </p:txBody>
      </p:sp>
    </p:spTree>
    <p:extLst>
      <p:ext uri="{BB962C8B-B14F-4D97-AF65-F5344CB8AC3E}">
        <p14:creationId xmlns:p14="http://schemas.microsoft.com/office/powerpoint/2010/main" val="285955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89789-170C-4957-A303-47BCA9331A0F}" type="datetimeFigureOut">
              <a:rPr lang="en-US" smtClean="0"/>
              <a:t>8/12/2011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C05FA-82A5-4DC0-8976-F83377E2D6D9}" type="slidenum">
              <a:rPr lang="en-US" smtClean="0"/>
              <a:t>‹#›</a:t>
            </a:fld>
            <a:endParaRPr lang="en-US"/>
          </a:p>
        </p:txBody>
      </p:sp>
    </p:spTree>
    <p:extLst>
      <p:ext uri="{BB962C8B-B14F-4D97-AF65-F5344CB8AC3E}">
        <p14:creationId xmlns:p14="http://schemas.microsoft.com/office/powerpoint/2010/main" val="2728989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FF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542925" y="3106099"/>
            <a:ext cx="8089900" cy="1470025"/>
          </a:xfrm>
        </p:spPr>
        <p:txBody>
          <a:bodyPr>
            <a:noAutofit/>
          </a:bodyPr>
          <a:lstStyle/>
          <a:p>
            <a:r>
              <a:rPr lang="en-US" sz="4000" b="1" dirty="0" smtClean="0"/>
              <a:t/>
            </a:r>
            <a:br>
              <a:rPr lang="en-US" sz="4000" b="1" dirty="0" smtClean="0"/>
            </a:br>
            <a:r>
              <a:rPr lang="en-US" sz="4000" b="1" dirty="0"/>
              <a:t>L</a:t>
            </a:r>
            <a:r>
              <a:rPr lang="en-US" sz="4000" b="1" dirty="0" smtClean="0"/>
              <a:t>ateral Alignment</a:t>
            </a:r>
            <a:br>
              <a:rPr lang="en-US" sz="4000" b="1" dirty="0" smtClean="0"/>
            </a:br>
            <a:r>
              <a:rPr lang="en-US" sz="4000" b="1" dirty="0" smtClean="0"/>
              <a:t>in Complex Systems:</a:t>
            </a:r>
            <a:br>
              <a:rPr lang="en-US" sz="4000" b="1" dirty="0" smtClean="0"/>
            </a:br>
            <a:r>
              <a:rPr lang="en-US" sz="4000" b="1" dirty="0"/>
              <a:t/>
            </a:r>
            <a:br>
              <a:rPr lang="en-US" sz="4000" b="1" dirty="0"/>
            </a:br>
            <a:r>
              <a:rPr lang="en-US" sz="4000" b="1" dirty="0" smtClean="0"/>
              <a:t>Valuing </a:t>
            </a:r>
            <a:r>
              <a:rPr lang="en-US" sz="4000" b="1" dirty="0"/>
              <a:t>the </a:t>
            </a:r>
            <a:r>
              <a:rPr lang="en-US" sz="4000" b="1" dirty="0" smtClean="0"/>
              <a:t>Commons</a:t>
            </a:r>
            <a:br>
              <a:rPr lang="en-US" sz="4000" b="1" dirty="0" smtClean="0"/>
            </a:br>
            <a:r>
              <a:rPr lang="en-US" b="1" dirty="0" smtClean="0"/>
              <a:t> </a:t>
            </a:r>
            <a:br>
              <a:rPr lang="en-US" b="1" dirty="0" smtClean="0"/>
            </a:br>
            <a:r>
              <a:rPr lang="en-US" b="1" dirty="0" smtClean="0"/>
              <a:t> </a:t>
            </a:r>
            <a:r>
              <a:rPr lang="en-US" sz="1800" b="1" dirty="0" smtClean="0"/>
              <a:t>Joel Cutcher-Gershenfeld and Betty Barrett ,</a:t>
            </a:r>
            <a:br>
              <a:rPr lang="en-US" sz="1800" b="1" dirty="0" smtClean="0"/>
            </a:br>
            <a:r>
              <a:rPr lang="en-US" sz="1800" b="1" dirty="0" smtClean="0"/>
              <a:t>University of Illinois at Urbana-Champaign</a:t>
            </a:r>
            <a:br>
              <a:rPr lang="en-US" sz="1800" b="1" dirty="0" smtClean="0"/>
            </a:br>
            <a:r>
              <a:rPr lang="en-US" sz="1800" b="1" dirty="0" smtClean="0"/>
              <a:t/>
            </a:r>
            <a:br>
              <a:rPr lang="en-US" sz="1800" b="1" dirty="0" smtClean="0"/>
            </a:br>
            <a:endParaRPr lang="en-US" sz="2800" b="1" dirty="0" smtClean="0"/>
          </a:p>
        </p:txBody>
      </p:sp>
    </p:spTree>
    <p:extLst>
      <p:ext uri="{BB962C8B-B14F-4D97-AF65-F5344CB8AC3E}">
        <p14:creationId xmlns:p14="http://schemas.microsoft.com/office/powerpoint/2010/main" val="245658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0"/>
            <a:ext cx="7763434" cy="914400"/>
          </a:xfrm>
        </p:spPr>
        <p:txBody>
          <a:bodyPr lIns="0" tIns="0" rIns="0" bIns="0">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CA" sz="3200" b="1" dirty="0" smtClean="0"/>
              <a:t>Fab Lab Network Analogies</a:t>
            </a:r>
            <a:endParaRPr lang="en-CA" sz="3200" b="1" i="1" dirty="0"/>
          </a:p>
        </p:txBody>
      </p:sp>
      <p:sp>
        <p:nvSpPr>
          <p:cNvPr id="3" name="Subtitle 2"/>
          <p:cNvSpPr txBox="1">
            <a:spLocks noGrp="1"/>
          </p:cNvSpPr>
          <p:nvPr>
            <p:ph idx="1"/>
          </p:nvPr>
        </p:nvSpPr>
        <p:spPr>
          <a:xfrm>
            <a:off x="609600" y="1828800"/>
            <a:ext cx="7924800" cy="4876800"/>
          </a:xfrm>
        </p:spPr>
        <p:txBody>
          <a:bodyPr lIns="0" tIns="0" rIns="0" bIns="0" anchor="ctr">
            <a:no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hangingPunct="0">
              <a:spcBef>
                <a:spcPts val="0"/>
              </a:spcBef>
              <a:buNone/>
            </a:pPr>
            <a:r>
              <a:rPr lang="en-CA" sz="1800" b="1" i="1" dirty="0" smtClean="0">
                <a:latin typeface="Arial" pitchFamily="18"/>
              </a:rPr>
              <a:t>“Its like a butterfly unfolding but it hasn't figured out yet how to smooth out the crinkles in its wings. . . let alone fly”</a:t>
            </a:r>
          </a:p>
          <a:p>
            <a:pPr marL="0" indent="0" hangingPunct="0">
              <a:spcBef>
                <a:spcPts val="0"/>
              </a:spcBef>
              <a:buNone/>
            </a:pPr>
            <a:endParaRPr lang="en-CA" sz="1800" b="1" i="1" dirty="0" smtClean="0">
              <a:latin typeface="Arial" pitchFamily="18"/>
            </a:endParaRPr>
          </a:p>
          <a:p>
            <a:pPr marL="0" indent="0" hangingPunct="0">
              <a:spcBef>
                <a:spcPts val="0"/>
              </a:spcBef>
              <a:buNone/>
            </a:pPr>
            <a:r>
              <a:rPr lang="en-CA" sz="1800" b="1" i="1" dirty="0" smtClean="0">
                <a:latin typeface="Arial" pitchFamily="18"/>
              </a:rPr>
              <a:t>“Like </a:t>
            </a:r>
            <a:r>
              <a:rPr lang="en-CA" sz="1800" b="1" i="1" dirty="0">
                <a:latin typeface="Arial" pitchFamily="18"/>
              </a:rPr>
              <a:t>a herd of sheep and cattle and probably also horses.  The network is this unruly animal with very different rules and motivations.  So the network is the herder but with no training on managing this complex </a:t>
            </a:r>
            <a:r>
              <a:rPr lang="en-CA" sz="1800" b="1" i="1" dirty="0" smtClean="0">
                <a:latin typeface="Arial" pitchFamily="18"/>
              </a:rPr>
              <a:t>herd”</a:t>
            </a:r>
          </a:p>
          <a:p>
            <a:pPr marL="0" indent="0" hangingPunct="0">
              <a:spcBef>
                <a:spcPts val="0"/>
              </a:spcBef>
              <a:buNone/>
            </a:pPr>
            <a:endParaRPr lang="en-CA" sz="1800" b="1" i="1" dirty="0" smtClean="0">
              <a:latin typeface="Arial" pitchFamily="18"/>
            </a:endParaRPr>
          </a:p>
          <a:p>
            <a:pPr marL="0" indent="0" hangingPunct="0">
              <a:spcBef>
                <a:spcPts val="0"/>
              </a:spcBef>
              <a:buNone/>
            </a:pPr>
            <a:r>
              <a:rPr lang="en-CA" sz="1800" b="1" i="1" dirty="0" smtClean="0">
                <a:latin typeface="Arial" pitchFamily="18"/>
              </a:rPr>
              <a:t>“A </a:t>
            </a:r>
            <a:r>
              <a:rPr lang="en-CA" sz="1800" b="1" i="1" dirty="0">
                <a:latin typeface="Arial" pitchFamily="18"/>
              </a:rPr>
              <a:t>press fit box with no </a:t>
            </a:r>
            <a:r>
              <a:rPr lang="en-CA" sz="1800" b="1" i="1" dirty="0" smtClean="0">
                <a:latin typeface="Arial" pitchFamily="18"/>
              </a:rPr>
              <a:t>opening”</a:t>
            </a:r>
            <a:endParaRPr lang="en-CA" sz="1800" b="1" i="1" dirty="0">
              <a:latin typeface="Arial" pitchFamily="18"/>
            </a:endParaRPr>
          </a:p>
          <a:p>
            <a:pPr marL="0" indent="0" hangingPunct="0">
              <a:spcBef>
                <a:spcPts val="0"/>
              </a:spcBef>
              <a:buNone/>
            </a:pPr>
            <a:endParaRPr lang="en-CA" sz="1800" b="1" i="1" dirty="0" smtClean="0">
              <a:latin typeface="Arial" pitchFamily="18"/>
            </a:endParaRPr>
          </a:p>
          <a:p>
            <a:pPr marL="0" indent="0" hangingPunct="0">
              <a:spcBef>
                <a:spcPts val="0"/>
              </a:spcBef>
              <a:buNone/>
            </a:pPr>
            <a:r>
              <a:rPr lang="en-CA" sz="1800" b="1" i="1" dirty="0" smtClean="0">
                <a:latin typeface="Arial" pitchFamily="18"/>
              </a:rPr>
              <a:t>“It is like a big litter of new born puppies. . . not really knowing where they are going but full of energy and wanting to go somewhere”</a:t>
            </a:r>
          </a:p>
          <a:p>
            <a:pPr marL="0" indent="0" hangingPunct="0">
              <a:spcBef>
                <a:spcPts val="0"/>
              </a:spcBef>
              <a:buNone/>
            </a:pPr>
            <a:endParaRPr lang="en-CA" sz="1800" b="1" i="1" dirty="0">
              <a:latin typeface="Arial" pitchFamily="18"/>
            </a:endParaRPr>
          </a:p>
          <a:p>
            <a:pPr marL="0" indent="0" hangingPunct="0">
              <a:spcBef>
                <a:spcPts val="0"/>
              </a:spcBef>
              <a:buNone/>
            </a:pPr>
            <a:r>
              <a:rPr lang="en-CA" sz="1800" b="1" i="1" dirty="0" smtClean="0">
                <a:latin typeface="Arial" pitchFamily="18"/>
              </a:rPr>
              <a:t>“It is like a hydra and head one needs to know what head nine is doing.”</a:t>
            </a:r>
          </a:p>
          <a:p>
            <a:pPr marL="0" indent="0" hangingPunct="0">
              <a:spcBef>
                <a:spcPts val="0"/>
              </a:spcBef>
              <a:buNone/>
            </a:pPr>
            <a:endParaRPr lang="en-CA" sz="1800" b="1" i="1" dirty="0" smtClean="0">
              <a:latin typeface="Arial" pitchFamily="18"/>
            </a:endParaRPr>
          </a:p>
          <a:p>
            <a:pPr marL="0" indent="0" hangingPunct="0">
              <a:spcBef>
                <a:spcPts val="0"/>
              </a:spcBef>
              <a:buNone/>
            </a:pPr>
            <a:r>
              <a:rPr lang="en-CA" sz="1800" b="1" i="1" dirty="0">
                <a:latin typeface="Arial" pitchFamily="18"/>
              </a:rPr>
              <a:t>“Contagious creativity</a:t>
            </a:r>
            <a:r>
              <a:rPr lang="en-CA" sz="1800" b="1" i="1" dirty="0" smtClean="0">
                <a:latin typeface="Arial" pitchFamily="18"/>
              </a:rPr>
              <a:t>”</a:t>
            </a:r>
          </a:p>
          <a:p>
            <a:pPr marL="0" indent="0" hangingPunct="0">
              <a:spcBef>
                <a:spcPts val="0"/>
              </a:spcBef>
              <a:buNone/>
            </a:pPr>
            <a:endParaRPr lang="en-CA" sz="1800" b="1" i="1" dirty="0">
              <a:latin typeface="Arial" pitchFamily="18"/>
            </a:endParaRPr>
          </a:p>
          <a:p>
            <a:pPr marL="0" indent="0" hangingPunct="0">
              <a:spcBef>
                <a:spcPts val="0"/>
              </a:spcBef>
              <a:buNone/>
            </a:pPr>
            <a:r>
              <a:rPr lang="en-CA" sz="1800" b="1" i="1" dirty="0">
                <a:latin typeface="Arial" pitchFamily="18"/>
              </a:rPr>
              <a:t>“It is like an unfinished sculpture still rough around the edges but it looks like a work of art</a:t>
            </a:r>
            <a:r>
              <a:rPr lang="en-CA" sz="1800" b="1" i="1" dirty="0" smtClean="0">
                <a:latin typeface="Arial" pitchFamily="18"/>
              </a:rPr>
              <a:t>.”</a:t>
            </a:r>
            <a:endParaRPr lang="en-CA" sz="1800" b="1" i="1" dirty="0">
              <a:latin typeface="Arial" pitchFamily="18"/>
            </a:endParaRPr>
          </a:p>
          <a:p>
            <a:pPr marL="0" indent="0" hangingPunct="0">
              <a:spcBef>
                <a:spcPts val="0"/>
              </a:spcBef>
              <a:buNone/>
            </a:pPr>
            <a:endParaRPr lang="en-CA" sz="1800" b="1" i="1" dirty="0">
              <a:latin typeface="Arial" pitchFamily="18"/>
            </a:endParaRPr>
          </a:p>
          <a:p>
            <a:pPr marL="0" indent="0" hangingPunct="0">
              <a:spcBef>
                <a:spcPts val="0"/>
              </a:spcBef>
              <a:buNone/>
            </a:pPr>
            <a:endParaRPr lang="en-CA" sz="1800" b="1" i="1" dirty="0">
              <a:latin typeface="Arial" pitchFamily="18"/>
            </a:endParaRPr>
          </a:p>
          <a:p>
            <a:pPr marL="0" indent="0" hangingPunct="0">
              <a:spcBef>
                <a:spcPts val="0"/>
              </a:spcBef>
              <a:buNone/>
            </a:pPr>
            <a:endParaRPr lang="en-CA" sz="1800" b="1" i="1" dirty="0">
              <a:latin typeface="Arial" pitchFamily="18"/>
            </a:endParaRPr>
          </a:p>
          <a:p>
            <a:pPr marL="0" indent="0" hangingPunct="0">
              <a:spcBef>
                <a:spcPts val="0"/>
              </a:spcBef>
              <a:buNone/>
            </a:pPr>
            <a:endParaRPr lang="en-CA" sz="1800" b="1" i="1" dirty="0">
              <a:latin typeface="Arial" pitchFamily="18"/>
            </a:endParaRPr>
          </a:p>
        </p:txBody>
      </p:sp>
    </p:spTree>
    <p:extLst>
      <p:ext uri="{BB962C8B-B14F-4D97-AF65-F5344CB8AC3E}">
        <p14:creationId xmlns:p14="http://schemas.microsoft.com/office/powerpoint/2010/main" val="164576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057400" y="152400"/>
            <a:ext cx="7029450" cy="1096962"/>
          </a:xfrm>
        </p:spPr>
        <p:txBody>
          <a:bodyPr>
            <a:noAutofit/>
          </a:bodyPr>
          <a:lstStyle/>
          <a:p>
            <a:pPr algn="l"/>
            <a:r>
              <a:rPr lang="en-US" sz="3200" b="1" dirty="0" smtClean="0"/>
              <a:t>New Mobilization to Value the Commons:  21</a:t>
            </a:r>
            <a:r>
              <a:rPr lang="en-US" sz="3200" b="1" baseline="30000" dirty="0" smtClean="0"/>
              <a:t>st</a:t>
            </a:r>
            <a:r>
              <a:rPr lang="en-US" sz="3200" b="1" dirty="0" smtClean="0"/>
              <a:t> Century Institutions</a:t>
            </a:r>
            <a:endParaRPr lang="en-US" sz="3200" b="1" dirty="0"/>
          </a:p>
        </p:txBody>
      </p:sp>
      <p:sp>
        <p:nvSpPr>
          <p:cNvPr id="162819" name="Rectangle 3"/>
          <p:cNvSpPr>
            <a:spLocks noGrp="1" noChangeArrowheads="1"/>
          </p:cNvSpPr>
          <p:nvPr>
            <p:ph type="body" idx="1"/>
          </p:nvPr>
        </p:nvSpPr>
        <p:spPr>
          <a:xfrm>
            <a:off x="1828800" y="1600200"/>
            <a:ext cx="7086600" cy="4876800"/>
          </a:xfrm>
        </p:spPr>
        <p:txBody>
          <a:bodyPr>
            <a:noAutofit/>
          </a:bodyPr>
          <a:lstStyle/>
          <a:p>
            <a:pPr>
              <a:lnSpc>
                <a:spcPct val="90000"/>
              </a:lnSpc>
              <a:buFontTx/>
              <a:buNone/>
            </a:pPr>
            <a:r>
              <a:rPr lang="en-US" dirty="0"/>
              <a:t>	“. . . We are moving towards another type of society than that to which we have become accustomed. </a:t>
            </a:r>
            <a:r>
              <a:rPr lang="en-US" dirty="0" smtClean="0"/>
              <a:t>. . There </a:t>
            </a:r>
            <a:r>
              <a:rPr lang="en-US" dirty="0"/>
              <a:t>is no guarantee of our safe arrival.  Not only are </a:t>
            </a:r>
            <a:r>
              <a:rPr lang="en-US" dirty="0" smtClean="0"/>
              <a:t>the interdependencies </a:t>
            </a:r>
            <a:r>
              <a:rPr lang="en-US" dirty="0"/>
              <a:t>greater – they are differently structured. . . . The changes </a:t>
            </a:r>
            <a:r>
              <a:rPr lang="en-US" dirty="0" smtClean="0"/>
              <a:t>. . . </a:t>
            </a:r>
            <a:r>
              <a:rPr lang="en-US" dirty="0"/>
              <a:t>demand a new mobilization of the sciences.”</a:t>
            </a:r>
          </a:p>
          <a:p>
            <a:pPr lvl="3">
              <a:lnSpc>
                <a:spcPct val="90000"/>
              </a:lnSpc>
            </a:pPr>
            <a:r>
              <a:rPr lang="en-US" dirty="0"/>
              <a:t>Source:  Eric L. Trust, from paper on “Social Aspects of Science Policy” (March, 1969) cited in </a:t>
            </a:r>
            <a:r>
              <a:rPr lang="en-US" i="1" dirty="0"/>
              <a:t>Towards a Social Ecology:  Contextual Appreciation of the Future in the Present</a:t>
            </a:r>
            <a:r>
              <a:rPr lang="en-US" dirty="0"/>
              <a:t> by Fred E. Emery and Eric L. Trist (London:  Plenum Press, 1973)</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85725"/>
            <a:ext cx="1733550" cy="2505075"/>
          </a:xfrm>
          <a:prstGeom prst="rect">
            <a:avLst/>
          </a:prstGeom>
          <a:noFill/>
          <a:ln w="5715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285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343900" cy="762000"/>
          </a:xfrm>
          <a:noFill/>
        </p:spPr>
        <p:txBody>
          <a:bodyPr>
            <a:noAutofit/>
          </a:bodyPr>
          <a:lstStyle/>
          <a:p>
            <a:pPr algn="l"/>
            <a:r>
              <a:rPr lang="en-US" sz="3200" b="1" dirty="0" smtClean="0">
                <a:cs typeface="Arial" charset="0"/>
              </a:rPr>
              <a:t>A Key 20</a:t>
            </a:r>
            <a:r>
              <a:rPr lang="en-US" sz="3200" b="1" baseline="30000" dirty="0" smtClean="0">
                <a:cs typeface="Arial" charset="0"/>
              </a:rPr>
              <a:t>th</a:t>
            </a:r>
            <a:r>
              <a:rPr lang="en-US" sz="3200" b="1" dirty="0" smtClean="0">
                <a:cs typeface="Arial" charset="0"/>
              </a:rPr>
              <a:t> Century Institutional Challenge:  </a:t>
            </a:r>
            <a:br>
              <a:rPr lang="en-US" sz="3200" b="1" dirty="0" smtClean="0">
                <a:cs typeface="Arial" charset="0"/>
              </a:rPr>
            </a:br>
            <a:r>
              <a:rPr lang="en-US" sz="3200" b="1" dirty="0" smtClean="0">
                <a:cs typeface="Arial" charset="0"/>
              </a:rPr>
              <a:t>The Tragedy of the Commons</a:t>
            </a:r>
          </a:p>
        </p:txBody>
      </p:sp>
      <p:sp>
        <p:nvSpPr>
          <p:cNvPr id="28677" name="Rectangle 5"/>
          <p:cNvSpPr>
            <a:spLocks noChangeArrowheads="1"/>
          </p:cNvSpPr>
          <p:nvPr/>
        </p:nvSpPr>
        <p:spPr bwMode="auto">
          <a:xfrm>
            <a:off x="314325" y="1601788"/>
            <a:ext cx="3978275" cy="4038600"/>
          </a:xfrm>
          <a:prstGeom prst="rect">
            <a:avLst/>
          </a:prstGeom>
          <a:noFill/>
          <a:ln w="9525">
            <a:noFill/>
            <a:miter lim="800000"/>
            <a:headEnd/>
            <a:tailEnd/>
          </a:ln>
          <a:effectLst/>
        </p:spPr>
        <p:txBody>
          <a:bodyPr/>
          <a:lstStyle/>
          <a:p>
            <a:pPr marL="342900" indent="-342900">
              <a:lnSpc>
                <a:spcPct val="80000"/>
              </a:lnSpc>
              <a:spcBef>
                <a:spcPct val="20000"/>
              </a:spcBef>
              <a:buFont typeface="Arial" charset="0"/>
              <a:buNone/>
            </a:pPr>
            <a:r>
              <a:rPr lang="en-US" sz="2400" dirty="0">
                <a:solidFill>
                  <a:srgbClr val="FFFF00"/>
                </a:solidFill>
                <a:latin typeface="Calibri" pitchFamily="34" charset="0"/>
              </a:rPr>
              <a:t>	“Therein is the tragedy. Each man is locked into a system that compels him to increase his herd without limit – in a world that is limited. Ruin is the destination toward which all men rush, each pursuing his own best interest in a society that believes in the freedom of the commons. Freedom in a commons brings ruin to all.” </a:t>
            </a:r>
          </a:p>
          <a:p>
            <a:pPr marL="742950" lvl="1" indent="-285750">
              <a:buFont typeface="Arial" charset="0"/>
              <a:buNone/>
            </a:pPr>
            <a:r>
              <a:rPr lang="en-US" sz="2000" dirty="0">
                <a:solidFill>
                  <a:srgbClr val="FFFF00"/>
                </a:solidFill>
                <a:latin typeface="Calibri" pitchFamily="34" charset="0"/>
              </a:rPr>
              <a:t>	</a:t>
            </a:r>
            <a:r>
              <a:rPr lang="en-US" sz="1200" dirty="0">
                <a:solidFill>
                  <a:srgbClr val="FFFF00"/>
                </a:solidFill>
                <a:latin typeface="Times New Roman" pitchFamily="18" charset="0"/>
              </a:rPr>
              <a:t>Garrett Hardin (1968). Tragedy of the Commons. </a:t>
            </a:r>
            <a:r>
              <a:rPr lang="en-US" sz="1200" i="1" dirty="0">
                <a:solidFill>
                  <a:srgbClr val="FFFF00"/>
                </a:solidFill>
                <a:latin typeface="Times New Roman" pitchFamily="18" charset="0"/>
              </a:rPr>
              <a:t>Science</a:t>
            </a:r>
            <a:r>
              <a:rPr lang="en-US" sz="1200" dirty="0">
                <a:solidFill>
                  <a:srgbClr val="FFFF00"/>
                </a:solidFill>
                <a:latin typeface="Times New Roman" pitchFamily="18" charset="0"/>
              </a:rPr>
              <a:t>, 162, 1243-1248.</a:t>
            </a:r>
            <a:r>
              <a:rPr lang="en-US" sz="1200" dirty="0">
                <a:solidFill>
                  <a:srgbClr val="FFFF00"/>
                </a:solidFill>
                <a:latin typeface="Calibri" pitchFamily="34" charset="0"/>
              </a:rPr>
              <a:t> </a:t>
            </a:r>
            <a:endParaRPr lang="en-US" sz="2000" dirty="0">
              <a:solidFill>
                <a:srgbClr val="FFFF00"/>
              </a:solidFill>
              <a:latin typeface="Calibri" pitchFamily="34" charset="0"/>
            </a:endParaRPr>
          </a:p>
        </p:txBody>
      </p:sp>
      <p:pic>
        <p:nvPicPr>
          <p:cNvPr id="28678" name="Picture 6" descr="t0321e83"/>
          <p:cNvPicPr>
            <a:picLocks noChangeAspect="1" noChangeArrowheads="1"/>
          </p:cNvPicPr>
          <p:nvPr/>
        </p:nvPicPr>
        <p:blipFill>
          <a:blip r:embed="rId3"/>
          <a:srcRect/>
          <a:stretch>
            <a:fillRect/>
          </a:stretch>
        </p:blipFill>
        <p:spPr bwMode="auto">
          <a:xfrm>
            <a:off x="5231124" y="1068033"/>
            <a:ext cx="3760476" cy="5332767"/>
          </a:xfrm>
          <a:prstGeom prst="rect">
            <a:avLst/>
          </a:prstGeom>
          <a:noFill/>
          <a:ln w="38100">
            <a:solidFill>
              <a:schemeClr val="tx1"/>
            </a:solidFill>
            <a:miter lim="800000"/>
            <a:headEnd/>
            <a:tailEnd/>
          </a:ln>
        </p:spPr>
      </p:pic>
      <p:sp>
        <p:nvSpPr>
          <p:cNvPr id="28679" name="Text Box 7"/>
          <p:cNvSpPr txBox="1">
            <a:spLocks noChangeArrowheads="1"/>
          </p:cNvSpPr>
          <p:nvPr/>
        </p:nvSpPr>
        <p:spPr bwMode="auto">
          <a:xfrm>
            <a:off x="4190999" y="6396335"/>
            <a:ext cx="4953001" cy="461665"/>
          </a:xfrm>
          <a:prstGeom prst="rect">
            <a:avLst/>
          </a:prstGeom>
          <a:noFill/>
          <a:ln w="9525">
            <a:noFill/>
            <a:miter lim="800000"/>
            <a:headEnd/>
            <a:tailEnd/>
          </a:ln>
          <a:effectLst/>
        </p:spPr>
        <p:txBody>
          <a:bodyPr wrap="square">
            <a:spAutoFit/>
          </a:bodyPr>
          <a:lstStyle/>
          <a:p>
            <a:pPr algn="r"/>
            <a:r>
              <a:rPr lang="en-US" sz="1200" dirty="0">
                <a:solidFill>
                  <a:srgbClr val="FFFF00"/>
                </a:solidFill>
                <a:latin typeface="Times New Roman" pitchFamily="18" charset="0"/>
              </a:rPr>
              <a:t>Norman W. Hudson, (1987),</a:t>
            </a:r>
            <a:r>
              <a:rPr lang="en-US" sz="1200" b="1" dirty="0">
                <a:solidFill>
                  <a:srgbClr val="FFFF00"/>
                </a:solidFill>
                <a:latin typeface="Times New Roman" pitchFamily="18" charset="0"/>
              </a:rPr>
              <a:t> </a:t>
            </a:r>
            <a:r>
              <a:rPr lang="en-US" sz="1200" dirty="0">
                <a:solidFill>
                  <a:srgbClr val="FFFF00"/>
                </a:solidFill>
                <a:latin typeface="Times New Roman" pitchFamily="18" charset="0"/>
              </a:rPr>
              <a:t>Soil Resources, Management and Conservation Service, Food and Agriculture Organization of the United Nations, Rome.</a:t>
            </a:r>
          </a:p>
        </p:txBody>
      </p:sp>
    </p:spTree>
    <p:extLst>
      <p:ext uri="{BB962C8B-B14F-4D97-AF65-F5344CB8AC3E}">
        <p14:creationId xmlns:p14="http://schemas.microsoft.com/office/powerpoint/2010/main" val="2892454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38200"/>
            <a:ext cx="4187516"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6" descr="internet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660775"/>
            <a:ext cx="3886200" cy="2892425"/>
          </a:xfrm>
          <a:prstGeom prst="rect">
            <a:avLst/>
          </a:prstGeom>
          <a:noFill/>
          <a:extLst>
            <a:ext uri="{909E8E84-426E-40DD-AFC4-6F175D3DCCD1}">
              <a14:hiddenFill xmlns:a14="http://schemas.microsoft.com/office/drawing/2010/main">
                <a:solidFill>
                  <a:srgbClr val="FFFFFF"/>
                </a:solidFill>
              </a14:hiddenFill>
            </a:ext>
          </a:extLst>
        </p:spPr>
      </p:pic>
      <p:pic>
        <p:nvPicPr>
          <p:cNvPr id="43015" name="Picture 7" descr="blackout-gr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35" y="838200"/>
            <a:ext cx="4018333" cy="2525712"/>
          </a:xfrm>
          <a:prstGeom prst="rect">
            <a:avLst/>
          </a:prstGeom>
          <a:noFill/>
          <a:extLst>
            <a:ext uri="{909E8E84-426E-40DD-AFC4-6F175D3DCCD1}">
              <a14:hiddenFill xmlns:a14="http://schemas.microsoft.com/office/drawing/2010/main">
                <a:solidFill>
                  <a:srgbClr val="FFFFFF"/>
                </a:solidFill>
              </a14:hiddenFill>
            </a:ext>
          </a:extLst>
        </p:spPr>
      </p:pic>
      <p:sp>
        <p:nvSpPr>
          <p:cNvPr id="43016" name="Text Box 8"/>
          <p:cNvSpPr txBox="1">
            <a:spLocks noChangeArrowheads="1"/>
          </p:cNvSpPr>
          <p:nvPr/>
        </p:nvSpPr>
        <p:spPr bwMode="auto">
          <a:xfrm>
            <a:off x="0" y="24825"/>
            <a:ext cx="87709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smtClean="0">
                <a:solidFill>
                  <a:srgbClr val="FFFF00"/>
                </a:solidFill>
                <a:latin typeface="+mj-lt"/>
              </a:rPr>
              <a:t>Sample 21</a:t>
            </a:r>
            <a:r>
              <a:rPr lang="en-US" sz="3200" b="1" baseline="30000" dirty="0" smtClean="0">
                <a:solidFill>
                  <a:srgbClr val="FFFF00"/>
                </a:solidFill>
                <a:latin typeface="+mj-lt"/>
              </a:rPr>
              <a:t>st</a:t>
            </a:r>
            <a:r>
              <a:rPr lang="en-US" sz="3200" b="1" dirty="0" smtClean="0">
                <a:solidFill>
                  <a:srgbClr val="FFFF00"/>
                </a:solidFill>
                <a:latin typeface="+mj-lt"/>
              </a:rPr>
              <a:t> Century Systems Challenges</a:t>
            </a:r>
            <a:endParaRPr lang="en-US" sz="3200" b="1" dirty="0">
              <a:solidFill>
                <a:srgbClr val="FFFF00"/>
              </a:solidFill>
              <a:latin typeface="+mj-lt"/>
            </a:endParaRPr>
          </a:p>
        </p:txBody>
      </p:sp>
      <p:sp>
        <p:nvSpPr>
          <p:cNvPr id="7" name="TextBox 6"/>
          <p:cNvSpPr txBox="1"/>
          <p:nvPr/>
        </p:nvSpPr>
        <p:spPr>
          <a:xfrm>
            <a:off x="-76200" y="6629400"/>
            <a:ext cx="6248400" cy="276999"/>
          </a:xfrm>
          <a:prstGeom prst="rect">
            <a:avLst/>
          </a:prstGeom>
          <a:noFill/>
        </p:spPr>
        <p:txBody>
          <a:bodyPr wrap="square" rtlCol="0">
            <a:spAutoFit/>
          </a:bodyPr>
          <a:lstStyle/>
          <a:p>
            <a:r>
              <a:rPr lang="en-US" sz="1200" i="1" dirty="0" smtClean="0">
                <a:solidFill>
                  <a:schemeClr val="bg1"/>
                </a:solidFill>
              </a:rPr>
              <a:t>Sources:  Carolos A. </a:t>
            </a:r>
            <a:r>
              <a:rPr lang="en-US" sz="1200" i="1" dirty="0" err="1" smtClean="0">
                <a:solidFill>
                  <a:schemeClr val="bg1"/>
                </a:solidFill>
              </a:rPr>
              <a:t>Osario</a:t>
            </a:r>
            <a:r>
              <a:rPr lang="en-US" sz="1200" i="1" dirty="0" smtClean="0">
                <a:solidFill>
                  <a:schemeClr val="bg1"/>
                </a:solidFill>
              </a:rPr>
              <a:t>, ESD Doctoral Seminar, 2004, and Joel Cutcher-Gershenfeld</a:t>
            </a:r>
            <a:endParaRPr lang="en-US" sz="1200" i="1" dirty="0">
              <a:solidFill>
                <a:schemeClr val="bg1"/>
              </a:solidFill>
            </a:endParaRPr>
          </a:p>
        </p:txBody>
      </p:sp>
      <p:sp>
        <p:nvSpPr>
          <p:cNvPr id="8" name="Rectangle 6"/>
          <p:cNvSpPr>
            <a:spLocks noChangeArrowheads="1"/>
          </p:cNvSpPr>
          <p:nvPr/>
        </p:nvSpPr>
        <p:spPr bwMode="auto">
          <a:xfrm>
            <a:off x="4628356" y="3212068"/>
            <a:ext cx="39822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FF00"/>
                </a:solidFill>
              </a:rPr>
              <a:t>US Passenger Air Transportation System</a:t>
            </a:r>
          </a:p>
        </p:txBody>
      </p:sp>
      <p:sp>
        <p:nvSpPr>
          <p:cNvPr id="9" name="Rectangle 9"/>
          <p:cNvSpPr>
            <a:spLocks noChangeArrowheads="1"/>
          </p:cNvSpPr>
          <p:nvPr/>
        </p:nvSpPr>
        <p:spPr bwMode="auto">
          <a:xfrm>
            <a:off x="5386394" y="6629400"/>
            <a:ext cx="3833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solidFill>
                  <a:srgbClr val="FFFF00"/>
                </a:solidFill>
              </a:rPr>
              <a:t>http://www.xprt.net/~rolfsky/internetSite/internet.html</a:t>
            </a:r>
          </a:p>
        </p:txBody>
      </p:sp>
      <p:sp>
        <p:nvSpPr>
          <p:cNvPr id="10" name="Rectangle 6"/>
          <p:cNvSpPr>
            <a:spLocks noChangeArrowheads="1"/>
          </p:cNvSpPr>
          <p:nvPr/>
        </p:nvSpPr>
        <p:spPr bwMode="auto">
          <a:xfrm>
            <a:off x="5791200" y="6412468"/>
            <a:ext cx="22604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FF00"/>
                </a:solidFill>
              </a:rPr>
              <a:t>US </a:t>
            </a:r>
            <a:r>
              <a:rPr lang="en-US" b="1" dirty="0" smtClean="0">
                <a:solidFill>
                  <a:srgbClr val="FFFF00"/>
                </a:solidFill>
              </a:rPr>
              <a:t>Internet Backbone</a:t>
            </a:r>
            <a:endParaRPr lang="en-US" b="1" dirty="0">
              <a:solidFill>
                <a:srgbClr val="FFFF00"/>
              </a:solidFill>
            </a:endParaRPr>
          </a:p>
        </p:txBody>
      </p:sp>
      <p:sp>
        <p:nvSpPr>
          <p:cNvPr id="11" name="Rectangle 6"/>
          <p:cNvSpPr>
            <a:spLocks noChangeArrowheads="1"/>
          </p:cNvSpPr>
          <p:nvPr/>
        </p:nvSpPr>
        <p:spPr bwMode="auto">
          <a:xfrm>
            <a:off x="1735846" y="6336268"/>
            <a:ext cx="1312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FF00"/>
                </a:solidFill>
              </a:rPr>
              <a:t>US </a:t>
            </a:r>
            <a:r>
              <a:rPr lang="en-US" b="1" dirty="0" smtClean="0">
                <a:solidFill>
                  <a:srgbClr val="FFFF00"/>
                </a:solidFill>
              </a:rPr>
              <a:t>Fab Labs</a:t>
            </a:r>
            <a:endParaRPr lang="en-US" b="1" dirty="0">
              <a:solidFill>
                <a:srgbClr val="FFFF00"/>
              </a:solidFill>
            </a:endParaRPr>
          </a:p>
        </p:txBody>
      </p:sp>
      <p:sp>
        <p:nvSpPr>
          <p:cNvPr id="12" name="Rectangle 6"/>
          <p:cNvSpPr>
            <a:spLocks noChangeArrowheads="1"/>
          </p:cNvSpPr>
          <p:nvPr/>
        </p:nvSpPr>
        <p:spPr bwMode="auto">
          <a:xfrm>
            <a:off x="1219200" y="3276600"/>
            <a:ext cx="15685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FF00"/>
                </a:solidFill>
              </a:rPr>
              <a:t>US </a:t>
            </a:r>
            <a:r>
              <a:rPr lang="en-US" b="1" dirty="0" smtClean="0">
                <a:solidFill>
                  <a:srgbClr val="FFFF00"/>
                </a:solidFill>
              </a:rPr>
              <a:t>Power Grid</a:t>
            </a:r>
            <a:endParaRPr lang="en-US" b="1" dirty="0">
              <a:solidFill>
                <a:srgbClr val="FFFF00"/>
              </a:solidFill>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97062" y="3008882"/>
            <a:ext cx="2758481" cy="401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733800" y="48768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86200" y="47244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86200" y="48768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95600" y="5181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95600" y="49530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286000" y="53340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657600" y="5181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57600" y="53340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0" y="58674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752600" y="56388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95600" y="4800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962400" y="45720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90600" y="54864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24200" y="49530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200400" y="48768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200400" y="50292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276600" y="50292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76600" y="51054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24200" y="48768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86200" y="4800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4800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838200" y="5181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438400" y="54864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819400" y="4800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962400" y="4800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733800" y="5181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71800" y="49530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3962400" y="48768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276600" y="50292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0625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1350"/>
          </a:xfrm>
          <a:noFill/>
        </p:spPr>
        <p:txBody>
          <a:bodyPr>
            <a:normAutofit/>
          </a:bodyPr>
          <a:lstStyle/>
          <a:p>
            <a:r>
              <a:rPr lang="en-US" sz="3200" b="1" dirty="0" smtClean="0">
                <a:latin typeface="+mj-lt"/>
                <a:cs typeface="Arial" charset="0"/>
              </a:rPr>
              <a:t>Valuing the Commons</a:t>
            </a:r>
          </a:p>
        </p:txBody>
      </p:sp>
      <p:sp>
        <p:nvSpPr>
          <p:cNvPr id="29698" name="Content Placeholder 2"/>
          <p:cNvSpPr>
            <a:spLocks noGrp="1"/>
          </p:cNvSpPr>
          <p:nvPr>
            <p:ph idx="1"/>
          </p:nvPr>
        </p:nvSpPr>
        <p:spPr>
          <a:xfrm>
            <a:off x="457200" y="2828925"/>
            <a:ext cx="8229600" cy="3343275"/>
          </a:xfrm>
        </p:spPr>
        <p:txBody>
          <a:bodyPr>
            <a:noAutofit/>
          </a:bodyPr>
          <a:lstStyle/>
          <a:p>
            <a:pPr marL="609600" indent="-609600">
              <a:buClrTx/>
              <a:buFont typeface="Arial" charset="0"/>
              <a:buNone/>
            </a:pPr>
            <a:r>
              <a:rPr lang="en-US" b="1" dirty="0" smtClean="0">
                <a:latin typeface="Calibri" pitchFamily="34" charset="0"/>
              </a:rPr>
              <a:t>Selected Lessons/Propositions:</a:t>
            </a:r>
            <a:endParaRPr lang="en-US" sz="2400" b="1" dirty="0" smtClean="0">
              <a:latin typeface="Calibri" pitchFamily="34" charset="0"/>
            </a:endParaRPr>
          </a:p>
          <a:p>
            <a:pPr marL="990600" lvl="1" indent="-533400">
              <a:buClrTx/>
              <a:buFont typeface="Arial" charset="0"/>
              <a:buAutoNum type="arabicPeriod"/>
            </a:pPr>
            <a:r>
              <a:rPr lang="en-US" b="1" dirty="0">
                <a:latin typeface="Calibri" pitchFamily="34" charset="0"/>
              </a:rPr>
              <a:t>Shared </a:t>
            </a:r>
            <a:r>
              <a:rPr lang="en-US" b="1" dirty="0" smtClean="0">
                <a:latin typeface="Calibri" pitchFamily="34" charset="0"/>
              </a:rPr>
              <a:t>vision (co-evolving)</a:t>
            </a:r>
            <a:endParaRPr lang="en-US" b="1" dirty="0">
              <a:latin typeface="Calibri" pitchFamily="34" charset="0"/>
            </a:endParaRPr>
          </a:p>
          <a:p>
            <a:pPr marL="990600" lvl="1" indent="-533400">
              <a:buClrTx/>
              <a:buFont typeface="Arial" charset="0"/>
              <a:buAutoNum type="arabicPeriod"/>
            </a:pPr>
            <a:r>
              <a:rPr lang="en-US" b="1" dirty="0" smtClean="0">
                <a:latin typeface="Calibri" pitchFamily="34" charset="0"/>
              </a:rPr>
              <a:t>Leadership through influence rather than authority</a:t>
            </a:r>
          </a:p>
          <a:p>
            <a:pPr marL="990600" lvl="1" indent="-533400">
              <a:buClrTx/>
              <a:buFont typeface="Arial" charset="0"/>
              <a:buAutoNum type="arabicPeriod"/>
            </a:pPr>
            <a:r>
              <a:rPr lang="en-US" b="1" dirty="0" smtClean="0">
                <a:latin typeface="Calibri" pitchFamily="34" charset="0"/>
              </a:rPr>
              <a:t>Core and periphery dances</a:t>
            </a:r>
          </a:p>
          <a:p>
            <a:pPr marL="990600" lvl="1" indent="-533400">
              <a:buClrTx/>
              <a:buFont typeface="Arial" charset="0"/>
              <a:buAutoNum type="arabicPeriod"/>
            </a:pPr>
            <a:r>
              <a:rPr lang="en-US" b="1" dirty="0" smtClean="0">
                <a:latin typeface="Calibri" pitchFamily="34" charset="0"/>
              </a:rPr>
              <a:t>Internal alignment for lateral alignment</a:t>
            </a:r>
          </a:p>
          <a:p>
            <a:pPr marL="990600" lvl="1" indent="-533400">
              <a:buClrTx/>
              <a:buFont typeface="Arial" charset="0"/>
              <a:buAutoNum type="arabicPeriod"/>
            </a:pPr>
            <a:r>
              <a:rPr lang="en-US" b="1" dirty="0" smtClean="0">
                <a:latin typeface="Calibri" pitchFamily="34" charset="0"/>
              </a:rPr>
              <a:t>Forums for “structural holes”</a:t>
            </a:r>
          </a:p>
          <a:p>
            <a:pPr marL="990600" lvl="1" indent="-533400">
              <a:buClrTx/>
              <a:buFont typeface="Arial" charset="0"/>
              <a:buAutoNum type="arabicPeriod"/>
            </a:pPr>
            <a:r>
              <a:rPr lang="en-US" b="1" dirty="0" smtClean="0">
                <a:latin typeface="Calibri" pitchFamily="34" charset="0"/>
              </a:rPr>
              <a:t>Protocols and standards for leverage</a:t>
            </a:r>
          </a:p>
          <a:p>
            <a:pPr marL="990600" lvl="1" indent="-533400">
              <a:buClrTx/>
              <a:buFont typeface="Arial" charset="0"/>
              <a:buAutoNum type="arabicPeriod"/>
            </a:pPr>
            <a:r>
              <a:rPr lang="en-US" b="1" dirty="0" smtClean="0">
                <a:latin typeface="Calibri" pitchFamily="34" charset="0"/>
              </a:rPr>
              <a:t>Trust as the foundation for partnership</a:t>
            </a:r>
          </a:p>
        </p:txBody>
      </p:sp>
      <p:sp>
        <p:nvSpPr>
          <p:cNvPr id="29701" name="AutoShape 5"/>
          <p:cNvSpPr>
            <a:spLocks noChangeArrowheads="1"/>
          </p:cNvSpPr>
          <p:nvPr/>
        </p:nvSpPr>
        <p:spPr bwMode="auto">
          <a:xfrm>
            <a:off x="57150" y="1117600"/>
            <a:ext cx="8980488" cy="1320800"/>
          </a:xfrm>
          <a:prstGeom prst="roundRect">
            <a:avLst>
              <a:gd name="adj" fmla="val 16667"/>
            </a:avLst>
          </a:prstGeom>
          <a:solidFill>
            <a:srgbClr val="FFFF00"/>
          </a:solidFill>
          <a:ln w="38100">
            <a:solidFill>
              <a:schemeClr val="tx1"/>
            </a:solidFill>
            <a:round/>
            <a:headEnd/>
            <a:tailEnd/>
          </a:ln>
          <a:effectLst/>
        </p:spPr>
        <p:txBody>
          <a:bodyPr anchor="ctr"/>
          <a:lstStyle/>
          <a:p>
            <a:pPr algn="ctr" defTabSz="914400"/>
            <a:r>
              <a:rPr lang="en-US" sz="2400" b="1" dirty="0"/>
              <a:t>Defining Lateral Stakeholder Alignment</a:t>
            </a:r>
          </a:p>
          <a:p>
            <a:pPr algn="ctr" defTabSz="914400"/>
            <a:r>
              <a:rPr lang="en-US" sz="2400" i="1" dirty="0"/>
              <a:t>“The extent to which interdependent stakeholders orient and connect with one another to advance their separate and shared interests.”</a:t>
            </a:r>
            <a:endParaRPr lang="en-US" sz="2400" dirty="0"/>
          </a:p>
        </p:txBody>
      </p:sp>
    </p:spTree>
    <p:extLst>
      <p:ext uri="{BB962C8B-B14F-4D97-AF65-F5344CB8AC3E}">
        <p14:creationId xmlns:p14="http://schemas.microsoft.com/office/powerpoint/2010/main" val="116800988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14400" y="2133600"/>
            <a:ext cx="7086600" cy="4572000"/>
          </a:xfrm>
          <a:prstGeom prst="roundRec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noGrp="1"/>
          </p:cNvSpPr>
          <p:nvPr>
            <p:ph type="title" idx="4294967295"/>
          </p:nvPr>
        </p:nvSpPr>
        <p:spPr>
          <a:xfrm>
            <a:off x="1043331" y="152400"/>
            <a:ext cx="7338669" cy="1064669"/>
          </a:xfrm>
        </p:spPr>
        <p:txBody>
          <a:bodyPr lIns="0" tIns="0" rIns="0" bIns="0">
            <a:no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CA" sz="3600" b="1" i="1" dirty="0" smtClean="0"/>
              <a:t/>
            </a:r>
            <a:br>
              <a:rPr lang="en-CA" sz="3600" b="1" i="1" dirty="0" smtClean="0"/>
            </a:br>
            <a:r>
              <a:rPr lang="en-CA" sz="3600" b="1" dirty="0" smtClean="0"/>
              <a:t>Stakeholder Alignment Model</a:t>
            </a:r>
            <a:r>
              <a:rPr lang="en-CA" sz="1000" b="1" dirty="0" smtClean="0"/>
              <a:t/>
            </a:r>
            <a:br>
              <a:rPr lang="en-CA" sz="1000" b="1" dirty="0" smtClean="0"/>
            </a:br>
            <a:r>
              <a:rPr lang="en-CA" sz="1000" b="1" dirty="0" smtClean="0"/>
              <a:t/>
            </a:r>
            <a:br>
              <a:rPr lang="en-CA" sz="1000" b="1" dirty="0" smtClean="0"/>
            </a:br>
            <a:r>
              <a:rPr lang="en-CA" sz="3600" b="1" i="1" dirty="0" err="1" smtClean="0"/>
              <a:t>Tawantinsuyu</a:t>
            </a:r>
            <a:r>
              <a:rPr lang="en-CA" sz="3600" b="1" dirty="0" smtClean="0"/>
              <a:t> </a:t>
            </a:r>
            <a:r>
              <a:rPr lang="en-CA" sz="3600" b="1" dirty="0"/>
              <a:t>– from </a:t>
            </a:r>
            <a:r>
              <a:rPr lang="en-CA" sz="3600" b="1" dirty="0" smtClean="0"/>
              <a:t>Quechua for:    </a:t>
            </a:r>
            <a:r>
              <a:rPr lang="en-CA" sz="3600" b="1" dirty="0"/>
              <a:t>“The Four Parts Together”</a:t>
            </a:r>
          </a:p>
        </p:txBody>
      </p:sp>
      <p:grpSp>
        <p:nvGrpSpPr>
          <p:cNvPr id="17" name="Group 35"/>
          <p:cNvGrpSpPr>
            <a:grpSpLocks/>
          </p:cNvGrpSpPr>
          <p:nvPr/>
        </p:nvGrpSpPr>
        <p:grpSpPr bwMode="auto">
          <a:xfrm>
            <a:off x="1524000" y="2743200"/>
            <a:ext cx="6172200" cy="3429000"/>
            <a:chOff x="4876800" y="3048000"/>
            <a:chExt cx="3352800" cy="2514600"/>
          </a:xfrm>
        </p:grpSpPr>
        <p:sp>
          <p:nvSpPr>
            <p:cNvPr id="18" name="Curved Right Arrow 17"/>
            <p:cNvSpPr/>
            <p:nvPr/>
          </p:nvSpPr>
          <p:spPr>
            <a:xfrm flipH="1" flipV="1">
              <a:off x="7695539" y="3048000"/>
              <a:ext cx="534061" cy="2438400"/>
            </a:xfrm>
            <a:prstGeom prst="curvedRightArrow">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chemeClr val="tx1"/>
                </a:solidFill>
              </a:endParaRPr>
            </a:p>
          </p:txBody>
        </p:sp>
        <p:sp>
          <p:nvSpPr>
            <p:cNvPr id="19" name="Curved Right Arrow 18"/>
            <p:cNvSpPr/>
            <p:nvPr/>
          </p:nvSpPr>
          <p:spPr>
            <a:xfrm flipH="1" flipV="1">
              <a:off x="7695539" y="3810000"/>
              <a:ext cx="381265" cy="1600200"/>
            </a:xfrm>
            <a:prstGeom prst="curvedRightArrow">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chemeClr val="tx1"/>
                </a:solidFill>
              </a:endParaRPr>
            </a:p>
          </p:txBody>
        </p:sp>
        <p:sp>
          <p:nvSpPr>
            <p:cNvPr id="20" name="Rounded Rectangle 19"/>
            <p:cNvSpPr/>
            <p:nvPr/>
          </p:nvSpPr>
          <p:spPr>
            <a:xfrm>
              <a:off x="5258065" y="3048000"/>
              <a:ext cx="2437474" cy="457200"/>
            </a:xfrm>
            <a:prstGeom prst="round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Cultural</a:t>
              </a:r>
            </a:p>
          </p:txBody>
        </p:sp>
        <p:sp>
          <p:nvSpPr>
            <p:cNvPr id="21" name="Rounded Rectangle 20"/>
            <p:cNvSpPr/>
            <p:nvPr/>
          </p:nvSpPr>
          <p:spPr>
            <a:xfrm>
              <a:off x="5258065" y="3733800"/>
              <a:ext cx="2437474" cy="457200"/>
            </a:xfrm>
            <a:prstGeom prst="round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Strategic</a:t>
              </a:r>
            </a:p>
          </p:txBody>
        </p:sp>
        <p:sp>
          <p:nvSpPr>
            <p:cNvPr id="22" name="Rounded Rectangle 21"/>
            <p:cNvSpPr/>
            <p:nvPr/>
          </p:nvSpPr>
          <p:spPr>
            <a:xfrm>
              <a:off x="5258065" y="4419600"/>
              <a:ext cx="2437474" cy="457200"/>
            </a:xfrm>
            <a:prstGeom prst="round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Structural</a:t>
              </a:r>
            </a:p>
          </p:txBody>
        </p:sp>
        <p:sp>
          <p:nvSpPr>
            <p:cNvPr id="23" name="Rounded Rectangle 22"/>
            <p:cNvSpPr/>
            <p:nvPr/>
          </p:nvSpPr>
          <p:spPr>
            <a:xfrm>
              <a:off x="5258065" y="5105400"/>
              <a:ext cx="2437474" cy="457200"/>
            </a:xfrm>
            <a:prstGeom prst="round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Behavioral</a:t>
              </a:r>
            </a:p>
          </p:txBody>
        </p:sp>
        <p:sp>
          <p:nvSpPr>
            <p:cNvPr id="24" name="Down Arrow 23"/>
            <p:cNvSpPr/>
            <p:nvPr/>
          </p:nvSpPr>
          <p:spPr>
            <a:xfrm>
              <a:off x="6324733" y="4876800"/>
              <a:ext cx="228467" cy="228600"/>
            </a:xfrm>
            <a:prstGeom prst="downArrow">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p>
          </p:txBody>
        </p:sp>
        <p:sp>
          <p:nvSpPr>
            <p:cNvPr id="25" name="Down Arrow 24"/>
            <p:cNvSpPr/>
            <p:nvPr/>
          </p:nvSpPr>
          <p:spPr>
            <a:xfrm>
              <a:off x="6096265" y="4191000"/>
              <a:ext cx="228468" cy="228600"/>
            </a:xfrm>
            <a:prstGeom prst="downArrow">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p>
          </p:txBody>
        </p:sp>
        <p:sp>
          <p:nvSpPr>
            <p:cNvPr id="26" name="Down Arrow 25"/>
            <p:cNvSpPr/>
            <p:nvPr/>
          </p:nvSpPr>
          <p:spPr>
            <a:xfrm flipV="1">
              <a:off x="6553200" y="4191000"/>
              <a:ext cx="228468" cy="228600"/>
            </a:xfrm>
            <a:prstGeom prst="downArrow">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p>
          </p:txBody>
        </p:sp>
        <p:sp>
          <p:nvSpPr>
            <p:cNvPr id="27" name="Down Arrow 26"/>
            <p:cNvSpPr/>
            <p:nvPr/>
          </p:nvSpPr>
          <p:spPr>
            <a:xfrm>
              <a:off x="6324733" y="3505200"/>
              <a:ext cx="228467" cy="228600"/>
            </a:xfrm>
            <a:prstGeom prst="downArrow">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p>
          </p:txBody>
        </p:sp>
        <p:sp>
          <p:nvSpPr>
            <p:cNvPr id="28" name="Curved Right Arrow 27"/>
            <p:cNvSpPr/>
            <p:nvPr/>
          </p:nvSpPr>
          <p:spPr>
            <a:xfrm>
              <a:off x="4876800" y="3200400"/>
              <a:ext cx="381265" cy="1600200"/>
            </a:xfrm>
            <a:prstGeom prst="curvedRightArrow">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chemeClr val="tx1"/>
                </a:solidFill>
              </a:endParaRPr>
            </a:p>
          </p:txBody>
        </p:sp>
      </p:grpSp>
    </p:spTree>
    <p:extLst>
      <p:ext uri="{BB962C8B-B14F-4D97-AF65-F5344CB8AC3E}">
        <p14:creationId xmlns:p14="http://schemas.microsoft.com/office/powerpoint/2010/main" val="251071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rved Left Arrow 18"/>
          <p:cNvSpPr/>
          <p:nvPr/>
        </p:nvSpPr>
        <p:spPr>
          <a:xfrm rot="2406261">
            <a:off x="5517728" y="1545496"/>
            <a:ext cx="2820183" cy="6342918"/>
          </a:xfrm>
          <a:prstGeom prst="curvedLeftArrow">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rot="2406261">
            <a:off x="6169128" y="1643164"/>
            <a:ext cx="2285554" cy="4660520"/>
          </a:xfrm>
          <a:prstGeom prst="curvedLeftArrow">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rot="2406261">
            <a:off x="6667899" y="1862980"/>
            <a:ext cx="1541573" cy="3284574"/>
          </a:xfrm>
          <a:prstGeom prst="curvedLeftArrow">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2406261">
            <a:off x="7085654" y="1914146"/>
            <a:ext cx="1101459" cy="2291729"/>
          </a:xfrm>
          <a:prstGeom prst="curvedLeftArrow">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itle 4"/>
          <p:cNvSpPr>
            <a:spLocks noGrp="1"/>
          </p:cNvSpPr>
          <p:nvPr>
            <p:ph type="title"/>
          </p:nvPr>
        </p:nvSpPr>
        <p:spPr>
          <a:xfrm>
            <a:off x="0" y="79766"/>
            <a:ext cx="9220200" cy="987034"/>
          </a:xfrm>
        </p:spPr>
        <p:txBody>
          <a:bodyPr>
            <a:normAutofit fontScale="90000"/>
          </a:bodyPr>
          <a:lstStyle/>
          <a:p>
            <a:pPr algn="l"/>
            <a:r>
              <a:rPr lang="en-US" sz="3600" b="1" dirty="0" smtClean="0"/>
              <a:t>Aligning Stakeholders:  </a:t>
            </a:r>
            <a:br>
              <a:rPr lang="en-US" sz="3600" b="1" dirty="0" smtClean="0"/>
            </a:br>
            <a:r>
              <a:rPr lang="en-US" sz="3600" b="1" dirty="0" smtClean="0"/>
              <a:t>Steps in a Process </a:t>
            </a:r>
            <a:endParaRPr lang="en-US" sz="3600" b="1" dirty="0"/>
          </a:p>
        </p:txBody>
      </p:sp>
      <p:sp>
        <p:nvSpPr>
          <p:cNvPr id="7" name="Rounded Rectangle 6"/>
          <p:cNvSpPr/>
          <p:nvPr/>
        </p:nvSpPr>
        <p:spPr>
          <a:xfrm>
            <a:off x="149910" y="5381473"/>
            <a:ext cx="3502696" cy="854440"/>
          </a:xfrm>
          <a:prstGeom prst="roundRect">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1. Mapping Stakeholders and Interests</a:t>
            </a:r>
            <a:endParaRPr lang="en-US" sz="2400" b="1" dirty="0">
              <a:effectLst>
                <a:outerShdw blurRad="38100" dist="38100" dir="2700000" algn="tl">
                  <a:srgbClr val="000000">
                    <a:alpha val="43137"/>
                  </a:srgbClr>
                </a:outerShdw>
              </a:effectLst>
            </a:endParaRPr>
          </a:p>
        </p:txBody>
      </p:sp>
      <p:sp>
        <p:nvSpPr>
          <p:cNvPr id="8" name="Rounded Rectangle 7"/>
          <p:cNvSpPr/>
          <p:nvPr/>
        </p:nvSpPr>
        <p:spPr>
          <a:xfrm>
            <a:off x="685800" y="4527033"/>
            <a:ext cx="3543921" cy="854440"/>
          </a:xfrm>
          <a:prstGeom prst="roundRect">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2. Ensuring Leadership, Facilitation &amp; Expertise</a:t>
            </a:r>
            <a:endParaRPr lang="en-US" sz="2400" b="1" dirty="0">
              <a:effectLst>
                <a:outerShdw blurRad="38100" dist="38100" dir="2700000" algn="tl">
                  <a:srgbClr val="000000">
                    <a:alpha val="43137"/>
                  </a:srgbClr>
                </a:outerShdw>
              </a:effectLst>
            </a:endParaRPr>
          </a:p>
        </p:txBody>
      </p:sp>
      <p:sp>
        <p:nvSpPr>
          <p:cNvPr id="9" name="Rounded Rectangle 8"/>
          <p:cNvSpPr/>
          <p:nvPr/>
        </p:nvSpPr>
        <p:spPr>
          <a:xfrm>
            <a:off x="1707624" y="3672593"/>
            <a:ext cx="3543921" cy="854440"/>
          </a:xfrm>
          <a:prstGeom prst="roundRect">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3. Constructing </a:t>
            </a:r>
            <a:r>
              <a:rPr lang="en-US" sz="2400" b="1" dirty="0">
                <a:effectLst>
                  <a:outerShdw blurRad="38100" dist="38100" dir="2700000" algn="tl">
                    <a:srgbClr val="000000">
                      <a:alpha val="43137"/>
                    </a:srgbClr>
                  </a:outerShdw>
                </a:effectLst>
              </a:rPr>
              <a:t>a </a:t>
            </a:r>
            <a:r>
              <a:rPr lang="en-US" sz="2400" b="1" dirty="0" smtClean="0">
                <a:effectLst>
                  <a:outerShdw blurRad="38100" dist="38100" dir="2700000" algn="tl">
                    <a:srgbClr val="000000">
                      <a:alpha val="43137"/>
                    </a:srgbClr>
                  </a:outerShdw>
                </a:effectLst>
              </a:rPr>
              <a:t>Shared Vision</a:t>
            </a:r>
            <a:endParaRPr lang="en-US" sz="2400" b="1" dirty="0">
              <a:effectLst>
                <a:outerShdw blurRad="38100" dist="38100" dir="2700000" algn="tl">
                  <a:srgbClr val="000000">
                    <a:alpha val="43137"/>
                  </a:srgbClr>
                </a:outerShdw>
              </a:effectLst>
            </a:endParaRPr>
          </a:p>
        </p:txBody>
      </p:sp>
      <p:sp>
        <p:nvSpPr>
          <p:cNvPr id="10" name="Rounded Rectangle 9"/>
          <p:cNvSpPr/>
          <p:nvPr/>
        </p:nvSpPr>
        <p:spPr>
          <a:xfrm>
            <a:off x="2681975" y="2853107"/>
            <a:ext cx="3543921" cy="854440"/>
          </a:xfrm>
          <a:prstGeom prst="roundRect">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4. Chartering </a:t>
            </a:r>
            <a:r>
              <a:rPr lang="en-US" sz="2400" b="1" dirty="0">
                <a:effectLst>
                  <a:outerShdw blurRad="38100" dist="38100" dir="2700000" algn="tl">
                    <a:srgbClr val="000000">
                      <a:alpha val="43137"/>
                    </a:srgbClr>
                  </a:outerShdw>
                </a:effectLst>
              </a:rPr>
              <a:t>Forums</a:t>
            </a:r>
          </a:p>
        </p:txBody>
      </p:sp>
      <p:sp>
        <p:nvSpPr>
          <p:cNvPr id="12" name="Rounded Rectangle 11"/>
          <p:cNvSpPr/>
          <p:nvPr/>
        </p:nvSpPr>
        <p:spPr>
          <a:xfrm>
            <a:off x="3478944" y="2026193"/>
            <a:ext cx="3543921" cy="854440"/>
          </a:xfrm>
          <a:prstGeom prst="roundRect">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5</a:t>
            </a:r>
            <a:r>
              <a:rPr lang="en-US" sz="2400" b="1" dirty="0" smtClean="0">
                <a:effectLst>
                  <a:outerShdw blurRad="38100" dist="38100" dir="2700000" algn="tl">
                    <a:srgbClr val="000000">
                      <a:alpha val="43137"/>
                    </a:srgbClr>
                  </a:outerShdw>
                </a:effectLst>
              </a:rPr>
              <a:t>. Establishing </a:t>
            </a:r>
            <a:r>
              <a:rPr lang="en-US" sz="2400" b="1" dirty="0">
                <a:effectLst>
                  <a:outerShdw blurRad="38100" dist="38100" dir="2700000" algn="tl">
                    <a:srgbClr val="000000">
                      <a:alpha val="43137"/>
                    </a:srgbClr>
                  </a:outerShdw>
                </a:effectLst>
              </a:rPr>
              <a:t>Protocols and Standards</a:t>
            </a:r>
          </a:p>
        </p:txBody>
      </p:sp>
      <p:sp>
        <p:nvSpPr>
          <p:cNvPr id="14" name="Curved Left Arrow 13"/>
          <p:cNvSpPr/>
          <p:nvPr/>
        </p:nvSpPr>
        <p:spPr>
          <a:xfrm rot="2406261">
            <a:off x="7398566" y="1960023"/>
            <a:ext cx="704578" cy="1462315"/>
          </a:xfrm>
          <a:prstGeom prst="curvedLeftArrow">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4453935" y="1206707"/>
            <a:ext cx="3483321" cy="854440"/>
          </a:xfrm>
          <a:prstGeom prst="roundRect">
            <a:avLst/>
          </a:prstGeom>
          <a:solidFill>
            <a:schemeClr val="accent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6. Continuous Improvement </a:t>
            </a:r>
            <a:endParaRPr lang="en-US" sz="2400" b="1" dirty="0">
              <a:effectLst>
                <a:outerShdw blurRad="38100" dist="38100" dir="2700000" algn="tl">
                  <a:srgbClr val="000000">
                    <a:alpha val="43137"/>
                  </a:srgbClr>
                </a:outerShdw>
              </a:effectLst>
            </a:endParaRPr>
          </a:p>
        </p:txBody>
      </p:sp>
      <p:sp>
        <p:nvSpPr>
          <p:cNvPr id="20" name="TextBox 19"/>
          <p:cNvSpPr txBox="1"/>
          <p:nvPr/>
        </p:nvSpPr>
        <p:spPr>
          <a:xfrm>
            <a:off x="4404718" y="5883643"/>
            <a:ext cx="2104180" cy="461665"/>
          </a:xfrm>
          <a:prstGeom prst="rect">
            <a:avLst/>
          </a:prstGeom>
          <a:solidFill>
            <a:schemeClr val="accent2"/>
          </a:solid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Feedback</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32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990600"/>
          </a:xfrm>
        </p:spPr>
        <p:txBody>
          <a:bodyPr>
            <a:normAutofit fontScale="90000"/>
          </a:bodyPr>
          <a:lstStyle/>
          <a:p>
            <a:pPr algn="l"/>
            <a:r>
              <a:rPr lang="en-US" sz="3200" b="1" dirty="0" smtClean="0"/>
              <a:t>Mapping of Stakeholders and Interests from US Fab Labs</a:t>
            </a:r>
            <a:endParaRPr lang="en-US" sz="3200" b="1" dirty="0"/>
          </a:p>
        </p:txBody>
      </p:sp>
      <p:sp>
        <p:nvSpPr>
          <p:cNvPr id="8" name="Content Placeholder 7"/>
          <p:cNvSpPr>
            <a:spLocks noGrp="1"/>
          </p:cNvSpPr>
          <p:nvPr>
            <p:ph idx="1"/>
          </p:nvPr>
        </p:nvSpPr>
        <p:spPr>
          <a:xfrm>
            <a:off x="152400" y="1143000"/>
            <a:ext cx="8763000" cy="3581400"/>
          </a:xfrm>
        </p:spPr>
        <p:txBody>
          <a:bodyPr>
            <a:normAutofit fontScale="92500" lnSpcReduction="20000"/>
          </a:bodyPr>
          <a:lstStyle/>
          <a:p>
            <a:r>
              <a:rPr lang="en-US" sz="2400" b="1" dirty="0" smtClean="0"/>
              <a:t>Stakeholders from over 25 U.S. fab labs (n=79) were asked about their experience (negative to positive on a scale from 1 to 16) regarding fab lab operations and relations among fab labs.  Here is the color coded scale:</a:t>
            </a:r>
          </a:p>
          <a:p>
            <a:endParaRPr lang="en-US" sz="2400" b="1" dirty="0" smtClean="0"/>
          </a:p>
          <a:p>
            <a:endParaRPr lang="en-US" sz="3500" b="1" dirty="0"/>
          </a:p>
          <a:p>
            <a:endParaRPr lang="en-US" sz="2400" b="1" dirty="0" smtClean="0"/>
          </a:p>
          <a:p>
            <a:r>
              <a:rPr lang="en-US" sz="2400" b="1" dirty="0" smtClean="0"/>
              <a:t>The combined stakeholder responses were converted into a new way of presenting the data – a cluster of color-coded hexagons (one for each stakeholder) that gives you a quick view or map of stakeholder interests.  These are called “Z-Flowers” and here are three samples:</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915" y="4686334"/>
            <a:ext cx="5292885" cy="211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7"/>
          <p:cNvSpPr txBox="1">
            <a:spLocks/>
          </p:cNvSpPr>
          <p:nvPr/>
        </p:nvSpPr>
        <p:spPr>
          <a:xfrm>
            <a:off x="76200" y="4876800"/>
            <a:ext cx="3429000" cy="2133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FF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t>Note:  Responses on all items are converted to “Z-Scores” with a mean of zero and a standard deviation of one so that they are comparable.  The responses closest to the mean begin in the middle and they spiral out, with the outliers on the outer edges of the “Z-Flower”</a:t>
            </a:r>
          </a:p>
        </p:txBody>
      </p:sp>
      <p:sp>
        <p:nvSpPr>
          <p:cNvPr id="15" name="Rectangle 14"/>
          <p:cNvSpPr/>
          <p:nvPr/>
        </p:nvSpPr>
        <p:spPr>
          <a:xfrm>
            <a:off x="2843741" y="2057400"/>
            <a:ext cx="5090584"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6" name="Group 15"/>
          <p:cNvGrpSpPr/>
          <p:nvPr/>
        </p:nvGrpSpPr>
        <p:grpSpPr>
          <a:xfrm>
            <a:off x="2819400" y="2312311"/>
            <a:ext cx="5334000" cy="888089"/>
            <a:chOff x="2438400" y="1609256"/>
            <a:chExt cx="5419726" cy="829144"/>
          </a:xfrm>
        </p:grpSpPr>
        <p:pic>
          <p:nvPicPr>
            <p:cNvPr id="17" name="Picture 16" descr="C:\Users\joelcg\AppData\Local\Microsoft\Windows\Temporary Internet Files\Content.Outlook\IWZDNHMS\zFlowers (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49" t="83121" r="17005" b="3731"/>
            <a:stretch/>
          </p:blipFill>
          <p:spPr bwMode="auto">
            <a:xfrm>
              <a:off x="2438400" y="1648039"/>
              <a:ext cx="5419726" cy="7903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515825" y="1609256"/>
              <a:ext cx="5029200" cy="294532"/>
            </a:xfrm>
            <a:prstGeom prst="rect">
              <a:avLst/>
            </a:prstGeom>
            <a:noFill/>
          </p:spPr>
          <p:txBody>
            <a:bodyPr wrap="square" rtlCol="0">
              <a:spAutoFit/>
            </a:bodyPr>
            <a:lstStyle/>
            <a:p>
              <a:r>
                <a:rPr lang="en-US" sz="1450" b="1" dirty="0" smtClean="0"/>
                <a:t>  0    1    </a:t>
              </a:r>
              <a:r>
                <a:rPr lang="en-US" sz="1450" b="1" dirty="0"/>
                <a:t>2 </a:t>
              </a:r>
              <a:r>
                <a:rPr lang="en-US" sz="1450" b="1" dirty="0" smtClean="0"/>
                <a:t>   </a:t>
              </a:r>
              <a:r>
                <a:rPr lang="en-US" sz="1450" b="1" dirty="0"/>
                <a:t>3 </a:t>
              </a:r>
              <a:r>
                <a:rPr lang="en-US" sz="1450" b="1" dirty="0" smtClean="0"/>
                <a:t>   </a:t>
              </a:r>
              <a:r>
                <a:rPr lang="en-US" sz="1450" b="1" dirty="0"/>
                <a:t>4 </a:t>
              </a:r>
              <a:r>
                <a:rPr lang="en-US" sz="1450" b="1" dirty="0" smtClean="0"/>
                <a:t>   </a:t>
              </a:r>
              <a:r>
                <a:rPr lang="en-US" sz="1450" b="1" dirty="0"/>
                <a:t>5 </a:t>
              </a:r>
              <a:r>
                <a:rPr lang="en-US" sz="1450" b="1" dirty="0" smtClean="0"/>
                <a:t>   </a:t>
              </a:r>
              <a:r>
                <a:rPr lang="en-US" sz="1450" b="1" dirty="0"/>
                <a:t>6 </a:t>
              </a:r>
              <a:r>
                <a:rPr lang="en-US" sz="1450" b="1" dirty="0" smtClean="0"/>
                <a:t>   7    8    9    </a:t>
              </a:r>
              <a:r>
                <a:rPr lang="en-US" sz="1450" b="1" dirty="0"/>
                <a:t>10 </a:t>
              </a:r>
              <a:r>
                <a:rPr lang="en-US" sz="1450" b="1" dirty="0" smtClean="0"/>
                <a:t>  11    2   13   14   15   16  </a:t>
              </a:r>
              <a:endParaRPr lang="en-US" sz="1450" dirty="0"/>
            </a:p>
          </p:txBody>
        </p:sp>
      </p:grpSp>
    </p:spTree>
    <p:extLst>
      <p:ext uri="{BB962C8B-B14F-4D97-AF65-F5344CB8AC3E}">
        <p14:creationId xmlns:p14="http://schemas.microsoft.com/office/powerpoint/2010/main" val="3783265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084124" cy="1143000"/>
          </a:xfrm>
        </p:spPr>
        <p:txBody>
          <a:bodyPr>
            <a:normAutofit fontScale="90000"/>
          </a:bodyPr>
          <a:lstStyle/>
          <a:p>
            <a:pPr algn="l"/>
            <a:r>
              <a:rPr lang="en-US" sz="3200" b="1" dirty="0" smtClean="0"/>
              <a:t>Sample Mapping: Overall Fab Lab Experience </a:t>
            </a:r>
            <a:endParaRPr lang="en-US" sz="3200" b="1" dirty="0"/>
          </a:p>
        </p:txBody>
      </p:sp>
      <p:sp>
        <p:nvSpPr>
          <p:cNvPr id="5" name="Content Placeholder 4"/>
          <p:cNvSpPr>
            <a:spLocks noGrp="1"/>
          </p:cNvSpPr>
          <p:nvPr>
            <p:ph idx="1"/>
          </p:nvPr>
        </p:nvSpPr>
        <p:spPr>
          <a:xfrm>
            <a:off x="614658" y="5181600"/>
            <a:ext cx="8255192" cy="1523999"/>
          </a:xfrm>
          <a:ln>
            <a:noFill/>
          </a:ln>
        </p:spPr>
        <p:txBody>
          <a:bodyPr>
            <a:noAutofit/>
          </a:bodyPr>
          <a:lstStyle/>
          <a:p>
            <a:pPr marL="68580" indent="0">
              <a:buNone/>
            </a:pPr>
            <a:r>
              <a:rPr lang="en-US" sz="1800" b="1" dirty="0" smtClean="0"/>
              <a:t>The perception of stakeholders on their experience in </a:t>
            </a:r>
            <a:r>
              <a:rPr lang="en-US" sz="1800" b="1" dirty="0"/>
              <a:t>a fab lab:</a:t>
            </a:r>
          </a:p>
          <a:p>
            <a:pPr lvl="0"/>
            <a:r>
              <a:rPr lang="en-US" sz="1800" b="1" dirty="0"/>
              <a:t>Coming up with designs on a computer in a fab </a:t>
            </a:r>
            <a:r>
              <a:rPr lang="en-US" sz="1800" b="1" dirty="0" smtClean="0"/>
              <a:t>lab (Mean=12.9)</a:t>
            </a:r>
            <a:endParaRPr lang="en-US" sz="1800" b="1" dirty="0"/>
          </a:p>
          <a:p>
            <a:pPr lvl="0"/>
            <a:r>
              <a:rPr lang="en-US" sz="1800" b="1" dirty="0"/>
              <a:t>Fabricating objects with the equipment in a fab </a:t>
            </a:r>
            <a:r>
              <a:rPr lang="en-US" sz="1800" b="1" dirty="0" smtClean="0"/>
              <a:t>lab (Mean=13.1)</a:t>
            </a:r>
            <a:endParaRPr lang="en-US" sz="1800" b="1" dirty="0"/>
          </a:p>
          <a:p>
            <a:pPr lvl="0"/>
            <a:r>
              <a:rPr lang="en-US" sz="1800" b="1" dirty="0"/>
              <a:t>Sharing and collaborating with others in a fab lab or the network of fab </a:t>
            </a:r>
            <a:r>
              <a:rPr lang="en-US" sz="1800" b="1" dirty="0" smtClean="0"/>
              <a:t>labs (Mean=11.8)</a:t>
            </a:r>
            <a:endParaRPr lang="en-US" sz="1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9200" cy="367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495799" y="228600"/>
            <a:ext cx="4505325"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0" name="Group 9"/>
          <p:cNvGrpSpPr/>
          <p:nvPr/>
        </p:nvGrpSpPr>
        <p:grpSpPr>
          <a:xfrm>
            <a:off x="4499444" y="483511"/>
            <a:ext cx="4720756" cy="597747"/>
            <a:chOff x="2438400" y="1609256"/>
            <a:chExt cx="5419726" cy="829144"/>
          </a:xfrm>
        </p:grpSpPr>
        <p:pic>
          <p:nvPicPr>
            <p:cNvPr id="11" name="Picture 10" descr="C:\Users\joelcg\AppData\Local\Microsoft\Windows\Temporary Internet Files\Content.Outlook\IWZDNHMS\zFlowers (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49" t="83121" r="17005" b="3731"/>
            <a:stretch/>
          </p:blipFill>
          <p:spPr bwMode="auto">
            <a:xfrm>
              <a:off x="2438400" y="1648039"/>
              <a:ext cx="5419726" cy="7903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66479" y="1609256"/>
              <a:ext cx="5029200" cy="394902"/>
            </a:xfrm>
            <a:prstGeom prst="rect">
              <a:avLst/>
            </a:prstGeom>
            <a:noFill/>
          </p:spPr>
          <p:txBody>
            <a:bodyPr wrap="square" rtlCol="0">
              <a:spAutoFit/>
            </a:bodyPr>
            <a:lstStyle/>
            <a:p>
              <a:r>
                <a:rPr lang="en-US" sz="1250" b="1" dirty="0" smtClean="0"/>
                <a:t> 0    1    </a:t>
              </a:r>
              <a:r>
                <a:rPr lang="en-US" sz="1250" b="1" dirty="0"/>
                <a:t>2 </a:t>
              </a:r>
              <a:r>
                <a:rPr lang="en-US" sz="1250" b="1" dirty="0" smtClean="0"/>
                <a:t>   </a:t>
              </a:r>
              <a:r>
                <a:rPr lang="en-US" sz="1250" b="1" dirty="0"/>
                <a:t>3 </a:t>
              </a:r>
              <a:r>
                <a:rPr lang="en-US" sz="1250" b="1" dirty="0" smtClean="0"/>
                <a:t>   </a:t>
              </a:r>
              <a:r>
                <a:rPr lang="en-US" sz="1250" b="1" dirty="0"/>
                <a:t>4 </a:t>
              </a:r>
              <a:r>
                <a:rPr lang="en-US" sz="1250" b="1" dirty="0" smtClean="0"/>
                <a:t>   </a:t>
              </a:r>
              <a:r>
                <a:rPr lang="en-US" sz="1250" b="1" dirty="0"/>
                <a:t>5 </a:t>
              </a:r>
              <a:r>
                <a:rPr lang="en-US" sz="1250" b="1" dirty="0" smtClean="0"/>
                <a:t>   </a:t>
              </a:r>
              <a:r>
                <a:rPr lang="en-US" sz="1250" b="1" dirty="0"/>
                <a:t>6 </a:t>
              </a:r>
              <a:r>
                <a:rPr lang="en-US" sz="1250" b="1" dirty="0" smtClean="0"/>
                <a:t>   7    8    9    </a:t>
              </a:r>
              <a:r>
                <a:rPr lang="en-US" sz="1250" b="1" dirty="0"/>
                <a:t>10 </a:t>
              </a:r>
              <a:r>
                <a:rPr lang="en-US" sz="1250" b="1" dirty="0" smtClean="0"/>
                <a:t>  11    2   13   14   15   </a:t>
              </a:r>
              <a:r>
                <a:rPr lang="en-US" sz="1250" b="1" dirty="0" smtClean="0"/>
                <a:t>16  </a:t>
              </a:r>
              <a:endParaRPr lang="en-US" sz="1250" dirty="0"/>
            </a:p>
          </p:txBody>
        </p:sp>
      </p:grpSp>
    </p:spTree>
    <p:extLst>
      <p:ext uri="{BB962C8B-B14F-4D97-AF65-F5344CB8AC3E}">
        <p14:creationId xmlns:p14="http://schemas.microsoft.com/office/powerpoint/2010/main" val="1918494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3962400" cy="1143000"/>
          </a:xfrm>
        </p:spPr>
        <p:txBody>
          <a:bodyPr>
            <a:normAutofit fontScale="90000"/>
          </a:bodyPr>
          <a:lstStyle/>
          <a:p>
            <a:pPr algn="l"/>
            <a:r>
              <a:rPr lang="en-US" sz="3200" b="1" dirty="0" smtClean="0"/>
              <a:t>Sample Mapping: Relations Among Fab Labs</a:t>
            </a:r>
            <a:endParaRPr lang="en-US" sz="3200" b="1" dirty="0"/>
          </a:p>
        </p:txBody>
      </p:sp>
      <p:sp>
        <p:nvSpPr>
          <p:cNvPr id="7" name="Content Placeholder 4"/>
          <p:cNvSpPr txBox="1">
            <a:spLocks/>
          </p:cNvSpPr>
          <p:nvPr/>
        </p:nvSpPr>
        <p:spPr>
          <a:xfrm>
            <a:off x="6324600" y="1524000"/>
            <a:ext cx="2819400" cy="50292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sz="1600" b="1" dirty="0">
                <a:solidFill>
                  <a:srgbClr val="FFFF00"/>
                </a:solidFill>
              </a:rPr>
              <a:t>Y</a:t>
            </a:r>
            <a:r>
              <a:rPr lang="en-US" sz="1600" b="1" dirty="0" smtClean="0">
                <a:solidFill>
                  <a:srgbClr val="FFFF00"/>
                </a:solidFill>
              </a:rPr>
              <a:t>our </a:t>
            </a:r>
            <a:r>
              <a:rPr lang="en-US" sz="1600" b="1" dirty="0">
                <a:solidFill>
                  <a:srgbClr val="FFFF00"/>
                </a:solidFill>
              </a:rPr>
              <a:t>experience with the following aspects of relations among fab labs in the US:</a:t>
            </a:r>
          </a:p>
          <a:p>
            <a:pPr>
              <a:buClr>
                <a:srgbClr val="FFFF00"/>
              </a:buClr>
              <a:buSzPct val="100000"/>
              <a:buFont typeface="Arial" pitchFamily="34" charset="0"/>
              <a:buChar char="•"/>
            </a:pPr>
            <a:r>
              <a:rPr lang="en-US" sz="1600" b="1" dirty="0">
                <a:solidFill>
                  <a:srgbClr val="FFFF00"/>
                </a:solidFill>
              </a:rPr>
              <a:t>The overall level of collaboration and sharing among US fab </a:t>
            </a:r>
            <a:r>
              <a:rPr lang="en-US" sz="1600" b="1" dirty="0" smtClean="0">
                <a:solidFill>
                  <a:srgbClr val="FFFF00"/>
                </a:solidFill>
              </a:rPr>
              <a:t>labs (Mean=9.8)</a:t>
            </a:r>
            <a:endParaRPr lang="en-US" sz="1600" b="1" dirty="0">
              <a:solidFill>
                <a:srgbClr val="FFFF00"/>
              </a:solidFill>
            </a:endParaRPr>
          </a:p>
          <a:p>
            <a:pPr>
              <a:buClr>
                <a:srgbClr val="FFFF00"/>
              </a:buClr>
              <a:buSzPct val="100000"/>
              <a:buFont typeface="Arial" pitchFamily="34" charset="0"/>
              <a:buChar char="•"/>
            </a:pPr>
            <a:r>
              <a:rPr lang="en-US" sz="1600" b="1" dirty="0">
                <a:solidFill>
                  <a:srgbClr val="FFFF00"/>
                </a:solidFill>
              </a:rPr>
              <a:t>The overall level of shared decision making among US fab </a:t>
            </a:r>
            <a:r>
              <a:rPr lang="en-US" sz="1600" b="1" dirty="0" smtClean="0">
                <a:solidFill>
                  <a:srgbClr val="FFFF00"/>
                </a:solidFill>
              </a:rPr>
              <a:t>labs (Mean=8.1)</a:t>
            </a:r>
            <a:endParaRPr lang="en-US" sz="1600" b="1" dirty="0">
              <a:solidFill>
                <a:srgbClr val="FFFF00"/>
              </a:solidFill>
            </a:endParaRPr>
          </a:p>
          <a:p>
            <a:pPr>
              <a:buClr>
                <a:srgbClr val="FFFF00"/>
              </a:buClr>
              <a:buSzPct val="100000"/>
              <a:buFont typeface="Arial" pitchFamily="34" charset="0"/>
              <a:buChar char="•"/>
            </a:pPr>
            <a:r>
              <a:rPr lang="en-US" sz="1600" b="1" dirty="0">
                <a:solidFill>
                  <a:srgbClr val="FFFF00"/>
                </a:solidFill>
              </a:rPr>
              <a:t>The way in which standards and practices are established across US fab </a:t>
            </a:r>
            <a:r>
              <a:rPr lang="en-US" sz="1600" b="1" dirty="0" smtClean="0">
                <a:solidFill>
                  <a:srgbClr val="FFFF00"/>
                </a:solidFill>
              </a:rPr>
              <a:t>labs (Mean=8.5)</a:t>
            </a:r>
            <a:endParaRPr lang="en-US" sz="1600" b="1" dirty="0">
              <a:solidFill>
                <a:srgbClr val="FFFF00"/>
              </a:solidFill>
            </a:endParaRPr>
          </a:p>
          <a:p>
            <a:pPr>
              <a:buClr>
                <a:srgbClr val="FFFF00"/>
              </a:buClr>
              <a:buSzPct val="100000"/>
              <a:buFont typeface="Arial" pitchFamily="34" charset="0"/>
              <a:buChar char="•"/>
            </a:pPr>
            <a:r>
              <a:rPr lang="en-US" sz="1600" b="1" dirty="0">
                <a:solidFill>
                  <a:srgbClr val="FFFF00"/>
                </a:solidFill>
              </a:rPr>
              <a:t>The way in which the network of US fab labs assists in the launch of new </a:t>
            </a:r>
            <a:r>
              <a:rPr lang="en-US" sz="1600" b="1" dirty="0" smtClean="0">
                <a:solidFill>
                  <a:srgbClr val="FFFF00"/>
                </a:solidFill>
              </a:rPr>
              <a:t>labs (Mean=9.5)</a:t>
            </a:r>
            <a:endParaRPr lang="en-US" sz="1600" b="1"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43025"/>
            <a:ext cx="4834109"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495799" y="228600"/>
            <a:ext cx="4505325"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4" name="Group 13"/>
          <p:cNvGrpSpPr/>
          <p:nvPr/>
        </p:nvGrpSpPr>
        <p:grpSpPr>
          <a:xfrm>
            <a:off x="4499444" y="483511"/>
            <a:ext cx="4720756" cy="597747"/>
            <a:chOff x="2438400" y="1609256"/>
            <a:chExt cx="5419726" cy="829144"/>
          </a:xfrm>
        </p:grpSpPr>
        <p:pic>
          <p:nvPicPr>
            <p:cNvPr id="15" name="Picture 14" descr="C:\Users\joelcg\AppData\Local\Microsoft\Windows\Temporary Internet Files\Content.Outlook\IWZDNHMS\zFlowers (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49" t="83121" r="17005" b="3731"/>
            <a:stretch/>
          </p:blipFill>
          <p:spPr bwMode="auto">
            <a:xfrm>
              <a:off x="2438400" y="1648039"/>
              <a:ext cx="5419726" cy="7903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566479" y="1609256"/>
              <a:ext cx="5029200" cy="394902"/>
            </a:xfrm>
            <a:prstGeom prst="rect">
              <a:avLst/>
            </a:prstGeom>
            <a:noFill/>
          </p:spPr>
          <p:txBody>
            <a:bodyPr wrap="square" rtlCol="0">
              <a:spAutoFit/>
            </a:bodyPr>
            <a:lstStyle/>
            <a:p>
              <a:r>
                <a:rPr lang="en-US" sz="1250" b="1" dirty="0" smtClean="0"/>
                <a:t> 0    1    </a:t>
              </a:r>
              <a:r>
                <a:rPr lang="en-US" sz="1250" b="1" dirty="0"/>
                <a:t>2 </a:t>
              </a:r>
              <a:r>
                <a:rPr lang="en-US" sz="1250" b="1" dirty="0" smtClean="0"/>
                <a:t>   </a:t>
              </a:r>
              <a:r>
                <a:rPr lang="en-US" sz="1250" b="1" dirty="0"/>
                <a:t>3 </a:t>
              </a:r>
              <a:r>
                <a:rPr lang="en-US" sz="1250" b="1" dirty="0" smtClean="0"/>
                <a:t>   </a:t>
              </a:r>
              <a:r>
                <a:rPr lang="en-US" sz="1250" b="1" dirty="0"/>
                <a:t>4 </a:t>
              </a:r>
              <a:r>
                <a:rPr lang="en-US" sz="1250" b="1" dirty="0" smtClean="0"/>
                <a:t>   </a:t>
              </a:r>
              <a:r>
                <a:rPr lang="en-US" sz="1250" b="1" dirty="0"/>
                <a:t>5 </a:t>
              </a:r>
              <a:r>
                <a:rPr lang="en-US" sz="1250" b="1" dirty="0" smtClean="0"/>
                <a:t>   </a:t>
              </a:r>
              <a:r>
                <a:rPr lang="en-US" sz="1250" b="1" dirty="0"/>
                <a:t>6 </a:t>
              </a:r>
              <a:r>
                <a:rPr lang="en-US" sz="1250" b="1" dirty="0" smtClean="0"/>
                <a:t>   7    8    9    </a:t>
              </a:r>
              <a:r>
                <a:rPr lang="en-US" sz="1250" b="1" dirty="0"/>
                <a:t>10 </a:t>
              </a:r>
              <a:r>
                <a:rPr lang="en-US" sz="1250" b="1" dirty="0" smtClean="0"/>
                <a:t>  11    2   13   14   15   </a:t>
              </a:r>
              <a:r>
                <a:rPr lang="en-US" sz="1250" b="1" dirty="0" smtClean="0"/>
                <a:t>16  </a:t>
              </a:r>
              <a:endParaRPr lang="en-US" sz="1250" dirty="0"/>
            </a:p>
          </p:txBody>
        </p:sp>
      </p:grpSp>
    </p:spTree>
    <p:extLst>
      <p:ext uri="{BB962C8B-B14F-4D97-AF65-F5344CB8AC3E}">
        <p14:creationId xmlns:p14="http://schemas.microsoft.com/office/powerpoint/2010/main" val="1198209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7122</TotalTime>
  <Words>714</Words>
  <Application>Microsoft Office PowerPoint</Application>
  <PresentationFormat>On-screen Show (4:3)</PresentationFormat>
  <Paragraphs>76</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Lateral Alignment in Complex Systems:  Valuing the Commons    Joel Cutcher-Gershenfeld and Betty Barrett , University of Illinois at Urbana-Champaign  </vt:lpstr>
      <vt:lpstr>A Key 20th Century Institutional Challenge:   The Tragedy of the Commons</vt:lpstr>
      <vt:lpstr>PowerPoint Presentation</vt:lpstr>
      <vt:lpstr>Valuing the Commons</vt:lpstr>
      <vt:lpstr> Stakeholder Alignment Model  Tawantinsuyu – from Quechua for:    “The Four Parts Together”</vt:lpstr>
      <vt:lpstr>Aligning Stakeholders:   Steps in a Process </vt:lpstr>
      <vt:lpstr>Mapping of Stakeholders and Interests from US Fab Labs</vt:lpstr>
      <vt:lpstr>Sample Mapping: Overall Fab Lab Experience </vt:lpstr>
      <vt:lpstr>Sample Mapping: Relations Among Fab Labs</vt:lpstr>
      <vt:lpstr>Fab Lab Network Analogies</vt:lpstr>
      <vt:lpstr>New Mobilization to Value the Commons:  21st Century Institutions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Industry Studies and Institutional Analysis</dc:title>
  <dc:creator>Cutcher-Gershenfeld, Joel Ethan</dc:creator>
  <cp:lastModifiedBy>Cutcher-Gershenfeld, Joel Ethan</cp:lastModifiedBy>
  <cp:revision>114</cp:revision>
  <cp:lastPrinted>2011-03-31T17:08:34Z</cp:lastPrinted>
  <dcterms:created xsi:type="dcterms:W3CDTF">2011-01-26T18:50:01Z</dcterms:created>
  <dcterms:modified xsi:type="dcterms:W3CDTF">2011-08-12T16:36:10Z</dcterms:modified>
</cp:coreProperties>
</file>